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5" r:id="rId1"/>
  </p:sldMasterIdLst>
  <p:notesMasterIdLst>
    <p:notesMasterId r:id="rId42"/>
  </p:notesMasterIdLst>
  <p:handoutMasterIdLst>
    <p:handoutMasterId r:id="rId43"/>
  </p:handoutMasterIdLst>
  <p:sldIdLst>
    <p:sldId id="2734" r:id="rId2"/>
    <p:sldId id="579" r:id="rId3"/>
    <p:sldId id="339" r:id="rId4"/>
    <p:sldId id="567" r:id="rId5"/>
    <p:sldId id="571" r:id="rId6"/>
    <p:sldId id="568" r:id="rId7"/>
    <p:sldId id="563" r:id="rId8"/>
    <p:sldId id="565" r:id="rId9"/>
    <p:sldId id="564" r:id="rId10"/>
    <p:sldId id="363" r:id="rId11"/>
    <p:sldId id="2733" r:id="rId12"/>
    <p:sldId id="586" r:id="rId13"/>
    <p:sldId id="572" r:id="rId14"/>
    <p:sldId id="573" r:id="rId15"/>
    <p:sldId id="321" r:id="rId16"/>
    <p:sldId id="322" r:id="rId17"/>
    <p:sldId id="570" r:id="rId18"/>
    <p:sldId id="341" r:id="rId19"/>
    <p:sldId id="480" r:id="rId20"/>
    <p:sldId id="577" r:id="rId21"/>
    <p:sldId id="304" r:id="rId22"/>
    <p:sldId id="325" r:id="rId23"/>
    <p:sldId id="326" r:id="rId24"/>
    <p:sldId id="349" r:id="rId25"/>
    <p:sldId id="332" r:id="rId26"/>
    <p:sldId id="333" r:id="rId27"/>
    <p:sldId id="334" r:id="rId28"/>
    <p:sldId id="575" r:id="rId29"/>
    <p:sldId id="569" r:id="rId30"/>
    <p:sldId id="576" r:id="rId31"/>
    <p:sldId id="583" r:id="rId32"/>
    <p:sldId id="2732" r:id="rId33"/>
    <p:sldId id="375" r:id="rId34"/>
    <p:sldId id="376" r:id="rId35"/>
    <p:sldId id="584" r:id="rId36"/>
    <p:sldId id="589" r:id="rId37"/>
    <p:sldId id="537" r:id="rId38"/>
    <p:sldId id="590" r:id="rId39"/>
    <p:sldId id="591" r:id="rId40"/>
    <p:sldId id="588" r:id="rId41"/>
  </p:sldIdLst>
  <p:sldSz cx="9144000" cy="5143500" type="screen16x9"/>
  <p:notesSz cx="6858000" cy="92360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8080"/>
    <a:srgbClr val="006699"/>
    <a:srgbClr val="00CC99"/>
    <a:srgbClr val="009999"/>
    <a:srgbClr val="339966"/>
    <a:srgbClr val="99FF99"/>
    <a:srgbClr val="0000CC"/>
    <a:srgbClr val="FFFF00"/>
    <a:srgbClr val="CCFFCC"/>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FC36689-00C7-4F36-AA9C-71EBE3F69231}" v="1" dt="2023-02-20T10:19:07.802"/>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7980" autoAdjust="0"/>
    <p:restoredTop sz="95522" autoAdjust="0"/>
  </p:normalViewPr>
  <p:slideViewPr>
    <p:cSldViewPr>
      <p:cViewPr varScale="1">
        <p:scale>
          <a:sx n="146" d="100"/>
          <a:sy n="146" d="100"/>
        </p:scale>
        <p:origin x="1032" y="114"/>
      </p:cViewPr>
      <p:guideLst>
        <p:guide orient="horz" pos="1620"/>
        <p:guide pos="288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handoutMaster" Target="handoutMasters/handoutMaster1.xml"/><Relationship Id="rId48"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n, Pierre Nicolas" userId="67919323-2a9e-407a-ba8f-538e7cd8aff0" providerId="ADAL" clId="{EFC36689-00C7-4F36-AA9C-71EBE3F69231}"/>
    <pc:docChg chg="custSel modSld">
      <pc:chgData name="Caron, Pierre Nicolas" userId="67919323-2a9e-407a-ba8f-538e7cd8aff0" providerId="ADAL" clId="{EFC36689-00C7-4F36-AA9C-71EBE3F69231}" dt="2023-02-20T10:19:07.802" v="1"/>
      <pc:docMkLst>
        <pc:docMk/>
      </pc:docMkLst>
      <pc:sldChg chg="addSp delSp modSp mod">
        <pc:chgData name="Caron, Pierre Nicolas" userId="67919323-2a9e-407a-ba8f-538e7cd8aff0" providerId="ADAL" clId="{EFC36689-00C7-4F36-AA9C-71EBE3F69231}" dt="2023-02-20T10:19:07.802" v="1"/>
        <pc:sldMkLst>
          <pc:docMk/>
          <pc:sldMk cId="3770514644" sldId="591"/>
        </pc:sldMkLst>
        <pc:spChg chg="add mod">
          <ac:chgData name="Caron, Pierre Nicolas" userId="67919323-2a9e-407a-ba8f-538e7cd8aff0" providerId="ADAL" clId="{EFC36689-00C7-4F36-AA9C-71EBE3F69231}" dt="2023-02-20T10:19:07.802" v="1"/>
          <ac:spMkLst>
            <pc:docMk/>
            <pc:sldMk cId="3770514644" sldId="591"/>
            <ac:spMk id="12" creationId="{4C1A6400-162F-8214-E8CC-87A786E830F6}"/>
          </ac:spMkLst>
        </pc:spChg>
        <pc:spChg chg="add mod">
          <ac:chgData name="Caron, Pierre Nicolas" userId="67919323-2a9e-407a-ba8f-538e7cd8aff0" providerId="ADAL" clId="{EFC36689-00C7-4F36-AA9C-71EBE3F69231}" dt="2023-02-20T10:19:07.802" v="1"/>
          <ac:spMkLst>
            <pc:docMk/>
            <pc:sldMk cId="3770514644" sldId="591"/>
            <ac:spMk id="13" creationId="{02B3464E-43CE-9AF5-FB16-9B0F4778D23A}"/>
          </ac:spMkLst>
        </pc:spChg>
        <pc:spChg chg="add mod">
          <ac:chgData name="Caron, Pierre Nicolas" userId="67919323-2a9e-407a-ba8f-538e7cd8aff0" providerId="ADAL" clId="{EFC36689-00C7-4F36-AA9C-71EBE3F69231}" dt="2023-02-20T10:19:07.802" v="1"/>
          <ac:spMkLst>
            <pc:docMk/>
            <pc:sldMk cId="3770514644" sldId="591"/>
            <ac:spMk id="14" creationId="{E5DC6BFD-987D-E37B-6484-E5080CF70779}"/>
          </ac:spMkLst>
        </pc:spChg>
        <pc:spChg chg="add mod">
          <ac:chgData name="Caron, Pierre Nicolas" userId="67919323-2a9e-407a-ba8f-538e7cd8aff0" providerId="ADAL" clId="{EFC36689-00C7-4F36-AA9C-71EBE3F69231}" dt="2023-02-20T10:19:07.802" v="1"/>
          <ac:spMkLst>
            <pc:docMk/>
            <pc:sldMk cId="3770514644" sldId="591"/>
            <ac:spMk id="15" creationId="{7382AD98-7AEB-874F-9D7F-1EF6BD70016E}"/>
          </ac:spMkLst>
        </pc:spChg>
        <pc:spChg chg="mod">
          <ac:chgData name="Caron, Pierre Nicolas" userId="67919323-2a9e-407a-ba8f-538e7cd8aff0" providerId="ADAL" clId="{EFC36689-00C7-4F36-AA9C-71EBE3F69231}" dt="2023-02-20T10:19:07.802" v="1"/>
          <ac:spMkLst>
            <pc:docMk/>
            <pc:sldMk cId="3770514644" sldId="591"/>
            <ac:spMk id="20" creationId="{41E57073-8C75-AA55-5E1D-3BB4DF9EFA7C}"/>
          </ac:spMkLst>
        </pc:spChg>
        <pc:spChg chg="mod">
          <ac:chgData name="Caron, Pierre Nicolas" userId="67919323-2a9e-407a-ba8f-538e7cd8aff0" providerId="ADAL" clId="{EFC36689-00C7-4F36-AA9C-71EBE3F69231}" dt="2023-02-20T10:19:07.802" v="1"/>
          <ac:spMkLst>
            <pc:docMk/>
            <pc:sldMk cId="3770514644" sldId="591"/>
            <ac:spMk id="23" creationId="{6EC98E5E-2660-B26D-9245-5573E72AC50A}"/>
          </ac:spMkLst>
        </pc:spChg>
        <pc:spChg chg="mod">
          <ac:chgData name="Caron, Pierre Nicolas" userId="67919323-2a9e-407a-ba8f-538e7cd8aff0" providerId="ADAL" clId="{EFC36689-00C7-4F36-AA9C-71EBE3F69231}" dt="2023-02-20T10:19:07.802" v="1"/>
          <ac:spMkLst>
            <pc:docMk/>
            <pc:sldMk cId="3770514644" sldId="591"/>
            <ac:spMk id="26" creationId="{8742F946-2862-00F7-3D77-0986B0CA8E0A}"/>
          </ac:spMkLst>
        </pc:spChg>
        <pc:spChg chg="mod">
          <ac:chgData name="Caron, Pierre Nicolas" userId="67919323-2a9e-407a-ba8f-538e7cd8aff0" providerId="ADAL" clId="{EFC36689-00C7-4F36-AA9C-71EBE3F69231}" dt="2023-02-20T10:19:07.802" v="1"/>
          <ac:spMkLst>
            <pc:docMk/>
            <pc:sldMk cId="3770514644" sldId="591"/>
            <ac:spMk id="47" creationId="{F35FB1E1-1258-2935-8760-38F574E14FC5}"/>
          </ac:spMkLst>
        </pc:spChg>
        <pc:spChg chg="mod">
          <ac:chgData name="Caron, Pierre Nicolas" userId="67919323-2a9e-407a-ba8f-538e7cd8aff0" providerId="ADAL" clId="{EFC36689-00C7-4F36-AA9C-71EBE3F69231}" dt="2023-02-20T10:19:07.802" v="1"/>
          <ac:spMkLst>
            <pc:docMk/>
            <pc:sldMk cId="3770514644" sldId="591"/>
            <ac:spMk id="50" creationId="{EC48BCB2-578D-20B8-5CFD-3A691E2636AD}"/>
          </ac:spMkLst>
        </pc:spChg>
        <pc:spChg chg="mod">
          <ac:chgData name="Caron, Pierre Nicolas" userId="67919323-2a9e-407a-ba8f-538e7cd8aff0" providerId="ADAL" clId="{EFC36689-00C7-4F36-AA9C-71EBE3F69231}" dt="2023-02-20T10:19:07.802" v="1"/>
          <ac:spMkLst>
            <pc:docMk/>
            <pc:sldMk cId="3770514644" sldId="591"/>
            <ac:spMk id="53" creationId="{D3603045-ACEF-DC8E-6908-18813457D68C}"/>
          </ac:spMkLst>
        </pc:spChg>
        <pc:spChg chg="mod">
          <ac:chgData name="Caron, Pierre Nicolas" userId="67919323-2a9e-407a-ba8f-538e7cd8aff0" providerId="ADAL" clId="{EFC36689-00C7-4F36-AA9C-71EBE3F69231}" dt="2023-02-20T10:19:07.802" v="1"/>
          <ac:spMkLst>
            <pc:docMk/>
            <pc:sldMk cId="3770514644" sldId="591"/>
            <ac:spMk id="55" creationId="{91D498D1-9389-FB42-87B8-FA9D45573294}"/>
          </ac:spMkLst>
        </pc:spChg>
        <pc:spChg chg="mod">
          <ac:chgData name="Caron, Pierre Nicolas" userId="67919323-2a9e-407a-ba8f-538e7cd8aff0" providerId="ADAL" clId="{EFC36689-00C7-4F36-AA9C-71EBE3F69231}" dt="2023-02-20T10:19:07.802" v="1"/>
          <ac:spMkLst>
            <pc:docMk/>
            <pc:sldMk cId="3770514644" sldId="591"/>
            <ac:spMk id="57" creationId="{266FCE71-F416-1B1D-AD5D-D4DD153BC0AC}"/>
          </ac:spMkLst>
        </pc:spChg>
        <pc:grpChg chg="add mod">
          <ac:chgData name="Caron, Pierre Nicolas" userId="67919323-2a9e-407a-ba8f-538e7cd8aff0" providerId="ADAL" clId="{EFC36689-00C7-4F36-AA9C-71EBE3F69231}" dt="2023-02-20T10:19:07.802" v="1"/>
          <ac:grpSpMkLst>
            <pc:docMk/>
            <pc:sldMk cId="3770514644" sldId="591"/>
            <ac:grpSpMk id="8" creationId="{AE6BDF21-28BE-6CBC-238C-29AE9487CF56}"/>
          </ac:grpSpMkLst>
        </pc:grpChg>
        <pc:grpChg chg="add mod">
          <ac:chgData name="Caron, Pierre Nicolas" userId="67919323-2a9e-407a-ba8f-538e7cd8aff0" providerId="ADAL" clId="{EFC36689-00C7-4F36-AA9C-71EBE3F69231}" dt="2023-02-20T10:19:07.802" v="1"/>
          <ac:grpSpMkLst>
            <pc:docMk/>
            <pc:sldMk cId="3770514644" sldId="591"/>
            <ac:grpSpMk id="18" creationId="{A42ED0F3-67A3-41A8-685F-09F3DD18F772}"/>
          </ac:grpSpMkLst>
        </pc:grpChg>
        <pc:grpChg chg="add mod">
          <ac:chgData name="Caron, Pierre Nicolas" userId="67919323-2a9e-407a-ba8f-538e7cd8aff0" providerId="ADAL" clId="{EFC36689-00C7-4F36-AA9C-71EBE3F69231}" dt="2023-02-20T10:19:07.802" v="1"/>
          <ac:grpSpMkLst>
            <pc:docMk/>
            <pc:sldMk cId="3770514644" sldId="591"/>
            <ac:grpSpMk id="21" creationId="{46987BAC-44BE-B9CA-8F65-758E97660565}"/>
          </ac:grpSpMkLst>
        </pc:grpChg>
        <pc:grpChg chg="add mod">
          <ac:chgData name="Caron, Pierre Nicolas" userId="67919323-2a9e-407a-ba8f-538e7cd8aff0" providerId="ADAL" clId="{EFC36689-00C7-4F36-AA9C-71EBE3F69231}" dt="2023-02-20T10:19:07.802" v="1"/>
          <ac:grpSpMkLst>
            <pc:docMk/>
            <pc:sldMk cId="3770514644" sldId="591"/>
            <ac:grpSpMk id="24" creationId="{F6CC8025-2499-BF26-CDF7-97BE809A2FCF}"/>
          </ac:grpSpMkLst>
        </pc:grpChg>
        <pc:grpChg chg="add mod">
          <ac:chgData name="Caron, Pierre Nicolas" userId="67919323-2a9e-407a-ba8f-538e7cd8aff0" providerId="ADAL" clId="{EFC36689-00C7-4F36-AA9C-71EBE3F69231}" dt="2023-02-20T10:19:07.802" v="1"/>
          <ac:grpSpMkLst>
            <pc:docMk/>
            <pc:sldMk cId="3770514644" sldId="591"/>
            <ac:grpSpMk id="27" creationId="{5087AF43-9BCE-FA3C-9B68-9093A1E04F66}"/>
          </ac:grpSpMkLst>
        </pc:grpChg>
        <pc:grpChg chg="del">
          <ac:chgData name="Caron, Pierre Nicolas" userId="67919323-2a9e-407a-ba8f-538e7cd8aff0" providerId="ADAL" clId="{EFC36689-00C7-4F36-AA9C-71EBE3F69231}" dt="2023-02-20T10:19:05.885" v="0" actId="478"/>
          <ac:grpSpMkLst>
            <pc:docMk/>
            <pc:sldMk cId="3770514644" sldId="591"/>
            <ac:grpSpMk id="29" creationId="{A40025A2-6479-4179-E0E2-36DDECDA5F7A}"/>
          </ac:grpSpMkLst>
        </pc:grpChg>
        <pc:grpChg chg="add mod">
          <ac:chgData name="Caron, Pierre Nicolas" userId="67919323-2a9e-407a-ba8f-538e7cd8aff0" providerId="ADAL" clId="{EFC36689-00C7-4F36-AA9C-71EBE3F69231}" dt="2023-02-20T10:19:07.802" v="1"/>
          <ac:grpSpMkLst>
            <pc:docMk/>
            <pc:sldMk cId="3770514644" sldId="591"/>
            <ac:grpSpMk id="48" creationId="{8B3B0E9A-4D2C-A3B4-E0AB-5CDB6DF7DCF9}"/>
          </ac:grpSpMkLst>
        </pc:grpChg>
        <pc:grpChg chg="add mod">
          <ac:chgData name="Caron, Pierre Nicolas" userId="67919323-2a9e-407a-ba8f-538e7cd8aff0" providerId="ADAL" clId="{EFC36689-00C7-4F36-AA9C-71EBE3F69231}" dt="2023-02-20T10:19:07.802" v="1"/>
          <ac:grpSpMkLst>
            <pc:docMk/>
            <pc:sldMk cId="3770514644" sldId="591"/>
            <ac:grpSpMk id="51" creationId="{B3D23DD2-232B-20E1-1FF0-74C59C5FF491}"/>
          </ac:grpSpMkLst>
        </pc:grpChg>
        <pc:grpChg chg="add mod">
          <ac:chgData name="Caron, Pierre Nicolas" userId="67919323-2a9e-407a-ba8f-538e7cd8aff0" providerId="ADAL" clId="{EFC36689-00C7-4F36-AA9C-71EBE3F69231}" dt="2023-02-20T10:19:07.802" v="1"/>
          <ac:grpSpMkLst>
            <pc:docMk/>
            <pc:sldMk cId="3770514644" sldId="591"/>
            <ac:grpSpMk id="54" creationId="{9F64C81D-042B-7363-6832-CCED2490F67A}"/>
          </ac:grpSpMkLst>
        </pc:grpChg>
        <pc:picChg chg="mod">
          <ac:chgData name="Caron, Pierre Nicolas" userId="67919323-2a9e-407a-ba8f-538e7cd8aff0" providerId="ADAL" clId="{EFC36689-00C7-4F36-AA9C-71EBE3F69231}" dt="2023-02-20T10:19:07.802" v="1"/>
          <ac:picMkLst>
            <pc:docMk/>
            <pc:sldMk cId="3770514644" sldId="591"/>
            <ac:picMk id="9" creationId="{D6268AC1-30AB-27A3-B79C-BB5CAC8F6CB4}"/>
          </ac:picMkLst>
        </pc:picChg>
        <pc:picChg chg="mod">
          <ac:chgData name="Caron, Pierre Nicolas" userId="67919323-2a9e-407a-ba8f-538e7cd8aff0" providerId="ADAL" clId="{EFC36689-00C7-4F36-AA9C-71EBE3F69231}" dt="2023-02-20T10:19:07.802" v="1"/>
          <ac:picMkLst>
            <pc:docMk/>
            <pc:sldMk cId="3770514644" sldId="591"/>
            <ac:picMk id="10" creationId="{C2CDB5F5-88C2-7D7A-85CE-4EC79CF0672E}"/>
          </ac:picMkLst>
        </pc:picChg>
        <pc:picChg chg="mod">
          <ac:chgData name="Caron, Pierre Nicolas" userId="67919323-2a9e-407a-ba8f-538e7cd8aff0" providerId="ADAL" clId="{EFC36689-00C7-4F36-AA9C-71EBE3F69231}" dt="2023-02-20T10:19:07.802" v="1"/>
          <ac:picMkLst>
            <pc:docMk/>
            <pc:sldMk cId="3770514644" sldId="591"/>
            <ac:picMk id="11" creationId="{7F205170-0909-8A9A-F542-F46FCC174B21}"/>
          </ac:picMkLst>
        </pc:picChg>
        <pc:picChg chg="add mod">
          <ac:chgData name="Caron, Pierre Nicolas" userId="67919323-2a9e-407a-ba8f-538e7cd8aff0" providerId="ADAL" clId="{EFC36689-00C7-4F36-AA9C-71EBE3F69231}" dt="2023-02-20T10:19:07.802" v="1"/>
          <ac:picMkLst>
            <pc:docMk/>
            <pc:sldMk cId="3770514644" sldId="591"/>
            <ac:picMk id="16" creationId="{6DF15F31-3CCC-7B76-36C8-750FE92F8230}"/>
          </ac:picMkLst>
        </pc:picChg>
        <pc:picChg chg="add mod">
          <ac:chgData name="Caron, Pierre Nicolas" userId="67919323-2a9e-407a-ba8f-538e7cd8aff0" providerId="ADAL" clId="{EFC36689-00C7-4F36-AA9C-71EBE3F69231}" dt="2023-02-20T10:19:07.802" v="1"/>
          <ac:picMkLst>
            <pc:docMk/>
            <pc:sldMk cId="3770514644" sldId="591"/>
            <ac:picMk id="17" creationId="{AAA49560-9310-E235-11A5-C95B3784DE49}"/>
          </ac:picMkLst>
        </pc:picChg>
        <pc:picChg chg="mod">
          <ac:chgData name="Caron, Pierre Nicolas" userId="67919323-2a9e-407a-ba8f-538e7cd8aff0" providerId="ADAL" clId="{EFC36689-00C7-4F36-AA9C-71EBE3F69231}" dt="2023-02-20T10:19:07.802" v="1"/>
          <ac:picMkLst>
            <pc:docMk/>
            <pc:sldMk cId="3770514644" sldId="591"/>
            <ac:picMk id="19" creationId="{9B2C248A-507D-0F31-DCCB-25B5B97168E0}"/>
          </ac:picMkLst>
        </pc:picChg>
        <pc:picChg chg="mod">
          <ac:chgData name="Caron, Pierre Nicolas" userId="67919323-2a9e-407a-ba8f-538e7cd8aff0" providerId="ADAL" clId="{EFC36689-00C7-4F36-AA9C-71EBE3F69231}" dt="2023-02-20T10:19:07.802" v="1"/>
          <ac:picMkLst>
            <pc:docMk/>
            <pc:sldMk cId="3770514644" sldId="591"/>
            <ac:picMk id="22" creationId="{716C806C-4C8D-2A8B-DDDF-E5613D69FF17}"/>
          </ac:picMkLst>
        </pc:picChg>
        <pc:picChg chg="mod">
          <ac:chgData name="Caron, Pierre Nicolas" userId="67919323-2a9e-407a-ba8f-538e7cd8aff0" providerId="ADAL" clId="{EFC36689-00C7-4F36-AA9C-71EBE3F69231}" dt="2023-02-20T10:19:07.802" v="1"/>
          <ac:picMkLst>
            <pc:docMk/>
            <pc:sldMk cId="3770514644" sldId="591"/>
            <ac:picMk id="25" creationId="{E24A8B2B-6224-5368-D005-2961706D68EF}"/>
          </ac:picMkLst>
        </pc:picChg>
        <pc:picChg chg="mod">
          <ac:chgData name="Caron, Pierre Nicolas" userId="67919323-2a9e-407a-ba8f-538e7cd8aff0" providerId="ADAL" clId="{EFC36689-00C7-4F36-AA9C-71EBE3F69231}" dt="2023-02-20T10:19:07.802" v="1"/>
          <ac:picMkLst>
            <pc:docMk/>
            <pc:sldMk cId="3770514644" sldId="591"/>
            <ac:picMk id="36" creationId="{4AB5F88E-6E8C-FD14-8BF2-5BD70EE3E97B}"/>
          </ac:picMkLst>
        </pc:picChg>
        <pc:picChg chg="mod">
          <ac:chgData name="Caron, Pierre Nicolas" userId="67919323-2a9e-407a-ba8f-538e7cd8aff0" providerId="ADAL" clId="{EFC36689-00C7-4F36-AA9C-71EBE3F69231}" dt="2023-02-20T10:19:07.802" v="1"/>
          <ac:picMkLst>
            <pc:docMk/>
            <pc:sldMk cId="3770514644" sldId="591"/>
            <ac:picMk id="49" creationId="{70D13CD4-16C9-1FC2-27E8-617FE2DEE09C}"/>
          </ac:picMkLst>
        </pc:picChg>
        <pc:picChg chg="mod">
          <ac:chgData name="Caron, Pierre Nicolas" userId="67919323-2a9e-407a-ba8f-538e7cd8aff0" providerId="ADAL" clId="{EFC36689-00C7-4F36-AA9C-71EBE3F69231}" dt="2023-02-20T10:19:07.802" v="1"/>
          <ac:picMkLst>
            <pc:docMk/>
            <pc:sldMk cId="3770514644" sldId="591"/>
            <ac:picMk id="52" creationId="{4FDA75B4-A8A5-1CD4-6012-4160CD1A34A2}"/>
          </ac:picMkLst>
        </pc:picChg>
        <pc:picChg chg="mod">
          <ac:chgData name="Caron, Pierre Nicolas" userId="67919323-2a9e-407a-ba8f-538e7cd8aff0" providerId="ADAL" clId="{EFC36689-00C7-4F36-AA9C-71EBE3F69231}" dt="2023-02-20T10:19:07.802" v="1"/>
          <ac:picMkLst>
            <pc:docMk/>
            <pc:sldMk cId="3770514644" sldId="591"/>
            <ac:picMk id="56" creationId="{DD3BAF55-8A46-1F25-4236-8F81525D2404}"/>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tx>
            <c:strRef>
              <c:f>Feuil1!$B$1</c:f>
              <c:strCache>
                <c:ptCount val="1"/>
                <c:pt idx="0">
                  <c:v>Incendies</c:v>
                </c:pt>
              </c:strCache>
            </c:strRef>
          </c:tx>
          <c:dPt>
            <c:idx val="0"/>
            <c:bubble3D val="0"/>
            <c:explosion val="3"/>
            <c:spPr>
              <a:solidFill>
                <a:schemeClr val="accent1"/>
              </a:solidFill>
              <a:ln w="19050">
                <a:solidFill>
                  <a:schemeClr val="lt1"/>
                </a:solidFill>
              </a:ln>
              <a:effectLst/>
            </c:spPr>
            <c:extLst>
              <c:ext xmlns:c16="http://schemas.microsoft.com/office/drawing/2014/chart" uri="{C3380CC4-5D6E-409C-BE32-E72D297353CC}">
                <c16:uniqueId val="{00000001-538D-4E10-AB02-9CEA1053EBE1}"/>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2-538D-4E10-AB02-9CEA1053EBE1}"/>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538D-4E10-AB02-9CEA1053EBE1}"/>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4-538D-4E10-AB02-9CEA1053EBE1}"/>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5-538D-4E10-AB02-9CEA1053EBE1}"/>
              </c:ext>
            </c:extLst>
          </c:dPt>
          <c:dPt>
            <c:idx val="5"/>
            <c:bubble3D val="0"/>
            <c:spPr>
              <a:solidFill>
                <a:schemeClr val="accent6"/>
              </a:solidFill>
              <a:ln w="19050">
                <a:solidFill>
                  <a:schemeClr val="lt1"/>
                </a:solidFill>
              </a:ln>
              <a:effectLst/>
            </c:spPr>
            <c:extLst>
              <c:ext xmlns:c16="http://schemas.microsoft.com/office/drawing/2014/chart" uri="{C3380CC4-5D6E-409C-BE32-E72D297353CC}">
                <c16:uniqueId val="{00000006-538D-4E10-AB02-9CEA1053EBE1}"/>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7-538D-4E10-AB02-9CEA1053EBE1}"/>
              </c:ext>
            </c:extLst>
          </c:dPt>
          <c:dLbls>
            <c:dLbl>
              <c:idx val="0"/>
              <c:layout>
                <c:manualLayout>
                  <c:x val="0.11334152395393539"/>
                  <c:y val="-0.19892749192054621"/>
                </c:manualLayout>
              </c:layout>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538D-4E10-AB02-9CEA1053EBE1}"/>
                </c:ext>
              </c:extLst>
            </c:dLbl>
            <c:dLbl>
              <c:idx val="1"/>
              <c:layout>
                <c:manualLayout>
                  <c:x val="-4.3232192503741086E-2"/>
                  <c:y val="0.1306961153756352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2"/>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538D-4E10-AB02-9CEA1053EBE1}"/>
                </c:ext>
              </c:extLst>
            </c:dLbl>
            <c:dLbl>
              <c:idx val="2"/>
              <c:layout>
                <c:manualLayout>
                  <c:x val="-0.15548986262089626"/>
                  <c:y val="0.1493841556907935"/>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3">
                          <a:lumMod val="75000"/>
                        </a:schemeClr>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538D-4E10-AB02-9CEA1053EBE1}"/>
                </c:ext>
              </c:extLst>
            </c:dLbl>
            <c:dLbl>
              <c:idx val="3"/>
              <c:layout>
                <c:manualLayout>
                  <c:x val="-0.12754848219014872"/>
                  <c:y val="8.0368596413299007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4">
                          <a:lumMod val="75000"/>
                        </a:schemeClr>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538D-4E10-AB02-9CEA1053EBE1}"/>
                </c:ext>
              </c:extLst>
            </c:dLbl>
            <c:dLbl>
              <c:idx val="4"/>
              <c:layout>
                <c:manualLayout>
                  <c:x val="-0.15163699079148066"/>
                  <c:y val="-4.6449760113368909E-3"/>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5">
                          <a:lumMod val="75000"/>
                        </a:schemeClr>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5-538D-4E10-AB02-9CEA1053EBE1}"/>
                </c:ext>
              </c:extLst>
            </c:dLbl>
            <c:dLbl>
              <c:idx val="5"/>
              <c:layout>
                <c:manualLayout>
                  <c:x val="-0.14773995255505987"/>
                  <c:y val="-0.10209546818138555"/>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accent6">
                          <a:lumMod val="75000"/>
                        </a:schemeClr>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6-538D-4E10-AB02-9CEA1053EBE1}"/>
                </c:ext>
              </c:extLst>
            </c:dLbl>
            <c:dLbl>
              <c:idx val="6"/>
              <c:layout>
                <c:manualLayout>
                  <c:x val="-6.9337830188930374E-2"/>
                  <c:y val="-2.8523184340802348E-2"/>
                </c:manualLayout>
              </c:layout>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rgbClr val="002060"/>
                      </a:solidFill>
                      <a:latin typeface="+mn-lt"/>
                      <a:ea typeface="+mn-ea"/>
                      <a:cs typeface="+mn-cs"/>
                    </a:defRPr>
                  </a:pPr>
                  <a:endParaRPr lang="fr-FR"/>
                </a:p>
              </c:txPr>
              <c:dLblPos val="bestFi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538D-4E10-AB02-9CEA1053EBE1}"/>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fr-FR"/>
              </a:p>
            </c:txPr>
            <c:dLblPos val="bestFit"/>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Feuil1!$A$2:$A$8</c:f>
              <c:strCache>
                <c:ptCount val="7"/>
                <c:pt idx="0">
                  <c:v>Habitations</c:v>
                </c:pt>
                <c:pt idx="1">
                  <c:v>ERP (locaux à sommeil)</c:v>
                </c:pt>
                <c:pt idx="2">
                  <c:v>ERP (sans locaux à sommeil)</c:v>
                </c:pt>
                <c:pt idx="3">
                  <c:v>Entrepôts &amp; locaux industriels</c:v>
                </c:pt>
                <c:pt idx="4">
                  <c:v>Locaux artisanaux</c:v>
                </c:pt>
                <c:pt idx="5">
                  <c:v>Locaux agricoles</c:v>
                </c:pt>
                <c:pt idx="6">
                  <c:v>Divers</c:v>
                </c:pt>
              </c:strCache>
            </c:strRef>
          </c:cat>
          <c:val>
            <c:numRef>
              <c:f>Feuil1!$B$2:$B$8</c:f>
              <c:numCache>
                <c:formatCode>General</c:formatCode>
                <c:ptCount val="7"/>
                <c:pt idx="0">
                  <c:v>71016</c:v>
                </c:pt>
                <c:pt idx="1">
                  <c:v>2484</c:v>
                </c:pt>
                <c:pt idx="2">
                  <c:v>4757</c:v>
                </c:pt>
                <c:pt idx="3">
                  <c:v>4838</c:v>
                </c:pt>
                <c:pt idx="4">
                  <c:v>934</c:v>
                </c:pt>
                <c:pt idx="5">
                  <c:v>2591</c:v>
                </c:pt>
                <c:pt idx="6">
                  <c:v>49134</c:v>
                </c:pt>
              </c:numCache>
            </c:numRef>
          </c:val>
          <c:extLst>
            <c:ext xmlns:c16="http://schemas.microsoft.com/office/drawing/2014/chart" uri="{C3380CC4-5D6E-409C-BE32-E72D297353CC}">
              <c16:uniqueId val="{00000000-538D-4E10-AB02-9CEA1053EBE1}"/>
            </c:ext>
          </c:extLst>
        </c:ser>
        <c:dLbls>
          <c:dLblPos val="bestFit"/>
          <c:showLegendKey val="0"/>
          <c:showVal val="1"/>
          <c:showCatName val="0"/>
          <c:showSerName val="0"/>
          <c:showPercent val="0"/>
          <c:showBubbleSize val="0"/>
          <c:showLeaderLines val="1"/>
        </c:dLbls>
        <c:firstSliceAng val="0"/>
      </c:pieChart>
      <c:spPr>
        <a:noFill/>
        <a:ln>
          <a:noFill/>
        </a:ln>
        <a:effectLst/>
      </c:spPr>
    </c:plotArea>
    <c:legend>
      <c:legendPos val="b"/>
      <c:legendEntry>
        <c:idx val="1"/>
        <c:txPr>
          <a:bodyPr rot="0" spcFirstLastPara="1" vertOverflow="ellipsis" vert="horz" wrap="square" anchor="ctr" anchorCtr="1"/>
          <a:lstStyle/>
          <a:p>
            <a:pPr>
              <a:defRPr sz="800" b="1" i="0" u="none" strike="noStrike" kern="1200" baseline="0">
                <a:solidFill>
                  <a:srgbClr val="C00000"/>
                </a:solidFill>
                <a:latin typeface="+mn-lt"/>
                <a:ea typeface="+mn-ea"/>
                <a:cs typeface="+mn-cs"/>
              </a:defRPr>
            </a:pPr>
            <a:endParaRPr lang="fr-FR"/>
          </a:p>
        </c:txPr>
      </c:legendEntry>
      <c:layout>
        <c:manualLayout>
          <c:xMode val="edge"/>
          <c:yMode val="edge"/>
          <c:x val="0.67129712974413713"/>
          <c:y val="0.34518681458488892"/>
          <c:w val="0.32372090748766258"/>
          <c:h val="0.43295414442393321"/>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fr-FR"/>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28261817773700376"/>
          <c:y val="0.37887044737142339"/>
          <c:w val="0.30673737307607174"/>
          <c:h val="0.42875603742251184"/>
        </c:manualLayout>
      </c:layout>
      <c:doughnutChart>
        <c:varyColors val="1"/>
        <c:ser>
          <c:idx val="0"/>
          <c:order val="0"/>
          <c:tx>
            <c:strRef>
              <c:f>Feuil1!$B$1</c:f>
              <c:strCache>
                <c:ptCount val="1"/>
                <c:pt idx="0">
                  <c:v>2019</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4-ADFA-447E-9AA9-96D8A8EC9A5A}"/>
              </c:ext>
            </c:extLst>
          </c:dPt>
          <c:dPt>
            <c:idx val="1"/>
            <c:bubble3D val="0"/>
            <c:spPr>
              <a:solidFill>
                <a:schemeClr val="accent2"/>
              </a:solidFill>
              <a:ln w="19050">
                <a:solidFill>
                  <a:schemeClr val="lt1"/>
                </a:solidFill>
              </a:ln>
              <a:effectLst/>
            </c:spPr>
            <c:extLst>
              <c:ext xmlns:c16="http://schemas.microsoft.com/office/drawing/2014/chart" uri="{C3380CC4-5D6E-409C-BE32-E72D297353CC}">
                <c16:uniqueId val="{00000001-ADFA-447E-9AA9-96D8A8EC9A5A}"/>
              </c:ext>
            </c:extLst>
          </c:dPt>
          <c:dPt>
            <c:idx val="2"/>
            <c:bubble3D val="0"/>
            <c:spPr>
              <a:solidFill>
                <a:schemeClr val="accent3"/>
              </a:solidFill>
              <a:ln w="19050">
                <a:solidFill>
                  <a:schemeClr val="lt1"/>
                </a:solidFill>
              </a:ln>
              <a:effectLst/>
            </c:spPr>
            <c:extLst>
              <c:ext xmlns:c16="http://schemas.microsoft.com/office/drawing/2014/chart" uri="{C3380CC4-5D6E-409C-BE32-E72D297353CC}">
                <c16:uniqueId val="{00000003-ADFA-447E-9AA9-96D8A8EC9A5A}"/>
              </c:ext>
            </c:extLst>
          </c:dPt>
          <c:dPt>
            <c:idx val="3"/>
            <c:bubble3D val="0"/>
            <c:spPr>
              <a:solidFill>
                <a:schemeClr val="accent4"/>
              </a:solidFill>
              <a:ln w="19050">
                <a:solidFill>
                  <a:schemeClr val="lt1"/>
                </a:solidFill>
              </a:ln>
              <a:effectLst/>
            </c:spPr>
            <c:extLst>
              <c:ext xmlns:c16="http://schemas.microsoft.com/office/drawing/2014/chart" uri="{C3380CC4-5D6E-409C-BE32-E72D297353CC}">
                <c16:uniqueId val="{00000002-ADFA-447E-9AA9-96D8A8EC9A5A}"/>
              </c:ext>
            </c:extLst>
          </c:dPt>
          <c:dLbls>
            <c:dLbl>
              <c:idx val="0"/>
              <c:layout>
                <c:manualLayout>
                  <c:x val="0.19361765920823651"/>
                  <c:y val="5.6456659956550428E-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4-ADFA-447E-9AA9-96D8A8EC9A5A}"/>
                </c:ext>
              </c:extLst>
            </c:dLbl>
            <c:dLbl>
              <c:idx val="1"/>
              <c:layout>
                <c:manualLayout>
                  <c:x val="-0.22742391716523036"/>
                  <c:y val="-4.5562354254280193E-2"/>
                </c:manualLayout>
              </c:layout>
              <c:spPr>
                <a:noFill/>
                <a:ln>
                  <a:noFill/>
                </a:ln>
                <a:effectLst/>
              </c:spPr>
              <c:txPr>
                <a:bodyPr rot="0" spcFirstLastPara="1" vertOverflow="ellipsis" vert="horz" wrap="square" lIns="38100" tIns="19050" rIns="38100" bIns="19050" anchor="ctr" anchorCtr="1">
                  <a:spAutoFit/>
                </a:bodyPr>
                <a:lstStyle/>
                <a:p>
                  <a:pPr>
                    <a:defRPr sz="800" b="1" i="0" u="none" strike="noStrike" kern="1200" baseline="0">
                      <a:solidFill>
                        <a:schemeClr val="accent2"/>
                      </a:solidFill>
                      <a:latin typeface="+mn-lt"/>
                      <a:ea typeface="+mn-ea"/>
                      <a:cs typeface="+mn-cs"/>
                    </a:defRPr>
                  </a:pPr>
                  <a:endParaRPr lang="fr-FR"/>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ADFA-447E-9AA9-96D8A8EC9A5A}"/>
                </c:ext>
              </c:extLst>
            </c:dLbl>
            <c:dLbl>
              <c:idx val="2"/>
              <c:layout>
                <c:manualLayout>
                  <c:x val="-0.20283754774196219"/>
                  <c:y val="-0.13668706276284059"/>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3-ADFA-447E-9AA9-96D8A8EC9A5A}"/>
                </c:ext>
              </c:extLst>
            </c:dLbl>
            <c:dLbl>
              <c:idx val="3"/>
              <c:layout>
                <c:manualLayout>
                  <c:x val="3.6879554134902216E-2"/>
                  <c:y val="-0.19237438462918302"/>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2-ADFA-447E-9AA9-96D8A8EC9A5A}"/>
                </c:ext>
              </c:extLst>
            </c:dLbl>
            <c:spPr>
              <a:noFill/>
              <a:ln>
                <a:noFill/>
              </a:ln>
              <a:effectLst/>
            </c:spPr>
            <c:txPr>
              <a:bodyPr rot="0" spcFirstLastPara="1" vertOverflow="ellipsis" vert="horz" wrap="square" lIns="38100" tIns="19050" rIns="38100" bIns="19050" anchor="ctr" anchorCtr="1">
                <a:spAutoFit/>
              </a:bodyPr>
              <a:lstStyle/>
              <a:p>
                <a:pPr>
                  <a:defRPr sz="800" b="0" i="0" u="none" strike="noStrike" kern="1200" baseline="0">
                    <a:solidFill>
                      <a:schemeClr val="tx1">
                        <a:lumMod val="75000"/>
                        <a:lumOff val="25000"/>
                      </a:schemeClr>
                    </a:solidFill>
                    <a:latin typeface="+mn-lt"/>
                    <a:ea typeface="+mn-ea"/>
                    <a:cs typeface="+mn-cs"/>
                  </a:defRPr>
                </a:pPr>
                <a:endParaRPr lang="fr-FR"/>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Feuil1!$A$2:$A$5</c:f>
              <c:strCache>
                <c:ptCount val="4"/>
                <c:pt idx="0">
                  <c:v>Urgences à personnes</c:v>
                </c:pt>
                <c:pt idx="1">
                  <c:v>Incendies</c:v>
                </c:pt>
                <c:pt idx="2">
                  <c:v>Risques technologiques</c:v>
                </c:pt>
                <c:pt idx="3">
                  <c:v>Divers</c:v>
                </c:pt>
              </c:strCache>
            </c:strRef>
          </c:cat>
          <c:val>
            <c:numRef>
              <c:f>Feuil1!$B$2:$B$5</c:f>
              <c:numCache>
                <c:formatCode>General</c:formatCode>
                <c:ptCount val="4"/>
                <c:pt idx="0">
                  <c:v>4095000</c:v>
                </c:pt>
                <c:pt idx="1">
                  <c:v>316000</c:v>
                </c:pt>
                <c:pt idx="2">
                  <c:v>60900</c:v>
                </c:pt>
                <c:pt idx="3">
                  <c:v>348000</c:v>
                </c:pt>
              </c:numCache>
            </c:numRef>
          </c:val>
          <c:extLst>
            <c:ext xmlns:c16="http://schemas.microsoft.com/office/drawing/2014/chart" uri="{C3380CC4-5D6E-409C-BE32-E72D297353CC}">
              <c16:uniqueId val="{00000000-ADFA-447E-9AA9-96D8A8EC9A5A}"/>
            </c:ext>
          </c:extLst>
        </c:ser>
        <c:dLbls>
          <c:showLegendKey val="0"/>
          <c:showVal val="1"/>
          <c:showCatName val="0"/>
          <c:showSerName val="0"/>
          <c:showPercent val="0"/>
          <c:showBubbleSize val="0"/>
          <c:showLeaderLines val="1"/>
        </c:dLbls>
        <c:firstSliceAng val="0"/>
        <c:holeSize val="75"/>
      </c:doughnutChart>
      <c:spPr>
        <a:noFill/>
        <a:ln>
          <a:noFill/>
        </a:ln>
        <a:effectLst/>
      </c:spPr>
    </c:plotArea>
    <c:legend>
      <c:legendPos val="b"/>
      <c:layout>
        <c:manualLayout>
          <c:xMode val="edge"/>
          <c:yMode val="edge"/>
          <c:x val="0.56554456770531525"/>
          <c:y val="8.3828353895521499E-2"/>
          <c:w val="0.4295904364040819"/>
          <c:h val="0.28504888171882803"/>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fr-FR"/>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fr-F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4" y="0"/>
            <a:ext cx="2971853" cy="461730"/>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552" y="0"/>
            <a:ext cx="2971853" cy="461730"/>
          </a:xfrm>
          <a:prstGeom prst="rect">
            <a:avLst/>
          </a:prstGeom>
        </p:spPr>
        <p:txBody>
          <a:bodyPr vert="horz" lIns="91440" tIns="45720" rIns="91440" bIns="45720" rtlCol="0"/>
          <a:lstStyle>
            <a:lvl1pPr algn="r">
              <a:defRPr sz="1200"/>
            </a:lvl1pPr>
          </a:lstStyle>
          <a:p>
            <a:fld id="{49EC759E-C266-4B15-9CBF-77BAF19CF850}" type="datetimeFigureOut">
              <a:rPr lang="fr-FR" smtClean="0"/>
              <a:t>20/02/2023</a:t>
            </a:fld>
            <a:endParaRPr lang="fr-FR" dirty="0"/>
          </a:p>
        </p:txBody>
      </p:sp>
      <p:sp>
        <p:nvSpPr>
          <p:cNvPr id="4" name="Espace réservé du pied de page 3"/>
          <p:cNvSpPr>
            <a:spLocks noGrp="1"/>
          </p:cNvSpPr>
          <p:nvPr>
            <p:ph type="ftr" sz="quarter" idx="2"/>
          </p:nvPr>
        </p:nvSpPr>
        <p:spPr>
          <a:xfrm>
            <a:off x="4" y="8772866"/>
            <a:ext cx="2971853" cy="461729"/>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552" y="8772866"/>
            <a:ext cx="2971853" cy="461729"/>
          </a:xfrm>
          <a:prstGeom prst="rect">
            <a:avLst/>
          </a:prstGeom>
        </p:spPr>
        <p:txBody>
          <a:bodyPr vert="horz" lIns="91440" tIns="45720" rIns="91440" bIns="45720" rtlCol="0" anchor="b"/>
          <a:lstStyle>
            <a:lvl1pPr algn="r">
              <a:defRPr sz="1200"/>
            </a:lvl1pPr>
          </a:lstStyle>
          <a:p>
            <a:fld id="{A405C176-9878-4144-AB0C-F632E63C8F03}" type="slidenum">
              <a:rPr lang="fr-FR" smtClean="0"/>
              <a:t>‹N°›</a:t>
            </a:fld>
            <a:endParaRPr lang="fr-FR" dirty="0"/>
          </a:p>
        </p:txBody>
      </p:sp>
    </p:spTree>
    <p:extLst>
      <p:ext uri="{BB962C8B-B14F-4D97-AF65-F5344CB8AC3E}">
        <p14:creationId xmlns:p14="http://schemas.microsoft.com/office/powerpoint/2010/main" val="722004123"/>
      </p:ext>
    </p:extLst>
  </p:cSld>
  <p:clrMap bg1="lt1" tx1="dk1" bg2="lt2" tx2="dk2" accent1="accent1" accent2="accent2" accent3="accent3" accent4="accent4" accent5="accent5" accent6="accent6" hlink="hlink" folHlink="folHlink"/>
  <p:hf hd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2"/>
            <a:ext cx="2971800" cy="461804"/>
          </a:xfrm>
          <a:prstGeom prst="rect">
            <a:avLst/>
          </a:prstGeom>
        </p:spPr>
        <p:txBody>
          <a:bodyPr vert="horz" lIns="91440" tIns="45720" rIns="91440" bIns="45720" rtlCol="0"/>
          <a:lstStyle>
            <a:lvl1pPr algn="l">
              <a:defRPr sz="1200"/>
            </a:lvl1pPr>
          </a:lstStyle>
          <a:p>
            <a:endParaRPr lang="en-US" dirty="0"/>
          </a:p>
        </p:txBody>
      </p:sp>
      <p:sp>
        <p:nvSpPr>
          <p:cNvPr id="3" name="Espace réservé de la date 2"/>
          <p:cNvSpPr>
            <a:spLocks noGrp="1"/>
          </p:cNvSpPr>
          <p:nvPr>
            <p:ph type="dt" idx="1"/>
          </p:nvPr>
        </p:nvSpPr>
        <p:spPr>
          <a:xfrm>
            <a:off x="3884613" y="2"/>
            <a:ext cx="2971800" cy="461804"/>
          </a:xfrm>
          <a:prstGeom prst="rect">
            <a:avLst/>
          </a:prstGeom>
        </p:spPr>
        <p:txBody>
          <a:bodyPr vert="horz" lIns="91440" tIns="45720" rIns="91440" bIns="45720" rtlCol="0"/>
          <a:lstStyle>
            <a:lvl1pPr algn="r">
              <a:defRPr sz="1200"/>
            </a:lvl1pPr>
          </a:lstStyle>
          <a:p>
            <a:fld id="{7D97F37F-09B1-4B29-9927-D3D3C0E89B0B}" type="datetimeFigureOut">
              <a:rPr lang="en-US" smtClean="0"/>
              <a:t>2/20/2023</a:t>
            </a:fld>
            <a:endParaRPr lang="en-US" dirty="0"/>
          </a:p>
        </p:txBody>
      </p:sp>
      <p:sp>
        <p:nvSpPr>
          <p:cNvPr id="4" name="Espace réservé de l'image des diapositives 3"/>
          <p:cNvSpPr>
            <a:spLocks noGrp="1" noRot="1" noChangeAspect="1"/>
          </p:cNvSpPr>
          <p:nvPr>
            <p:ph type="sldImg" idx="2"/>
          </p:nvPr>
        </p:nvSpPr>
        <p:spPr>
          <a:xfrm>
            <a:off x="349250" y="692150"/>
            <a:ext cx="6159500" cy="3465513"/>
          </a:xfrm>
          <a:prstGeom prst="rect">
            <a:avLst/>
          </a:prstGeom>
          <a:noFill/>
          <a:ln w="12700">
            <a:solidFill>
              <a:prstClr val="black"/>
            </a:solidFill>
          </a:ln>
        </p:spPr>
        <p:txBody>
          <a:bodyPr vert="horz" lIns="91440" tIns="45720" rIns="91440" bIns="45720" rtlCol="0" anchor="ctr"/>
          <a:lstStyle/>
          <a:p>
            <a:endParaRPr lang="en-US" dirty="0"/>
          </a:p>
        </p:txBody>
      </p:sp>
      <p:sp>
        <p:nvSpPr>
          <p:cNvPr id="5" name="Espace réservé des commentaires 4"/>
          <p:cNvSpPr>
            <a:spLocks noGrp="1"/>
          </p:cNvSpPr>
          <p:nvPr>
            <p:ph type="body" sz="quarter" idx="3"/>
          </p:nvPr>
        </p:nvSpPr>
        <p:spPr>
          <a:xfrm>
            <a:off x="685801" y="4387136"/>
            <a:ext cx="5486400" cy="4156234"/>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772670"/>
            <a:ext cx="2971800" cy="461804"/>
          </a:xfrm>
          <a:prstGeom prst="rect">
            <a:avLst/>
          </a:prstGeom>
        </p:spPr>
        <p:txBody>
          <a:bodyPr vert="horz" lIns="91440" tIns="45720" rIns="91440" bIns="45720" rtlCol="0" anchor="b"/>
          <a:lstStyle>
            <a:lvl1pPr algn="l">
              <a:defRPr sz="1200"/>
            </a:lvl1pPr>
          </a:lstStyle>
          <a:p>
            <a:endParaRPr lang="en-US" dirty="0"/>
          </a:p>
        </p:txBody>
      </p:sp>
      <p:sp>
        <p:nvSpPr>
          <p:cNvPr id="7" name="Espace réservé du numéro de diapositive 6"/>
          <p:cNvSpPr>
            <a:spLocks noGrp="1"/>
          </p:cNvSpPr>
          <p:nvPr>
            <p:ph type="sldNum" sz="quarter" idx="5"/>
          </p:nvPr>
        </p:nvSpPr>
        <p:spPr>
          <a:xfrm>
            <a:off x="3884613" y="8772670"/>
            <a:ext cx="2971800" cy="461804"/>
          </a:xfrm>
          <a:prstGeom prst="rect">
            <a:avLst/>
          </a:prstGeom>
        </p:spPr>
        <p:txBody>
          <a:bodyPr vert="horz" lIns="91440" tIns="45720" rIns="91440" bIns="45720" rtlCol="0" anchor="b"/>
          <a:lstStyle>
            <a:lvl1pPr algn="r">
              <a:defRPr sz="1200"/>
            </a:lvl1pPr>
          </a:lstStyle>
          <a:p>
            <a:fld id="{A737F486-80D2-4AA6-B466-E7A544642511}" type="slidenum">
              <a:rPr lang="en-US" smtClean="0"/>
              <a:t>‹N°›</a:t>
            </a:fld>
            <a:endParaRPr lang="en-US" dirty="0"/>
          </a:p>
        </p:txBody>
      </p:sp>
    </p:spTree>
    <p:extLst>
      <p:ext uri="{BB962C8B-B14F-4D97-AF65-F5344CB8AC3E}">
        <p14:creationId xmlns:p14="http://schemas.microsoft.com/office/powerpoint/2010/main" val="394197654"/>
      </p:ext>
    </p:extLst>
  </p:cSld>
  <p:clrMap bg1="lt1" tx1="dk1" bg2="lt2" tx2="dk2" accent1="accent1" accent2="accent2" accent3="accent3" accent4="accent4" accent5="accent5" accent6="accent6" hlink="hlink" folHlink="folHlink"/>
  <p:hf hd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737F486-80D2-4AA6-B466-E7A544642511}"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351197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7F486-80D2-4AA6-B466-E7A5446425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480168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7F486-80D2-4AA6-B466-E7A5446425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7347612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A737F486-80D2-4AA6-B466-E7A544642511}"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20130288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solidFill>
                <a:schemeClr val="tx1"/>
              </a:solidFill>
            </a:endParaRPr>
          </a:p>
          <a:p>
            <a:pPr marL="0" indent="0">
              <a:buNone/>
            </a:pPr>
            <a:r>
              <a:rPr lang="en-US" dirty="0"/>
              <a:t>	</a:t>
            </a: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A4050-6412-C74D-BA22-754CBEAE68B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5806836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sz="1200" dirty="0"/>
          </a:p>
          <a:p>
            <a:pPr marL="0" indent="0">
              <a:buNone/>
            </a:pPr>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A4050-6412-C74D-BA22-754CBEAE68B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30356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pPr marL="184150" indent="-184150">
              <a:spcBef>
                <a:spcPts val="225"/>
              </a:spcBef>
              <a:spcAft>
                <a:spcPts val="1000"/>
              </a:spcAft>
              <a:buClr>
                <a:schemeClr val="tx1"/>
              </a:buClr>
              <a:buSzPct val="100000"/>
            </a:pPr>
            <a:endParaRPr lang="en-GB" altLang="en-US" sz="1200" dirty="0">
              <a:solidFill>
                <a:prstClr val="black"/>
              </a:solidFill>
              <a:latin typeface="Arial" panose="020B0604020202020204" pitchFamily="34" charset="0"/>
              <a:cs typeface="Arial" panose="020B0604020202020204" pitchFamily="34" charset="0"/>
            </a:endParaRPr>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5FCA4050-6412-C74D-BA22-754CBEAE68B7}"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314449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_titre_Génériqu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91D890B2-6BD0-B5A9-8175-7D618EE6959D}"/>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1999753086"/>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33699544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 couverture">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Text Placeholder 7">
            <a:extLst>
              <a:ext uri="{FF2B5EF4-FFF2-40B4-BE49-F238E27FC236}">
                <a16:creationId xmlns:a16="http://schemas.microsoft.com/office/drawing/2014/main" id="{DF5D23C6-7993-9048-204C-AC379932F652}"/>
              </a:ext>
            </a:extLst>
          </p:cNvPr>
          <p:cNvSpPr>
            <a:spLocks noGrp="1" noChangeAspect="1"/>
          </p:cNvSpPr>
          <p:nvPr>
            <p:ph type="body" sz="quarter" idx="14" hasCustomPrompt="1"/>
          </p:nvPr>
        </p:nvSpPr>
        <p:spPr>
          <a:xfrm>
            <a:off x="7718513" y="247054"/>
            <a:ext cx="1182600" cy="464400"/>
          </a:xfrm>
          <a:blipFill>
            <a:blip r:embed="rId2"/>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
        <p:nvSpPr>
          <p:cNvPr id="12" name="Text Placeholder 7">
            <a:extLst>
              <a:ext uri="{FF2B5EF4-FFF2-40B4-BE49-F238E27FC236}">
                <a16:creationId xmlns:a16="http://schemas.microsoft.com/office/drawing/2014/main" id="{D0D4EB98-4D21-04A6-3E82-81F85342C53E}"/>
              </a:ext>
            </a:extLst>
          </p:cNvPr>
          <p:cNvSpPr>
            <a:spLocks noGrp="1" noChangeAspect="1"/>
          </p:cNvSpPr>
          <p:nvPr>
            <p:ph type="body" sz="quarter" idx="15" hasCustomPrompt="1"/>
          </p:nvPr>
        </p:nvSpPr>
        <p:spPr>
          <a:xfrm>
            <a:off x="6210299" y="3134700"/>
            <a:ext cx="2070900" cy="2008800"/>
          </a:xfrm>
          <a:blipFill>
            <a:blip r:embed="rId3"/>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Tree>
    <p:extLst>
      <p:ext uri="{BB962C8B-B14F-4D97-AF65-F5344CB8AC3E}">
        <p14:creationId xmlns:p14="http://schemas.microsoft.com/office/powerpoint/2010/main" val="17308236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Génériqu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6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ctr"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39B770C-F11E-5651-83B9-6CC86156AF5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835647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Innovation">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A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5B33A84C-D706-C891-15EE-633C499096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56705613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incendi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8BDBEC30-E558-1B40-FC34-3341D16EF63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40459414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Securité électroniqu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227CA0B4-599B-979D-1A6B-23859CC6B6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28838697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RS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1DB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6A0F013B-DA24-1740-FEB0-0D075738457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246744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RH">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AA72D3C1-D5FF-152B-7131-53D7A3453C1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141255440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Chubb visiON+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58B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B4B4486-3C15-02B2-3941-B1455E2559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201282694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5E7B15-1AED-F9E3-2247-982925817822}"/>
              </a:ext>
            </a:extLst>
          </p:cNvPr>
          <p:cNvSpPr>
            <a:spLocks noGrp="1"/>
          </p:cNvSpPr>
          <p:nvPr>
            <p:ph sz="half" idx="2"/>
          </p:nvPr>
        </p:nvSpPr>
        <p:spPr>
          <a:xfrm>
            <a:off x="4808831" y="1057276"/>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Tree>
    <p:extLst>
      <p:ext uri="{BB962C8B-B14F-4D97-AF65-F5344CB8AC3E}">
        <p14:creationId xmlns:p14="http://schemas.microsoft.com/office/powerpoint/2010/main" val="42507498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Slide_titre_securité-electroniqu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E34C9B88-6F94-F6DA-10FF-4CF8C95633C2}"/>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020061304"/>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
        <p:nvSpPr>
          <p:cNvPr id="10" name="Content Placeholder 2">
            <a:extLst>
              <a:ext uri="{FF2B5EF4-FFF2-40B4-BE49-F238E27FC236}">
                <a16:creationId xmlns:a16="http://schemas.microsoft.com/office/drawing/2014/main" id="{F264E760-83DC-F441-8F32-E70A0D4F696C}"/>
              </a:ext>
            </a:extLst>
          </p:cNvPr>
          <p:cNvSpPr>
            <a:spLocks noGrp="1"/>
          </p:cNvSpPr>
          <p:nvPr>
            <p:ph sz="half" idx="15"/>
          </p:nvPr>
        </p:nvSpPr>
        <p:spPr>
          <a:xfrm>
            <a:off x="3292530"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63381D5-90FA-5347-9058-012A42C930DC}"/>
              </a:ext>
            </a:extLst>
          </p:cNvPr>
          <p:cNvSpPr>
            <a:spLocks noGrp="1"/>
          </p:cNvSpPr>
          <p:nvPr>
            <p:ph sz="half" idx="16"/>
          </p:nvPr>
        </p:nvSpPr>
        <p:spPr>
          <a:xfrm>
            <a:off x="6104046"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099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5A9DE1F-13ED-C433-E393-2F16097C7023}"/>
              </a:ext>
            </a:extLst>
          </p:cNvPr>
          <p:cNvSpPr>
            <a:spLocks noGrp="1"/>
          </p:cNvSpPr>
          <p:nvPr>
            <p:ph sz="half" idx="13"/>
          </p:nvPr>
        </p:nvSpPr>
        <p:spPr>
          <a:xfrm>
            <a:off x="481014"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505B8BF-D966-53F2-E21D-202C5F3772C7}"/>
              </a:ext>
            </a:extLst>
          </p:cNvPr>
          <p:cNvSpPr>
            <a:spLocks noGrp="1"/>
          </p:cNvSpPr>
          <p:nvPr>
            <p:ph sz="half" idx="2"/>
          </p:nvPr>
        </p:nvSpPr>
        <p:spPr>
          <a:xfrm>
            <a:off x="4638675"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013D3782-749E-3D18-CEA1-C2F6A02EEEC1}"/>
              </a:ext>
            </a:extLst>
          </p:cNvPr>
          <p:cNvSpPr>
            <a:spLocks noGrp="1"/>
          </p:cNvSpPr>
          <p:nvPr>
            <p:ph type="body" idx="1"/>
          </p:nvPr>
        </p:nvSpPr>
        <p:spPr>
          <a:xfrm>
            <a:off x="481015" y="907496"/>
            <a:ext cx="3886200"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C5183C6E-3407-0FA3-A16D-23C4DCF3AC63}"/>
              </a:ext>
            </a:extLst>
          </p:cNvPr>
          <p:cNvSpPr>
            <a:spLocks noGrp="1"/>
          </p:cNvSpPr>
          <p:nvPr>
            <p:ph type="body" sz="quarter" idx="3"/>
          </p:nvPr>
        </p:nvSpPr>
        <p:spPr>
          <a:xfrm>
            <a:off x="4638675" y="907496"/>
            <a:ext cx="3886201"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Slide Number Placeholder 8">
            <a:extLst>
              <a:ext uri="{FF2B5EF4-FFF2-40B4-BE49-F238E27FC236}">
                <a16:creationId xmlns:a16="http://schemas.microsoft.com/office/drawing/2014/main" id="{307829C5-6FBE-395E-FD29-2EC280CD546F}"/>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2" name="Title 1">
            <a:extLst>
              <a:ext uri="{FF2B5EF4-FFF2-40B4-BE49-F238E27FC236}">
                <a16:creationId xmlns:a16="http://schemas.microsoft.com/office/drawing/2014/main" id="{2C544070-F48D-69A3-7C84-CEA108A859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88061939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8877-2720-4F63-8769-91D255BB1937}"/>
              </a:ext>
            </a:extLst>
          </p:cNvPr>
          <p:cNvSpPr>
            <a:spLocks noGrp="1"/>
          </p:cNvSpPr>
          <p:nvPr>
            <p:ph type="title"/>
          </p:nvPr>
        </p:nvSpPr>
        <p:spPr/>
        <p:txBody>
          <a:bodyPr/>
          <a:lstStyle>
            <a:lvl1pPr>
              <a:defRPr/>
            </a:lvl1pPr>
          </a:lstStyle>
          <a:p>
            <a:endParaRPr lang="fr-FR" noProof="0" dirty="0"/>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22360722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21D898-942E-4091-667F-13F1D741B349}"/>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68112189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2" name="Title 1"/>
          <p:cNvSpPr>
            <a:spLocks noGrp="1"/>
          </p:cNvSpPr>
          <p:nvPr>
            <p:ph type="title"/>
          </p:nvPr>
        </p:nvSpPr>
        <p:spPr>
          <a:xfrm>
            <a:off x="664" y="0"/>
            <a:ext cx="8229600" cy="857250"/>
          </a:xfrm>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D74C172C-BCB5-7D50-C64A-05F1AB5EAD03}"/>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131303108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Diapositive de titre">
    <p:spTree>
      <p:nvGrpSpPr>
        <p:cNvPr id="1" name=""/>
        <p:cNvGrpSpPr/>
        <p:nvPr/>
      </p:nvGrpSpPr>
      <p:grpSpPr>
        <a:xfrm>
          <a:off x="0" y="0"/>
          <a:ext cx="0" cy="0"/>
          <a:chOff x="0" y="0"/>
          <a:chExt cx="0" cy="0"/>
        </a:xfrm>
      </p:grpSpPr>
      <p:sp>
        <p:nvSpPr>
          <p:cNvPr id="2" name="Slide Number Placeholder 5">
            <a:extLst>
              <a:ext uri="{FF2B5EF4-FFF2-40B4-BE49-F238E27FC236}">
                <a16:creationId xmlns:a16="http://schemas.microsoft.com/office/drawing/2014/main" id="{4FBF1C0E-68FA-6ED2-9D00-1B3F7C5EA5B6}"/>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41533554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9B3CE357-6969-554C-DDF0-9268A3DC780A}"/>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8535230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Slide_titre_RS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2AFD84DF-8FD5-0C62-8EAA-E637FE7BF251}"/>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61762526"/>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Slide_titre_incendi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6C4C8C15-56AC-FCBA-60C7-240F19D7843F}"/>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76938014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3" y="1057276"/>
            <a:ext cx="8181975" cy="3799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0330808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993298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3 Colon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numCol="3" spcCol="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025839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contenu et image à droite">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2FF3DB1D-13DA-DB40-8A89-C8EAB61D0C57}"/>
              </a:ext>
            </a:extLst>
          </p:cNvPr>
          <p:cNvSpPr>
            <a:spLocks noGrp="1"/>
          </p:cNvSpPr>
          <p:nvPr>
            <p:ph type="pic" sz="quarter" idx="14"/>
          </p:nvPr>
        </p:nvSpPr>
        <p:spPr>
          <a:xfrm>
            <a:off x="4099323" y="0"/>
            <a:ext cx="5044678" cy="5143500"/>
          </a:xfrm>
          <a:custGeom>
            <a:avLst/>
            <a:gdLst>
              <a:gd name="connsiteX0" fmla="*/ 1026546 w 6726237"/>
              <a:gd name="connsiteY0" fmla="*/ 0 h 6858000"/>
              <a:gd name="connsiteX1" fmla="*/ 6726237 w 6726237"/>
              <a:gd name="connsiteY1" fmla="*/ 0 h 6858000"/>
              <a:gd name="connsiteX2" fmla="*/ 6726237 w 6726237"/>
              <a:gd name="connsiteY2" fmla="*/ 6858000 h 6858000"/>
              <a:gd name="connsiteX3" fmla="*/ 0 w 6726237"/>
              <a:gd name="connsiteY3" fmla="*/ 6858000 h 6858000"/>
              <a:gd name="connsiteX4" fmla="*/ 0 w 6726237"/>
              <a:gd name="connsiteY4" fmla="*/ 6856667 h 6858000"/>
              <a:gd name="connsiteX5" fmla="*/ 3202517 w 6726237"/>
              <a:gd name="connsiteY5" fmla="*/ 6856667 h 6858000"/>
              <a:gd name="connsiteX6" fmla="*/ 1026546 w 672623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6237" h="6858000">
                <a:moveTo>
                  <a:pt x="1026546" y="0"/>
                </a:moveTo>
                <a:lnTo>
                  <a:pt x="6726237" y="0"/>
                </a:lnTo>
                <a:lnTo>
                  <a:pt x="6726237" y="6858000"/>
                </a:lnTo>
                <a:lnTo>
                  <a:pt x="0" y="6858000"/>
                </a:lnTo>
                <a:lnTo>
                  <a:pt x="0" y="6856667"/>
                </a:lnTo>
                <a:lnTo>
                  <a:pt x="3202517" y="6856667"/>
                </a:lnTo>
                <a:cubicBezTo>
                  <a:pt x="1889153" y="5094986"/>
                  <a:pt x="1132032" y="2771966"/>
                  <a:pt x="1026546" y="0"/>
                </a:cubicBezTo>
                <a:close/>
              </a:path>
            </a:pathLst>
          </a:custGeom>
          <a:noFill/>
        </p:spPr>
        <p:txBody>
          <a:bodyPr wrap="square">
            <a:noAutofit/>
          </a:bodyPr>
          <a:lstStyle>
            <a:lvl1pPr algn="r">
              <a:defRPr/>
            </a:lvl1pPr>
          </a:lstStyle>
          <a:p>
            <a:endParaRPr lang="en-US"/>
          </a:p>
        </p:txBody>
      </p:sp>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4021931" cy="3135664"/>
          </a:xfrm>
        </p:spPr>
        <p:txBody>
          <a:bodyPr numCol="1" spcCol="180000"/>
          <a:lstStyle>
            <a:lvl3pPr>
              <a:spcBef>
                <a:spcPts val="825"/>
              </a:spcBef>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3368012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étro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0"/>
            <a:ext cx="2636042" cy="3110573"/>
          </a:xfrm>
        </p:spPr>
        <p:txBody>
          <a:bodyPr/>
          <a:lstStyle>
            <a:lvl1pPr>
              <a:defRPr sz="900"/>
            </a:lvl1pPr>
            <a:lvl2pPr>
              <a:defRPr sz="825"/>
            </a:lvl2pPr>
            <a:lvl3pPr>
              <a:defRPr sz="825"/>
            </a:lvl3pPr>
            <a:lvl4pPr>
              <a:defRPr sz="788"/>
            </a:lvl4pPr>
            <a:lvl5pP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42264310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6.sv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2.sv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5.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4.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 Id="rId30" Type="http://schemas.openxmlformats.org/officeDocument/2006/relationships/image" Target="../media/image3.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45E887-2BA7-B6D2-E61F-6B6B92609E5D}"/>
              </a:ext>
            </a:extLst>
          </p:cNvPr>
          <p:cNvSpPr txBox="1"/>
          <p:nvPr userDrawn="1"/>
        </p:nvSpPr>
        <p:spPr>
          <a:xfrm>
            <a:off x="479959" y="4941431"/>
            <a:ext cx="8181974" cy="92333"/>
          </a:xfrm>
          <a:prstGeom prst="rect">
            <a:avLst/>
          </a:prstGeom>
          <a:noFill/>
        </p:spPr>
        <p:txBody>
          <a:bodyPr wrap="square" lIns="0" tIns="0" rIns="0" bIns="0" anchor="b" anchorCtr="0">
            <a:spAutoFit/>
          </a:bodyPr>
          <a:lstStyle/>
          <a:p>
            <a:pPr marL="0" algn="r"/>
            <a:r>
              <a:rPr lang="en-US" sz="600" dirty="0">
                <a:solidFill>
                  <a:schemeClr val="bg1">
                    <a:lumMod val="50000"/>
                  </a:schemeClr>
                </a:solidFill>
              </a:rPr>
              <a:t>©2023 Chubb Fire &amp; Security. All Rights Reserved.</a:t>
            </a:r>
          </a:p>
        </p:txBody>
      </p:sp>
      <p:grpSp>
        <p:nvGrpSpPr>
          <p:cNvPr id="7" name="Gridlines" hidden="1">
            <a:extLst>
              <a:ext uri="{FF2B5EF4-FFF2-40B4-BE49-F238E27FC236}">
                <a16:creationId xmlns:a16="http://schemas.microsoft.com/office/drawing/2014/main" id="{75712DD0-BBF6-2162-FF84-97F053C1BEC2}"/>
              </a:ext>
            </a:extLst>
          </p:cNvPr>
          <p:cNvGrpSpPr/>
          <p:nvPr userDrawn="1"/>
        </p:nvGrpSpPr>
        <p:grpSpPr>
          <a:xfrm>
            <a:off x="0" y="-132457"/>
            <a:ext cx="9144029" cy="84808"/>
            <a:chOff x="-1" y="-176609"/>
            <a:chExt cx="12192039" cy="113077"/>
          </a:xfrm>
        </p:grpSpPr>
        <p:sp>
          <p:nvSpPr>
            <p:cNvPr id="10" name="Rectangle 9">
              <a:extLst>
                <a:ext uri="{FF2B5EF4-FFF2-40B4-BE49-F238E27FC236}">
                  <a16:creationId xmlns:a16="http://schemas.microsoft.com/office/drawing/2014/main" id="{A8774935-F24F-DB41-CB84-B5C4F415196D}"/>
                </a:ext>
              </a:extLst>
            </p:cNvPr>
            <p:cNvSpPr/>
            <p:nvPr userDrawn="1"/>
          </p:nvSpPr>
          <p:spPr>
            <a:xfrm flipV="1">
              <a:off x="415781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1" name="Rectangle 10">
              <a:extLst>
                <a:ext uri="{FF2B5EF4-FFF2-40B4-BE49-F238E27FC236}">
                  <a16:creationId xmlns:a16="http://schemas.microsoft.com/office/drawing/2014/main" id="{E22A7A23-9066-9A2F-12BA-64219710B808}"/>
                </a:ext>
              </a:extLst>
            </p:cNvPr>
            <p:cNvSpPr/>
            <p:nvPr userDrawn="1"/>
          </p:nvSpPr>
          <p:spPr>
            <a:xfrm flipV="1">
              <a:off x="785423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2" name="Rectangle 11">
              <a:extLst>
                <a:ext uri="{FF2B5EF4-FFF2-40B4-BE49-F238E27FC236}">
                  <a16:creationId xmlns:a16="http://schemas.microsoft.com/office/drawing/2014/main" id="{159EC9EA-CC50-93FD-E35C-9039E6BF63FA}"/>
                </a:ext>
              </a:extLst>
            </p:cNvPr>
            <p:cNvSpPr/>
            <p:nvPr userDrawn="1"/>
          </p:nvSpPr>
          <p:spPr>
            <a:xfrm flipV="1">
              <a:off x="323371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3" name="Rectangle 12">
              <a:extLst>
                <a:ext uri="{FF2B5EF4-FFF2-40B4-BE49-F238E27FC236}">
                  <a16:creationId xmlns:a16="http://schemas.microsoft.com/office/drawing/2014/main" id="{1555253B-C8B9-B213-0549-C2CABE83767A}"/>
                </a:ext>
              </a:extLst>
            </p:cNvPr>
            <p:cNvSpPr/>
            <p:nvPr userDrawn="1"/>
          </p:nvSpPr>
          <p:spPr>
            <a:xfrm flipV="1">
              <a:off x="230960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4" name="Rectangle 13">
              <a:extLst>
                <a:ext uri="{FF2B5EF4-FFF2-40B4-BE49-F238E27FC236}">
                  <a16:creationId xmlns:a16="http://schemas.microsoft.com/office/drawing/2014/main" id="{E853E685-AFB0-3808-02C0-41443FB78C4F}"/>
                </a:ext>
              </a:extLst>
            </p:cNvPr>
            <p:cNvSpPr/>
            <p:nvPr userDrawn="1"/>
          </p:nvSpPr>
          <p:spPr>
            <a:xfrm flipV="1">
              <a:off x="138550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5" name="Rectangle 14">
              <a:extLst>
                <a:ext uri="{FF2B5EF4-FFF2-40B4-BE49-F238E27FC236}">
                  <a16:creationId xmlns:a16="http://schemas.microsoft.com/office/drawing/2014/main" id="{0839E96B-AA98-8740-AD85-F44E2A1506CA}"/>
                </a:ext>
              </a:extLst>
            </p:cNvPr>
            <p:cNvSpPr/>
            <p:nvPr userDrawn="1"/>
          </p:nvSpPr>
          <p:spPr>
            <a:xfrm flipV="1">
              <a:off x="-1" y="-174106"/>
              <a:ext cx="6413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6" name="Rectangle 15">
              <a:extLst>
                <a:ext uri="{FF2B5EF4-FFF2-40B4-BE49-F238E27FC236}">
                  <a16:creationId xmlns:a16="http://schemas.microsoft.com/office/drawing/2014/main" id="{0435EF18-40B9-9508-592E-825ACDB0B0E2}"/>
                </a:ext>
              </a:extLst>
            </p:cNvPr>
            <p:cNvSpPr/>
            <p:nvPr userDrawn="1"/>
          </p:nvSpPr>
          <p:spPr>
            <a:xfrm flipV="1">
              <a:off x="508191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7" name="Rectangle 16">
              <a:extLst>
                <a:ext uri="{FF2B5EF4-FFF2-40B4-BE49-F238E27FC236}">
                  <a16:creationId xmlns:a16="http://schemas.microsoft.com/office/drawing/2014/main" id="{EBF907C7-C78D-3E5D-9D4C-B25DC042006E}"/>
                </a:ext>
              </a:extLst>
            </p:cNvPr>
            <p:cNvSpPr/>
            <p:nvPr userDrawn="1"/>
          </p:nvSpPr>
          <p:spPr>
            <a:xfrm flipV="1">
              <a:off x="600602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8" name="Rectangle 17">
              <a:extLst>
                <a:ext uri="{FF2B5EF4-FFF2-40B4-BE49-F238E27FC236}">
                  <a16:creationId xmlns:a16="http://schemas.microsoft.com/office/drawing/2014/main" id="{EDF38D4F-DEA9-83FD-CC53-E7CDFD726285}"/>
                </a:ext>
              </a:extLst>
            </p:cNvPr>
            <p:cNvSpPr/>
            <p:nvPr userDrawn="1"/>
          </p:nvSpPr>
          <p:spPr>
            <a:xfrm flipV="1">
              <a:off x="693012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9" name="Rectangle 18">
              <a:extLst>
                <a:ext uri="{FF2B5EF4-FFF2-40B4-BE49-F238E27FC236}">
                  <a16:creationId xmlns:a16="http://schemas.microsoft.com/office/drawing/2014/main" id="{5CAFE754-46E1-3D64-8D7D-FDFADE6C600C}"/>
                </a:ext>
              </a:extLst>
            </p:cNvPr>
            <p:cNvSpPr/>
            <p:nvPr userDrawn="1"/>
          </p:nvSpPr>
          <p:spPr>
            <a:xfrm flipV="1">
              <a:off x="877833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0" name="Rectangle 19">
              <a:extLst>
                <a:ext uri="{FF2B5EF4-FFF2-40B4-BE49-F238E27FC236}">
                  <a16:creationId xmlns:a16="http://schemas.microsoft.com/office/drawing/2014/main" id="{EF90E372-E36D-0D7B-A3EF-779A78A71F8F}"/>
                </a:ext>
              </a:extLst>
            </p:cNvPr>
            <p:cNvSpPr/>
            <p:nvPr userDrawn="1"/>
          </p:nvSpPr>
          <p:spPr>
            <a:xfrm flipV="1">
              <a:off x="970243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1" name="Rectangle 20">
              <a:extLst>
                <a:ext uri="{FF2B5EF4-FFF2-40B4-BE49-F238E27FC236}">
                  <a16:creationId xmlns:a16="http://schemas.microsoft.com/office/drawing/2014/main" id="{D6277D9C-E3A1-CA8B-4D2E-2D9B083A5095}"/>
                </a:ext>
              </a:extLst>
            </p:cNvPr>
            <p:cNvSpPr/>
            <p:nvPr userDrawn="1"/>
          </p:nvSpPr>
          <p:spPr>
            <a:xfrm flipV="1">
              <a:off x="1062654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2" name="Rectangle 21">
              <a:extLst>
                <a:ext uri="{FF2B5EF4-FFF2-40B4-BE49-F238E27FC236}">
                  <a16:creationId xmlns:a16="http://schemas.microsoft.com/office/drawing/2014/main" id="{5BA81F11-1656-D5A3-5479-A9B8032D2617}"/>
                </a:ext>
              </a:extLst>
            </p:cNvPr>
            <p:cNvSpPr/>
            <p:nvPr userDrawn="1"/>
          </p:nvSpPr>
          <p:spPr>
            <a:xfrm flipV="1">
              <a:off x="11550650" y="-176609"/>
              <a:ext cx="641388"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grpSp>
      <p:pic>
        <p:nvPicPr>
          <p:cNvPr id="23" name="Graphic 22">
            <a:extLst>
              <a:ext uri="{FF2B5EF4-FFF2-40B4-BE49-F238E27FC236}">
                <a16:creationId xmlns:a16="http://schemas.microsoft.com/office/drawing/2014/main" id="{668E0AB0-194F-73A3-1EAB-3AA898FC2321}"/>
              </a:ext>
            </a:extLst>
          </p:cNvPr>
          <p:cNvPicPr>
            <a:picLocks noChangeAspect="1"/>
          </p:cNvPicPr>
          <p:nvPr userDrawn="1"/>
        </p:nvPicPr>
        <p:blipFill rotWithShape="1">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rcRect l="49715" b="39212"/>
          <a:stretch/>
        </p:blipFill>
        <p:spPr>
          <a:xfrm>
            <a:off x="-1" y="3387325"/>
            <a:ext cx="1305425" cy="1756175"/>
          </a:xfrm>
          <a:prstGeom prst="rect">
            <a:avLst/>
          </a:prstGeom>
        </p:spPr>
      </p:pic>
      <p:sp>
        <p:nvSpPr>
          <p:cNvPr id="2" name="Title Placeholder 1">
            <a:extLst>
              <a:ext uri="{FF2B5EF4-FFF2-40B4-BE49-F238E27FC236}">
                <a16:creationId xmlns:a16="http://schemas.microsoft.com/office/drawing/2014/main" id="{95458F7F-EA99-BFEA-0CFD-2C65294D18A5}"/>
              </a:ext>
            </a:extLst>
          </p:cNvPr>
          <p:cNvSpPr>
            <a:spLocks noGrp="1"/>
          </p:cNvSpPr>
          <p:nvPr>
            <p:ph type="title"/>
          </p:nvPr>
        </p:nvSpPr>
        <p:spPr>
          <a:xfrm>
            <a:off x="123457" y="75199"/>
            <a:ext cx="6733110" cy="524447"/>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1AF725E6-0AD0-F8C2-0848-43E86E252490}"/>
              </a:ext>
            </a:extLst>
          </p:cNvPr>
          <p:cNvSpPr>
            <a:spLocks noGrp="1"/>
          </p:cNvSpPr>
          <p:nvPr>
            <p:ph type="body" idx="1"/>
          </p:nvPr>
        </p:nvSpPr>
        <p:spPr>
          <a:xfrm>
            <a:off x="481014" y="1283515"/>
            <a:ext cx="8181974" cy="312730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5EB73A-9082-6DB0-F00E-EBEA97D47D0D}"/>
              </a:ext>
            </a:extLst>
          </p:cNvPr>
          <p:cNvSpPr>
            <a:spLocks noGrp="1"/>
          </p:cNvSpPr>
          <p:nvPr>
            <p:ph type="dt" sz="half" idx="2"/>
          </p:nvPr>
        </p:nvSpPr>
        <p:spPr>
          <a:xfrm>
            <a:off x="3543300" y="5191149"/>
            <a:ext cx="2057400" cy="133350"/>
          </a:xfrm>
          <a:prstGeom prst="rect">
            <a:avLst/>
          </a:prstGeom>
        </p:spPr>
        <p:txBody>
          <a:bodyPr vert="horz" lIns="0" tIns="0" rIns="0" bIns="0" rtlCol="0" anchor="b" anchorCtr="0">
            <a:noAutofit/>
          </a:bodyPr>
          <a:lstStyle>
            <a:lvl1pPr algn="ctr">
              <a:defRPr sz="675" b="0" i="0" cap="none" baseline="0">
                <a:solidFill>
                  <a:schemeClr val="tx1"/>
                </a:solidFill>
                <a:latin typeface="+mn-lt"/>
              </a:defRPr>
            </a:lvl1pPr>
          </a:lstStyle>
          <a:p>
            <a:endParaRPr lang="en-US"/>
          </a:p>
        </p:txBody>
      </p:sp>
      <p:sp>
        <p:nvSpPr>
          <p:cNvPr id="5" name="Footer Placeholder 4">
            <a:extLst>
              <a:ext uri="{FF2B5EF4-FFF2-40B4-BE49-F238E27FC236}">
                <a16:creationId xmlns:a16="http://schemas.microsoft.com/office/drawing/2014/main" id="{3ADB3420-8F4F-73C2-7C21-BE3DA3136F2F}"/>
              </a:ext>
            </a:extLst>
          </p:cNvPr>
          <p:cNvSpPr>
            <a:spLocks noGrp="1"/>
          </p:cNvSpPr>
          <p:nvPr>
            <p:ph type="ftr" sz="quarter" idx="3"/>
          </p:nvPr>
        </p:nvSpPr>
        <p:spPr>
          <a:xfrm>
            <a:off x="481014" y="5191149"/>
            <a:ext cx="1529689" cy="133350"/>
          </a:xfrm>
          <a:prstGeom prst="rect">
            <a:avLst/>
          </a:prstGeom>
        </p:spPr>
        <p:txBody>
          <a:bodyPr vert="horz" lIns="0" tIns="0" rIns="0" bIns="0" rtlCol="0" anchor="b" anchorCtr="0">
            <a:noAutofit/>
          </a:bodyPr>
          <a:lstStyle>
            <a:lvl1pPr algn="l">
              <a:defRPr sz="675" b="0" cap="none" spc="38" baseline="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2BC8068C-F84C-EC00-DD75-0749498A36A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pic>
        <p:nvPicPr>
          <p:cNvPr id="24" name="Graphic 23">
            <a:extLst>
              <a:ext uri="{FF2B5EF4-FFF2-40B4-BE49-F238E27FC236}">
                <a16:creationId xmlns:a16="http://schemas.microsoft.com/office/drawing/2014/main" id="{8A67BE01-0F1C-3000-08D0-5FD554030364}"/>
              </a:ext>
            </a:extLst>
          </p:cNvPr>
          <p:cNvPicPr>
            <a:picLocks noChangeAspect="1"/>
          </p:cNvPicPr>
          <p:nvPr userDrawn="1"/>
        </p:nvPicPr>
        <p:blipFill rotWithShape="1">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t="83194" r="28994"/>
          <a:stretch/>
        </p:blipFill>
        <p:spPr>
          <a:xfrm>
            <a:off x="5086669" y="-1878"/>
            <a:ext cx="4057360" cy="1068677"/>
          </a:xfrm>
          <a:prstGeom prst="rect">
            <a:avLst/>
          </a:prstGeom>
        </p:spPr>
      </p:pic>
      <p:cxnSp>
        <p:nvCxnSpPr>
          <p:cNvPr id="29" name="Straight Connector 28">
            <a:extLst>
              <a:ext uri="{FF2B5EF4-FFF2-40B4-BE49-F238E27FC236}">
                <a16:creationId xmlns:a16="http://schemas.microsoft.com/office/drawing/2014/main" id="{77D75367-A008-F0C8-86DB-6CE2BEB8367D}"/>
              </a:ext>
            </a:extLst>
          </p:cNvPr>
          <p:cNvCxnSpPr>
            <a:cxnSpLocks/>
          </p:cNvCxnSpPr>
          <p:nvPr userDrawn="1"/>
        </p:nvCxnSpPr>
        <p:spPr>
          <a:xfrm>
            <a:off x="5448925" y="5056903"/>
            <a:ext cx="321406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Graphic 4">
            <a:extLst>
              <a:ext uri="{FF2B5EF4-FFF2-40B4-BE49-F238E27FC236}">
                <a16:creationId xmlns:a16="http://schemas.microsoft.com/office/drawing/2014/main" id="{F42B04C5-B2EE-D69E-C376-8FEC1F6F9122}"/>
              </a:ext>
            </a:extLst>
          </p:cNvPr>
          <p:cNvPicPr>
            <a:picLocks noChangeAspect="1"/>
          </p:cNvPicPr>
          <p:nvPr userDrawn="1"/>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987593540"/>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 id="2147483699" r:id="rId14"/>
    <p:sldLayoutId id="2147483700" r:id="rId15"/>
    <p:sldLayoutId id="2147483701" r:id="rId16"/>
    <p:sldLayoutId id="2147483702" r:id="rId17"/>
    <p:sldLayoutId id="2147483703" r:id="rId18"/>
    <p:sldLayoutId id="2147483704" r:id="rId19"/>
    <p:sldLayoutId id="2147483705" r:id="rId20"/>
    <p:sldLayoutId id="2147483706" r:id="rId21"/>
    <p:sldLayoutId id="2147483707" r:id="rId22"/>
    <p:sldLayoutId id="2147483708" r:id="rId23"/>
    <p:sldLayoutId id="2147483710" r:id="rId24"/>
    <p:sldLayoutId id="2147483711" r:id="rId25"/>
    <p:sldLayoutId id="2147483712" r:id="rId26"/>
  </p:sldLayoutIdLst>
  <p:hf hdr="0" ftr="0" dt="0"/>
  <p:txStyles>
    <p:titleStyle>
      <a:lvl1pPr algn="l" defTabSz="685800" rtl="0" eaLnBrk="1" latinLnBrk="0" hangingPunct="1">
        <a:lnSpc>
          <a:spcPct val="90000"/>
        </a:lnSpc>
        <a:spcBef>
          <a:spcPct val="0"/>
        </a:spcBef>
        <a:buNone/>
        <a:defRPr sz="1800" b="1" kern="1200" cap="all" baseline="0">
          <a:solidFill>
            <a:schemeClr val="tx2"/>
          </a:solidFill>
          <a:latin typeface="+mj-lt"/>
          <a:ea typeface="+mj-ea"/>
          <a:cs typeface="+mj-cs"/>
        </a:defRPr>
      </a:lvl1pPr>
    </p:titleStyle>
    <p:bodyStyle>
      <a:lvl1pPr marL="0" indent="0" algn="l" defTabSz="685800" rtl="0" eaLnBrk="1" latinLnBrk="0" hangingPunct="1">
        <a:lnSpc>
          <a:spcPct val="100000"/>
        </a:lnSpc>
        <a:spcBef>
          <a:spcPts val="750"/>
        </a:spcBef>
        <a:buFont typeface="Arial" panose="020B0604020202020204" pitchFamily="34" charset="0"/>
        <a:buNone/>
        <a:defRPr sz="1350" b="1" kern="1200">
          <a:solidFill>
            <a:schemeClr val="tx2"/>
          </a:solidFill>
          <a:latin typeface="+mn-lt"/>
          <a:ea typeface="+mn-ea"/>
          <a:cs typeface="+mn-cs"/>
        </a:defRPr>
      </a:lvl1pPr>
      <a:lvl2pPr marL="0" indent="0" algn="l" defTabSz="685800" rtl="0" eaLnBrk="1" latinLnBrk="0" hangingPunct="1">
        <a:lnSpc>
          <a:spcPct val="100000"/>
        </a:lnSpc>
        <a:spcBef>
          <a:spcPts val="375"/>
        </a:spcBef>
        <a:buFont typeface="Arial" panose="020B0604020202020204" pitchFamily="34" charset="0"/>
        <a:buNone/>
        <a:defRPr sz="1350" kern="1200">
          <a:solidFill>
            <a:schemeClr val="tx2"/>
          </a:solidFill>
          <a:latin typeface="+mn-lt"/>
          <a:ea typeface="+mn-ea"/>
          <a:cs typeface="+mn-cs"/>
        </a:defRPr>
      </a:lvl2pPr>
      <a:lvl3pPr marL="136922" indent="-136922" algn="l" defTabSz="685800" rtl="0" eaLnBrk="1" latinLnBrk="0" hangingPunct="1">
        <a:lnSpc>
          <a:spcPct val="100000"/>
        </a:lnSpc>
        <a:spcBef>
          <a:spcPts val="375"/>
        </a:spcBef>
        <a:buClr>
          <a:schemeClr val="accent1"/>
        </a:buClr>
        <a:buFont typeface="Arial" panose="020B0604020202020204" pitchFamily="34" charset="0"/>
        <a:buChar char="•"/>
        <a:defRPr sz="1350" kern="1200">
          <a:solidFill>
            <a:schemeClr val="tx2"/>
          </a:solidFill>
          <a:latin typeface="+mn-lt"/>
          <a:ea typeface="+mn-ea"/>
          <a:cs typeface="+mn-cs"/>
        </a:defRPr>
      </a:lvl3pPr>
      <a:lvl4pPr marL="269081" indent="-132160" algn="l" defTabSz="685800" rtl="0" eaLnBrk="1" latinLnBrk="0" hangingPunct="1">
        <a:lnSpc>
          <a:spcPct val="100000"/>
        </a:lnSpc>
        <a:spcBef>
          <a:spcPts val="375"/>
        </a:spcBef>
        <a:buClr>
          <a:schemeClr val="accent1"/>
        </a:buClr>
        <a:buFont typeface="Arial" panose="020B0604020202020204" pitchFamily="34" charset="0"/>
        <a:buChar char="•"/>
        <a:defRPr sz="1200" kern="1200">
          <a:solidFill>
            <a:schemeClr val="tx2"/>
          </a:solidFill>
          <a:latin typeface="+mn-lt"/>
          <a:ea typeface="+mn-ea"/>
          <a:cs typeface="+mn-cs"/>
        </a:defRPr>
      </a:lvl4pPr>
      <a:lvl5pPr marL="406004" indent="-136922" algn="l" defTabSz="685800" rtl="0" eaLnBrk="1" latinLnBrk="0" hangingPunct="1">
        <a:lnSpc>
          <a:spcPct val="100000"/>
        </a:lnSpc>
        <a:spcBef>
          <a:spcPts val="375"/>
        </a:spcBef>
        <a:buClr>
          <a:schemeClr val="accent1"/>
        </a:buClr>
        <a:buFont typeface="Arial" panose="020B0604020202020204" pitchFamily="34" charset="0"/>
        <a:buChar char="•"/>
        <a:defRPr sz="1050" kern="1200">
          <a:solidFill>
            <a:schemeClr val="tx2"/>
          </a:solidFill>
          <a:latin typeface="+mn-lt"/>
          <a:ea typeface="+mn-ea"/>
          <a:cs typeface="+mn-cs"/>
        </a:defRPr>
      </a:lvl5pPr>
      <a:lvl6pPr marL="0" indent="0" algn="l" defTabSz="685800" rtl="0" eaLnBrk="1" latinLnBrk="0" hangingPunct="1">
        <a:lnSpc>
          <a:spcPct val="100000"/>
        </a:lnSpc>
        <a:spcBef>
          <a:spcPts val="375"/>
        </a:spcBef>
        <a:buFont typeface="Arial" panose="020B0604020202020204" pitchFamily="34" charset="0"/>
        <a:buNone/>
        <a:defRPr sz="900" b="1" kern="1200">
          <a:solidFill>
            <a:schemeClr val="tx1"/>
          </a:solidFill>
          <a:latin typeface="+mn-lt"/>
          <a:ea typeface="+mn-ea"/>
          <a:cs typeface="+mn-cs"/>
        </a:defRPr>
      </a:lvl6pPr>
      <a:lvl7pPr marL="0" indent="0" algn="l" defTabSz="685800" rtl="0" eaLnBrk="1" latinLnBrk="0" hangingPunct="1">
        <a:lnSpc>
          <a:spcPct val="100000"/>
        </a:lnSpc>
        <a:spcBef>
          <a:spcPts val="375"/>
        </a:spcBef>
        <a:buFont typeface="Arial" panose="020B0604020202020204" pitchFamily="34" charset="0"/>
        <a:buNone/>
        <a:defRPr sz="900" kern="1200">
          <a:solidFill>
            <a:schemeClr val="tx1"/>
          </a:solidFill>
          <a:latin typeface="+mn-lt"/>
          <a:ea typeface="+mn-ea"/>
          <a:cs typeface="+mn-cs"/>
        </a:defRPr>
      </a:lvl7pPr>
      <a:lvl8pPr marL="103585" indent="-103585" algn="l" defTabSz="685800" rtl="0" eaLnBrk="1" latinLnBrk="0" hangingPunct="1">
        <a:lnSpc>
          <a:spcPct val="100000"/>
        </a:lnSpc>
        <a:spcBef>
          <a:spcPts val="375"/>
        </a:spcBef>
        <a:buClr>
          <a:schemeClr val="accent1"/>
        </a:buClr>
        <a:buFont typeface="Arial" panose="020B0604020202020204" pitchFamily="34" charset="0"/>
        <a:buChar char="●"/>
        <a:defRPr sz="900" kern="1200">
          <a:solidFill>
            <a:schemeClr val="tx1"/>
          </a:solidFill>
          <a:latin typeface="+mn-lt"/>
          <a:ea typeface="+mn-ea"/>
          <a:cs typeface="+mn-cs"/>
        </a:defRPr>
      </a:lvl8pPr>
      <a:lvl9pPr marL="203597" indent="-92869" algn="l" defTabSz="685800" rtl="0" eaLnBrk="1" latinLnBrk="0" hangingPunct="1">
        <a:lnSpc>
          <a:spcPct val="100000"/>
        </a:lnSpc>
        <a:spcBef>
          <a:spcPts val="375"/>
        </a:spcBef>
        <a:buClr>
          <a:schemeClr val="accent1"/>
        </a:buClr>
        <a:buFont typeface="Arial" panose="020B0604020202020204" pitchFamily="34" charset="0"/>
        <a:buChar char="●"/>
        <a:defRPr sz="825"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404">
          <p15:clr>
            <a:srgbClr val="F26B43"/>
          </p15:clr>
        </p15:guide>
        <p15:guide id="4" pos="7276">
          <p15:clr>
            <a:srgbClr val="F26B43"/>
          </p15:clr>
        </p15:guide>
        <p15:guide id="5" pos="6807">
          <p15:clr>
            <a:srgbClr val="F26B43"/>
          </p15:clr>
        </p15:guide>
        <p15:guide id="6" pos="6693">
          <p15:clr>
            <a:srgbClr val="F26B43"/>
          </p15:clr>
        </p15:guide>
        <p15:guide id="7" pos="6227">
          <p15:clr>
            <a:srgbClr val="F26B43"/>
          </p15:clr>
        </p15:guide>
        <p15:guide id="8" pos="6113">
          <p15:clr>
            <a:srgbClr val="F26B43"/>
          </p15:clr>
        </p15:guide>
        <p15:guide id="9" pos="5643">
          <p15:clr>
            <a:srgbClr val="F26B43"/>
          </p15:clr>
        </p15:guide>
        <p15:guide id="10" pos="5528">
          <p15:clr>
            <a:srgbClr val="F26B43"/>
          </p15:clr>
        </p15:guide>
        <p15:guide id="11" pos="5061">
          <p15:clr>
            <a:srgbClr val="F26B43"/>
          </p15:clr>
        </p15:guide>
        <p15:guide id="12" pos="4946">
          <p15:clr>
            <a:srgbClr val="F26B43"/>
          </p15:clr>
        </p15:guide>
        <p15:guide id="13" pos="4479">
          <p15:clr>
            <a:srgbClr val="F26B43"/>
          </p15:clr>
        </p15:guide>
        <p15:guide id="14" pos="4365">
          <p15:clr>
            <a:srgbClr val="F26B43"/>
          </p15:clr>
        </p15:guide>
        <p15:guide id="15" pos="3897">
          <p15:clr>
            <a:srgbClr val="F26B43"/>
          </p15:clr>
        </p15:guide>
        <p15:guide id="16" pos="3782">
          <p15:clr>
            <a:srgbClr val="F26B43"/>
          </p15:clr>
        </p15:guide>
        <p15:guide id="17" pos="3315">
          <p15:clr>
            <a:srgbClr val="F26B43"/>
          </p15:clr>
        </p15:guide>
        <p15:guide id="18" pos="3201">
          <p15:clr>
            <a:srgbClr val="F26B43"/>
          </p15:clr>
        </p15:guide>
        <p15:guide id="19" pos="2733">
          <p15:clr>
            <a:srgbClr val="F26B43"/>
          </p15:clr>
        </p15:guide>
        <p15:guide id="20" pos="2618">
          <p15:clr>
            <a:srgbClr val="F26B43"/>
          </p15:clr>
        </p15:guide>
        <p15:guide id="21" pos="2036">
          <p15:clr>
            <a:srgbClr val="F26B43"/>
          </p15:clr>
        </p15:guide>
        <p15:guide id="22" pos="2151">
          <p15:clr>
            <a:srgbClr val="F26B43"/>
          </p15:clr>
        </p15:guide>
        <p15:guide id="23" pos="1568">
          <p15:clr>
            <a:srgbClr val="F26B43"/>
          </p15:clr>
        </p15:guide>
        <p15:guide id="24" pos="1454">
          <p15:clr>
            <a:srgbClr val="F26B43"/>
          </p15:clr>
        </p15:guide>
        <p15:guide id="25" pos="986">
          <p15:clr>
            <a:srgbClr val="F26B43"/>
          </p15:clr>
        </p15:guide>
        <p15:guide id="26" pos="872">
          <p15:clr>
            <a:srgbClr val="F26B43"/>
          </p15:clr>
        </p15:guide>
        <p15:guide id="27" orient="horz" pos="210">
          <p15:clr>
            <a:srgbClr val="F26B43"/>
          </p15:clr>
        </p15:guide>
        <p15:guide id="28" orient="horz" pos="448">
          <p15:clr>
            <a:srgbClr val="F26B43"/>
          </p15:clr>
        </p15:guide>
        <p15:guide id="29" orient="horz" pos="888">
          <p15:clr>
            <a:srgbClr val="F26B43"/>
          </p15:clr>
        </p15:guide>
        <p15:guide id="30" orient="horz" pos="4173">
          <p15:clr>
            <a:srgbClr val="F26B43"/>
          </p15:clr>
        </p15:guide>
        <p15:guide id="31" orient="horz" pos="3698">
          <p15:clr>
            <a:srgbClr val="F26B43"/>
          </p15:clr>
        </p15:guide>
        <p15:guide id="32" orient="horz" pos="595">
          <p15:clr>
            <a:srgbClr val="F26B43"/>
          </p15:clr>
        </p15:guide>
        <p15:guide id="33" orient="horz" pos="107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18" Type="http://schemas.openxmlformats.org/officeDocument/2006/relationships/slide" Target="slide31.xml"/><Relationship Id="rId3" Type="http://schemas.openxmlformats.org/officeDocument/2006/relationships/image" Target="../media/image22.png"/><Relationship Id="rId21" Type="http://schemas.openxmlformats.org/officeDocument/2006/relationships/image" Target="../media/image37.png"/><Relationship Id="rId7" Type="http://schemas.openxmlformats.org/officeDocument/2006/relationships/image" Target="../media/image26.png"/><Relationship Id="rId12" Type="http://schemas.openxmlformats.org/officeDocument/2006/relationships/image" Target="../media/image31.png"/><Relationship Id="rId17" Type="http://schemas.openxmlformats.org/officeDocument/2006/relationships/image" Target="../media/image35.png"/><Relationship Id="rId2" Type="http://schemas.openxmlformats.org/officeDocument/2006/relationships/image" Target="../media/image21.png"/><Relationship Id="rId16" Type="http://schemas.openxmlformats.org/officeDocument/2006/relationships/slide" Target="slide1.xml"/><Relationship Id="rId20" Type="http://schemas.openxmlformats.org/officeDocument/2006/relationships/slide" Target="slide4.xml"/><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34.png"/><Relationship Id="rId10" Type="http://schemas.openxmlformats.org/officeDocument/2006/relationships/image" Target="../media/image29.png"/><Relationship Id="rId19" Type="http://schemas.openxmlformats.org/officeDocument/2006/relationships/image" Target="../media/image36.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10.xml.rels><?xml version="1.0" encoding="UTF-8" standalone="yes"?>
<Relationships xmlns="http://schemas.openxmlformats.org/package/2006/relationships"><Relationship Id="rId8" Type="http://schemas.openxmlformats.org/officeDocument/2006/relationships/image" Target="../media/image118.jpeg"/><Relationship Id="rId13" Type="http://schemas.openxmlformats.org/officeDocument/2006/relationships/image" Target="../media/image120.png"/><Relationship Id="rId18" Type="http://schemas.openxmlformats.org/officeDocument/2006/relationships/image" Target="../media/image110.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82.png"/><Relationship Id="rId17" Type="http://schemas.openxmlformats.org/officeDocument/2006/relationships/image" Target="../media/image124.png"/><Relationship Id="rId2" Type="http://schemas.openxmlformats.org/officeDocument/2006/relationships/slide" Target="slide1.xml"/><Relationship Id="rId16" Type="http://schemas.openxmlformats.org/officeDocument/2006/relationships/image" Target="../media/image123.jpeg"/><Relationship Id="rId20" Type="http://schemas.openxmlformats.org/officeDocument/2006/relationships/image" Target="../media/image126.png"/><Relationship Id="rId1" Type="http://schemas.openxmlformats.org/officeDocument/2006/relationships/slideLayout" Target="../slideLayouts/slideLayout26.xml"/><Relationship Id="rId6" Type="http://schemas.openxmlformats.org/officeDocument/2006/relationships/slide" Target="slide4.xml"/><Relationship Id="rId11" Type="http://schemas.microsoft.com/office/2007/relationships/hdphoto" Target="../media/hdphoto8.wdp"/><Relationship Id="rId5" Type="http://schemas.openxmlformats.org/officeDocument/2006/relationships/image" Target="../media/image36.png"/><Relationship Id="rId15" Type="http://schemas.openxmlformats.org/officeDocument/2006/relationships/image" Target="../media/image122.png"/><Relationship Id="rId10" Type="http://schemas.openxmlformats.org/officeDocument/2006/relationships/image" Target="../media/image119.png"/><Relationship Id="rId19" Type="http://schemas.openxmlformats.org/officeDocument/2006/relationships/image" Target="../media/image125.png"/><Relationship Id="rId4" Type="http://schemas.openxmlformats.org/officeDocument/2006/relationships/slide" Target="slide31.xml"/><Relationship Id="rId9" Type="http://schemas.microsoft.com/office/2007/relationships/hdphoto" Target="../media/hdphoto7.wdp"/><Relationship Id="rId14" Type="http://schemas.openxmlformats.org/officeDocument/2006/relationships/image" Target="../media/image121.png"/></Relationships>
</file>

<file path=ppt/slides/_rels/slide11.xml.rels><?xml version="1.0" encoding="UTF-8" standalone="yes"?>
<Relationships xmlns="http://schemas.openxmlformats.org/package/2006/relationships"><Relationship Id="rId8" Type="http://schemas.openxmlformats.org/officeDocument/2006/relationships/image" Target="../media/image127.png"/><Relationship Id="rId13" Type="http://schemas.openxmlformats.org/officeDocument/2006/relationships/image" Target="../media/image132.jpe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131.jpeg"/><Relationship Id="rId2" Type="http://schemas.openxmlformats.org/officeDocument/2006/relationships/slide" Target="slide1.xml"/><Relationship Id="rId1" Type="http://schemas.openxmlformats.org/officeDocument/2006/relationships/slideLayout" Target="../slideLayouts/slideLayout26.xml"/><Relationship Id="rId6" Type="http://schemas.openxmlformats.org/officeDocument/2006/relationships/slide" Target="slide4.xml"/><Relationship Id="rId11" Type="http://schemas.openxmlformats.org/officeDocument/2006/relationships/image" Target="../media/image130.jpeg"/><Relationship Id="rId5" Type="http://schemas.openxmlformats.org/officeDocument/2006/relationships/image" Target="../media/image36.png"/><Relationship Id="rId15" Type="http://schemas.openxmlformats.org/officeDocument/2006/relationships/image" Target="../media/image121.png"/><Relationship Id="rId10" Type="http://schemas.openxmlformats.org/officeDocument/2006/relationships/image" Target="../media/image129.jpeg"/><Relationship Id="rId4" Type="http://schemas.openxmlformats.org/officeDocument/2006/relationships/slide" Target="slide31.xml"/><Relationship Id="rId9" Type="http://schemas.openxmlformats.org/officeDocument/2006/relationships/image" Target="../media/image128.png"/><Relationship Id="rId14" Type="http://schemas.openxmlformats.org/officeDocument/2006/relationships/image" Target="../media/image120.png"/></Relationships>
</file>

<file path=ppt/slides/_rels/slide12.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slide" Target="slide31.xml"/><Relationship Id="rId3" Type="http://schemas.openxmlformats.org/officeDocument/2006/relationships/image" Target="../media/image133.jpeg"/><Relationship Id="rId7" Type="http://schemas.openxmlformats.org/officeDocument/2006/relationships/image" Target="../media/image137.png"/><Relationship Id="rId12" Type="http://schemas.openxmlformats.org/officeDocument/2006/relationships/image" Target="../media/image35.png"/><Relationship Id="rId2" Type="http://schemas.openxmlformats.org/officeDocument/2006/relationships/image" Target="../media/image82.png"/><Relationship Id="rId16" Type="http://schemas.openxmlformats.org/officeDocument/2006/relationships/image" Target="../media/image37.png"/><Relationship Id="rId1" Type="http://schemas.openxmlformats.org/officeDocument/2006/relationships/slideLayout" Target="../slideLayouts/slideLayout26.xml"/><Relationship Id="rId6" Type="http://schemas.openxmlformats.org/officeDocument/2006/relationships/image" Target="../media/image136.png"/><Relationship Id="rId11" Type="http://schemas.openxmlformats.org/officeDocument/2006/relationships/slide" Target="slide1.xml"/><Relationship Id="rId5" Type="http://schemas.openxmlformats.org/officeDocument/2006/relationships/image" Target="../media/image135.png"/><Relationship Id="rId15" Type="http://schemas.openxmlformats.org/officeDocument/2006/relationships/slide" Target="slide4.xml"/><Relationship Id="rId10" Type="http://schemas.openxmlformats.org/officeDocument/2006/relationships/image" Target="../media/image139.jpeg"/><Relationship Id="rId4" Type="http://schemas.openxmlformats.org/officeDocument/2006/relationships/image" Target="../media/image134.png"/><Relationship Id="rId9" Type="http://schemas.openxmlformats.org/officeDocument/2006/relationships/image" Target="../media/image138.jpeg"/><Relationship Id="rId14" Type="http://schemas.openxmlformats.org/officeDocument/2006/relationships/image" Target="../media/image36.png"/></Relationships>
</file>

<file path=ppt/slides/_rels/slide13.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144.jpeg"/><Relationship Id="rId2" Type="http://schemas.openxmlformats.org/officeDocument/2006/relationships/slide" Target="slide1.xml"/><Relationship Id="rId1" Type="http://schemas.openxmlformats.org/officeDocument/2006/relationships/slideLayout" Target="../slideLayouts/slideLayout26.xml"/><Relationship Id="rId6" Type="http://schemas.openxmlformats.org/officeDocument/2006/relationships/slide" Target="slide4.xml"/><Relationship Id="rId11" Type="http://schemas.openxmlformats.org/officeDocument/2006/relationships/image" Target="../media/image143.png"/><Relationship Id="rId5" Type="http://schemas.openxmlformats.org/officeDocument/2006/relationships/image" Target="../media/image36.png"/><Relationship Id="rId10" Type="http://schemas.openxmlformats.org/officeDocument/2006/relationships/image" Target="../media/image142.png"/><Relationship Id="rId4" Type="http://schemas.openxmlformats.org/officeDocument/2006/relationships/slide" Target="slide31.xml"/><Relationship Id="rId9" Type="http://schemas.openxmlformats.org/officeDocument/2006/relationships/image" Target="../media/image141.png"/></Relationships>
</file>

<file path=ppt/slides/_rels/slide14.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147.jpeg"/><Relationship Id="rId7" Type="http://schemas.openxmlformats.org/officeDocument/2006/relationships/slide" Target="slide40.xml"/><Relationship Id="rId2" Type="http://schemas.openxmlformats.org/officeDocument/2006/relationships/image" Target="../media/image146.png"/><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slide" Target="slide1.xml"/><Relationship Id="rId10" Type="http://schemas.openxmlformats.org/officeDocument/2006/relationships/image" Target="../media/image37.png"/><Relationship Id="rId4" Type="http://schemas.openxmlformats.org/officeDocument/2006/relationships/image" Target="../media/image148.jpeg"/><Relationship Id="rId9" Type="http://schemas.openxmlformats.org/officeDocument/2006/relationships/slide" Target="slide5.xml"/></Relationships>
</file>

<file path=ppt/slides/_rels/slide15.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152.jpeg"/><Relationship Id="rId3" Type="http://schemas.openxmlformats.org/officeDocument/2006/relationships/slide" Target="slide1.xml"/><Relationship Id="rId7" Type="http://schemas.openxmlformats.org/officeDocument/2006/relationships/slide" Target="slide4.xml"/><Relationship Id="rId12" Type="http://schemas.openxmlformats.org/officeDocument/2006/relationships/image" Target="../media/image151.jpeg"/><Relationship Id="rId17" Type="http://schemas.openxmlformats.org/officeDocument/2006/relationships/image" Target="../media/image155.png"/><Relationship Id="rId2" Type="http://schemas.openxmlformats.org/officeDocument/2006/relationships/notesSlide" Target="../notesSlides/notesSlide1.xml"/><Relationship Id="rId16" Type="http://schemas.openxmlformats.org/officeDocument/2006/relationships/image" Target="../media/image154.png"/><Relationship Id="rId1" Type="http://schemas.openxmlformats.org/officeDocument/2006/relationships/slideLayout" Target="../slideLayouts/slideLayout26.xml"/><Relationship Id="rId6" Type="http://schemas.openxmlformats.org/officeDocument/2006/relationships/image" Target="../media/image36.png"/><Relationship Id="rId11" Type="http://schemas.openxmlformats.org/officeDocument/2006/relationships/image" Target="../media/image150.png"/><Relationship Id="rId5" Type="http://schemas.openxmlformats.org/officeDocument/2006/relationships/slide" Target="slide31.xml"/><Relationship Id="rId15" Type="http://schemas.openxmlformats.org/officeDocument/2006/relationships/image" Target="../media/image100.png"/><Relationship Id="rId10" Type="http://schemas.openxmlformats.org/officeDocument/2006/relationships/image" Target="../media/image149.jpeg"/><Relationship Id="rId4" Type="http://schemas.openxmlformats.org/officeDocument/2006/relationships/image" Target="../media/image35.png"/><Relationship Id="rId9" Type="http://schemas.openxmlformats.org/officeDocument/2006/relationships/image" Target="../media/image82.png"/><Relationship Id="rId14" Type="http://schemas.openxmlformats.org/officeDocument/2006/relationships/image" Target="../media/image153.jpeg"/></Relationships>
</file>

<file path=ppt/slides/_rels/slide16.xml.rels><?xml version="1.0" encoding="UTF-8" standalone="yes"?>
<Relationships xmlns="http://schemas.openxmlformats.org/package/2006/relationships"><Relationship Id="rId8" Type="http://schemas.openxmlformats.org/officeDocument/2006/relationships/image" Target="../media/image161.jpeg"/><Relationship Id="rId13" Type="http://schemas.openxmlformats.org/officeDocument/2006/relationships/image" Target="../media/image35.png"/><Relationship Id="rId3" Type="http://schemas.openxmlformats.org/officeDocument/2006/relationships/image" Target="../media/image156.png"/><Relationship Id="rId7" Type="http://schemas.openxmlformats.org/officeDocument/2006/relationships/image" Target="../media/image160.emf"/><Relationship Id="rId12" Type="http://schemas.openxmlformats.org/officeDocument/2006/relationships/slide" Target="slide1.xml"/><Relationship Id="rId17" Type="http://schemas.openxmlformats.org/officeDocument/2006/relationships/image" Target="../media/image37.png"/><Relationship Id="rId2" Type="http://schemas.openxmlformats.org/officeDocument/2006/relationships/image" Target="../media/image82.png"/><Relationship Id="rId16" Type="http://schemas.openxmlformats.org/officeDocument/2006/relationships/slide" Target="slide4.xml"/><Relationship Id="rId1" Type="http://schemas.openxmlformats.org/officeDocument/2006/relationships/slideLayout" Target="../slideLayouts/slideLayout26.xml"/><Relationship Id="rId6" Type="http://schemas.openxmlformats.org/officeDocument/2006/relationships/image" Target="../media/image159.emf"/><Relationship Id="rId11" Type="http://schemas.openxmlformats.org/officeDocument/2006/relationships/image" Target="../media/image155.png"/><Relationship Id="rId5" Type="http://schemas.openxmlformats.org/officeDocument/2006/relationships/image" Target="../media/image158.png"/><Relationship Id="rId15" Type="http://schemas.openxmlformats.org/officeDocument/2006/relationships/image" Target="../media/image36.png"/><Relationship Id="rId10" Type="http://schemas.openxmlformats.org/officeDocument/2006/relationships/image" Target="../media/image154.png"/><Relationship Id="rId4" Type="http://schemas.openxmlformats.org/officeDocument/2006/relationships/image" Target="../media/image157.png"/><Relationship Id="rId9" Type="http://schemas.openxmlformats.org/officeDocument/2006/relationships/image" Target="../media/image100.png"/><Relationship Id="rId14" Type="http://schemas.openxmlformats.org/officeDocument/2006/relationships/slide" Target="slide31.xml"/></Relationships>
</file>

<file path=ppt/slides/_rels/slide17.xml.rels><?xml version="1.0" encoding="UTF-8" standalone="yes"?>
<Relationships xmlns="http://schemas.openxmlformats.org/package/2006/relationships"><Relationship Id="rId8" Type="http://schemas.openxmlformats.org/officeDocument/2006/relationships/image" Target="../media/image162.png"/><Relationship Id="rId13" Type="http://schemas.openxmlformats.org/officeDocument/2006/relationships/image" Target="../media/image166.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165.png"/><Relationship Id="rId2" Type="http://schemas.openxmlformats.org/officeDocument/2006/relationships/slide" Target="slide1.xml"/><Relationship Id="rId16" Type="http://schemas.openxmlformats.org/officeDocument/2006/relationships/image" Target="../media/image168.png"/><Relationship Id="rId1" Type="http://schemas.openxmlformats.org/officeDocument/2006/relationships/slideLayout" Target="../slideLayouts/slideLayout26.xml"/><Relationship Id="rId6" Type="http://schemas.openxmlformats.org/officeDocument/2006/relationships/slide" Target="slide4.xml"/><Relationship Id="rId11" Type="http://schemas.openxmlformats.org/officeDocument/2006/relationships/image" Target="../media/image164.tiff"/><Relationship Id="rId5" Type="http://schemas.openxmlformats.org/officeDocument/2006/relationships/image" Target="../media/image36.png"/><Relationship Id="rId15" Type="http://schemas.openxmlformats.org/officeDocument/2006/relationships/image" Target="../media/image100.png"/><Relationship Id="rId10" Type="http://schemas.openxmlformats.org/officeDocument/2006/relationships/image" Target="../media/image82.png"/><Relationship Id="rId4" Type="http://schemas.openxmlformats.org/officeDocument/2006/relationships/slide" Target="slide31.xml"/><Relationship Id="rId9" Type="http://schemas.openxmlformats.org/officeDocument/2006/relationships/image" Target="../media/image163.jpeg"/><Relationship Id="rId14" Type="http://schemas.openxmlformats.org/officeDocument/2006/relationships/image" Target="../media/image167.jpeg"/></Relationships>
</file>

<file path=ppt/slides/_rels/slide18.xml.rels><?xml version="1.0" encoding="UTF-8" standalone="yes"?>
<Relationships xmlns="http://schemas.openxmlformats.org/package/2006/relationships"><Relationship Id="rId8" Type="http://schemas.openxmlformats.org/officeDocument/2006/relationships/image" Target="../media/image169.jpeg"/><Relationship Id="rId13" Type="http://schemas.openxmlformats.org/officeDocument/2006/relationships/image" Target="../media/image82.png"/><Relationship Id="rId3" Type="http://schemas.openxmlformats.org/officeDocument/2006/relationships/image" Target="../media/image35.png"/><Relationship Id="rId7" Type="http://schemas.openxmlformats.org/officeDocument/2006/relationships/image" Target="../media/image37.png"/><Relationship Id="rId12" Type="http://schemas.microsoft.com/office/2007/relationships/hdphoto" Target="../media/hdphoto9.wdp"/><Relationship Id="rId17" Type="http://schemas.openxmlformats.org/officeDocument/2006/relationships/image" Target="../media/image175.jpeg"/><Relationship Id="rId2" Type="http://schemas.openxmlformats.org/officeDocument/2006/relationships/slide" Target="slide1.xml"/><Relationship Id="rId16" Type="http://schemas.openxmlformats.org/officeDocument/2006/relationships/image" Target="../media/image174.jpeg"/><Relationship Id="rId1" Type="http://schemas.openxmlformats.org/officeDocument/2006/relationships/slideLayout" Target="../slideLayouts/slideLayout26.xml"/><Relationship Id="rId6" Type="http://schemas.openxmlformats.org/officeDocument/2006/relationships/slide" Target="slide4.xml"/><Relationship Id="rId11" Type="http://schemas.openxmlformats.org/officeDocument/2006/relationships/image" Target="../media/image172.png"/><Relationship Id="rId5" Type="http://schemas.openxmlformats.org/officeDocument/2006/relationships/image" Target="../media/image36.png"/><Relationship Id="rId15" Type="http://schemas.openxmlformats.org/officeDocument/2006/relationships/image" Target="../media/image173.png"/><Relationship Id="rId10" Type="http://schemas.openxmlformats.org/officeDocument/2006/relationships/image" Target="../media/image171.jpeg"/><Relationship Id="rId4" Type="http://schemas.openxmlformats.org/officeDocument/2006/relationships/slide" Target="slide31.xml"/><Relationship Id="rId9" Type="http://schemas.openxmlformats.org/officeDocument/2006/relationships/image" Target="../media/image170.png"/><Relationship Id="rId14" Type="http://schemas.openxmlformats.org/officeDocument/2006/relationships/image" Target="../media/image100.png"/></Relationships>
</file>

<file path=ppt/slides/_rels/slide19.xml.rels><?xml version="1.0" encoding="UTF-8" standalone="yes"?>
<Relationships xmlns="http://schemas.openxmlformats.org/package/2006/relationships"><Relationship Id="rId8" Type="http://schemas.openxmlformats.org/officeDocument/2006/relationships/image" Target="../media/image181.jpeg"/><Relationship Id="rId13" Type="http://schemas.openxmlformats.org/officeDocument/2006/relationships/image" Target="../media/image184.jpeg"/><Relationship Id="rId18" Type="http://schemas.openxmlformats.org/officeDocument/2006/relationships/image" Target="../media/image35.png"/><Relationship Id="rId3" Type="http://schemas.openxmlformats.org/officeDocument/2006/relationships/image" Target="../media/image177.jpeg"/><Relationship Id="rId21" Type="http://schemas.openxmlformats.org/officeDocument/2006/relationships/slide" Target="slide4.xml"/><Relationship Id="rId7" Type="http://schemas.openxmlformats.org/officeDocument/2006/relationships/image" Target="../media/image180.jpeg"/><Relationship Id="rId12" Type="http://schemas.openxmlformats.org/officeDocument/2006/relationships/hyperlink" Target="../../../Chubb/Films/Preventiv-TAG/Ext_CO2.mp4" TargetMode="External"/><Relationship Id="rId17" Type="http://schemas.openxmlformats.org/officeDocument/2006/relationships/slide" Target="slide1.xml"/><Relationship Id="rId2" Type="http://schemas.openxmlformats.org/officeDocument/2006/relationships/image" Target="../media/image176.jpeg"/><Relationship Id="rId16" Type="http://schemas.openxmlformats.org/officeDocument/2006/relationships/image" Target="../media/image186.jpeg"/><Relationship Id="rId20"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179.jpeg"/><Relationship Id="rId11" Type="http://schemas.openxmlformats.org/officeDocument/2006/relationships/image" Target="../media/image183.jpeg"/><Relationship Id="rId5" Type="http://schemas.openxmlformats.org/officeDocument/2006/relationships/hyperlink" Target="../../../Chubb/Films/Preventiv-TAG/DAE.mp4" TargetMode="External"/><Relationship Id="rId15" Type="http://schemas.openxmlformats.org/officeDocument/2006/relationships/image" Target="../media/image185.jpeg"/><Relationship Id="rId10" Type="http://schemas.openxmlformats.org/officeDocument/2006/relationships/hyperlink" Target="../../../Chubb/Films/Preventiv-TAG/RIA.mp4" TargetMode="External"/><Relationship Id="rId19" Type="http://schemas.openxmlformats.org/officeDocument/2006/relationships/slide" Target="slide31.xml"/><Relationship Id="rId4" Type="http://schemas.openxmlformats.org/officeDocument/2006/relationships/image" Target="../media/image178.jpeg"/><Relationship Id="rId9" Type="http://schemas.openxmlformats.org/officeDocument/2006/relationships/image" Target="../media/image182.jpeg"/><Relationship Id="rId14" Type="http://schemas.openxmlformats.org/officeDocument/2006/relationships/hyperlink" Target="../../../Chubb/Films/Preventiv-TAG/Ext_EAU.mp4" TargetMode="External"/><Relationship Id="rId22"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38.png"/><Relationship Id="rId7" Type="http://schemas.openxmlformats.org/officeDocument/2006/relationships/image" Target="../media/image35.png"/><Relationship Id="rId2" Type="http://schemas.openxmlformats.org/officeDocument/2006/relationships/chart" Target="../charts/chart1.xml"/><Relationship Id="rId1" Type="http://schemas.openxmlformats.org/officeDocument/2006/relationships/slideLayout" Target="../slideLayouts/slideLayout26.xml"/><Relationship Id="rId6" Type="http://schemas.openxmlformats.org/officeDocument/2006/relationships/slide" Target="slide1.xml"/><Relationship Id="rId11" Type="http://schemas.openxmlformats.org/officeDocument/2006/relationships/image" Target="../media/image37.png"/><Relationship Id="rId5" Type="http://schemas.openxmlformats.org/officeDocument/2006/relationships/image" Target="../media/image39.jpeg"/><Relationship Id="rId10" Type="http://schemas.openxmlformats.org/officeDocument/2006/relationships/slide" Target="slide4.xml"/><Relationship Id="rId4" Type="http://schemas.openxmlformats.org/officeDocument/2006/relationships/chart" Target="../charts/chart2.xml"/><Relationship Id="rId9" Type="http://schemas.openxmlformats.org/officeDocument/2006/relationships/image" Target="../media/image36.png"/></Relationships>
</file>

<file path=ppt/slides/_rels/slide20.xml.rels><?xml version="1.0" encoding="UTF-8" standalone="yes"?>
<Relationships xmlns="http://schemas.openxmlformats.org/package/2006/relationships"><Relationship Id="rId8" Type="http://schemas.openxmlformats.org/officeDocument/2006/relationships/image" Target="../media/image187.png"/><Relationship Id="rId13" Type="http://schemas.openxmlformats.org/officeDocument/2006/relationships/image" Target="../media/image189.png"/><Relationship Id="rId18" Type="http://schemas.openxmlformats.org/officeDocument/2006/relationships/image" Target="../media/image34.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27.png"/><Relationship Id="rId17" Type="http://schemas.openxmlformats.org/officeDocument/2006/relationships/image" Target="../media/image193.png"/><Relationship Id="rId2" Type="http://schemas.openxmlformats.org/officeDocument/2006/relationships/slide" Target="slide1.xml"/><Relationship Id="rId16" Type="http://schemas.openxmlformats.org/officeDocument/2006/relationships/image" Target="../media/image192.png"/><Relationship Id="rId1" Type="http://schemas.openxmlformats.org/officeDocument/2006/relationships/slideLayout" Target="../slideLayouts/slideLayout26.xml"/><Relationship Id="rId6" Type="http://schemas.openxmlformats.org/officeDocument/2006/relationships/slide" Target="slide4.xml"/><Relationship Id="rId11" Type="http://schemas.openxmlformats.org/officeDocument/2006/relationships/image" Target="../media/image23.png"/><Relationship Id="rId5" Type="http://schemas.openxmlformats.org/officeDocument/2006/relationships/image" Target="../media/image36.png"/><Relationship Id="rId15" Type="http://schemas.openxmlformats.org/officeDocument/2006/relationships/image" Target="../media/image191.png"/><Relationship Id="rId10" Type="http://schemas.openxmlformats.org/officeDocument/2006/relationships/image" Target="../media/image82.png"/><Relationship Id="rId4" Type="http://schemas.openxmlformats.org/officeDocument/2006/relationships/slide" Target="slide31.xml"/><Relationship Id="rId9" Type="http://schemas.openxmlformats.org/officeDocument/2006/relationships/image" Target="../media/image188.jpeg"/><Relationship Id="rId14" Type="http://schemas.openxmlformats.org/officeDocument/2006/relationships/image" Target="../media/image190.png"/></Relationships>
</file>

<file path=ppt/slides/_rels/slide21.xml.rels><?xml version="1.0" encoding="UTF-8" standalone="yes"?>
<Relationships xmlns="http://schemas.openxmlformats.org/package/2006/relationships"><Relationship Id="rId8" Type="http://schemas.openxmlformats.org/officeDocument/2006/relationships/image" Target="../media/image34.png"/><Relationship Id="rId13" Type="http://schemas.openxmlformats.org/officeDocument/2006/relationships/slide" Target="slide4.xml"/><Relationship Id="rId3" Type="http://schemas.openxmlformats.org/officeDocument/2006/relationships/image" Target="../media/image195.jpeg"/><Relationship Id="rId7" Type="http://schemas.openxmlformats.org/officeDocument/2006/relationships/image" Target="../media/image82.png"/><Relationship Id="rId12" Type="http://schemas.openxmlformats.org/officeDocument/2006/relationships/image" Target="../media/image36.png"/><Relationship Id="rId2" Type="http://schemas.openxmlformats.org/officeDocument/2006/relationships/image" Target="../media/image194.jpeg"/><Relationship Id="rId1" Type="http://schemas.openxmlformats.org/officeDocument/2006/relationships/slideLayout" Target="../slideLayouts/slideLayout26.xml"/><Relationship Id="rId6" Type="http://schemas.openxmlformats.org/officeDocument/2006/relationships/image" Target="../media/image198.jpeg"/><Relationship Id="rId11" Type="http://schemas.openxmlformats.org/officeDocument/2006/relationships/slide" Target="slide31.xml"/><Relationship Id="rId5" Type="http://schemas.openxmlformats.org/officeDocument/2006/relationships/image" Target="../media/image197.jpeg"/><Relationship Id="rId10" Type="http://schemas.openxmlformats.org/officeDocument/2006/relationships/image" Target="../media/image35.png"/><Relationship Id="rId4" Type="http://schemas.openxmlformats.org/officeDocument/2006/relationships/image" Target="../media/image196.png"/><Relationship Id="rId9" Type="http://schemas.openxmlformats.org/officeDocument/2006/relationships/slide" Target="slide1.xml"/><Relationship Id="rId14" Type="http://schemas.openxmlformats.org/officeDocument/2006/relationships/image" Target="../media/image37.png"/></Relationships>
</file>

<file path=ppt/slides/_rels/slide22.xml.rels><?xml version="1.0" encoding="UTF-8" standalone="yes"?>
<Relationships xmlns="http://schemas.openxmlformats.org/package/2006/relationships"><Relationship Id="rId8" Type="http://schemas.openxmlformats.org/officeDocument/2006/relationships/image" Target="../media/image205.png"/><Relationship Id="rId13" Type="http://schemas.openxmlformats.org/officeDocument/2006/relationships/slide" Target="slide1.xml"/><Relationship Id="rId18" Type="http://schemas.openxmlformats.org/officeDocument/2006/relationships/image" Target="../media/image37.png"/><Relationship Id="rId3" Type="http://schemas.openxmlformats.org/officeDocument/2006/relationships/image" Target="../media/image200.jpeg"/><Relationship Id="rId7" Type="http://schemas.openxmlformats.org/officeDocument/2006/relationships/image" Target="../media/image204.emf"/><Relationship Id="rId12" Type="http://schemas.openxmlformats.org/officeDocument/2006/relationships/image" Target="../media/image34.png"/><Relationship Id="rId17" Type="http://schemas.openxmlformats.org/officeDocument/2006/relationships/slide" Target="slide4.xml"/><Relationship Id="rId2" Type="http://schemas.openxmlformats.org/officeDocument/2006/relationships/image" Target="../media/image199.jpeg"/><Relationship Id="rId16"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203.jpeg"/><Relationship Id="rId11" Type="http://schemas.openxmlformats.org/officeDocument/2006/relationships/image" Target="../media/image82.png"/><Relationship Id="rId5" Type="http://schemas.openxmlformats.org/officeDocument/2006/relationships/image" Target="../media/image202.jpeg"/><Relationship Id="rId15" Type="http://schemas.openxmlformats.org/officeDocument/2006/relationships/slide" Target="slide31.xml"/><Relationship Id="rId10" Type="http://schemas.openxmlformats.org/officeDocument/2006/relationships/image" Target="../media/image198.jpeg"/><Relationship Id="rId4" Type="http://schemas.openxmlformats.org/officeDocument/2006/relationships/image" Target="../media/image201.jpeg"/><Relationship Id="rId9" Type="http://schemas.openxmlformats.org/officeDocument/2006/relationships/image" Target="../media/image197.jpeg"/><Relationship Id="rId1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207.png"/><Relationship Id="rId7" Type="http://schemas.openxmlformats.org/officeDocument/2006/relationships/image" Target="../media/image35.png"/><Relationship Id="rId2" Type="http://schemas.openxmlformats.org/officeDocument/2006/relationships/image" Target="../media/image206.png"/><Relationship Id="rId1" Type="http://schemas.openxmlformats.org/officeDocument/2006/relationships/slideLayout" Target="../slideLayouts/slideLayout26.xml"/><Relationship Id="rId6" Type="http://schemas.openxmlformats.org/officeDocument/2006/relationships/slide" Target="slide1.xml"/><Relationship Id="rId11" Type="http://schemas.openxmlformats.org/officeDocument/2006/relationships/image" Target="../media/image37.png"/><Relationship Id="rId5" Type="http://schemas.openxmlformats.org/officeDocument/2006/relationships/image" Target="../media/image209.png"/><Relationship Id="rId10" Type="http://schemas.openxmlformats.org/officeDocument/2006/relationships/slide" Target="slide4.xml"/><Relationship Id="rId4" Type="http://schemas.openxmlformats.org/officeDocument/2006/relationships/image" Target="../media/image208.png"/><Relationship Id="rId9"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slide" Target="slide31.xml"/><Relationship Id="rId3" Type="http://schemas.openxmlformats.org/officeDocument/2006/relationships/image" Target="../media/image211.png"/><Relationship Id="rId7" Type="http://schemas.openxmlformats.org/officeDocument/2006/relationships/image" Target="../media/image215.png"/><Relationship Id="rId12" Type="http://schemas.openxmlformats.org/officeDocument/2006/relationships/image" Target="../media/image35.png"/><Relationship Id="rId2" Type="http://schemas.openxmlformats.org/officeDocument/2006/relationships/image" Target="../media/image210.jpeg"/><Relationship Id="rId16" Type="http://schemas.openxmlformats.org/officeDocument/2006/relationships/image" Target="../media/image37.png"/><Relationship Id="rId1" Type="http://schemas.openxmlformats.org/officeDocument/2006/relationships/slideLayout" Target="../slideLayouts/slideLayout26.xml"/><Relationship Id="rId6" Type="http://schemas.openxmlformats.org/officeDocument/2006/relationships/image" Target="../media/image214.png"/><Relationship Id="rId11" Type="http://schemas.openxmlformats.org/officeDocument/2006/relationships/slide" Target="slide1.xml"/><Relationship Id="rId5" Type="http://schemas.openxmlformats.org/officeDocument/2006/relationships/image" Target="../media/image213.png"/><Relationship Id="rId15" Type="http://schemas.openxmlformats.org/officeDocument/2006/relationships/slide" Target="slide4.xml"/><Relationship Id="rId10" Type="http://schemas.openxmlformats.org/officeDocument/2006/relationships/image" Target="../media/image110.png"/><Relationship Id="rId4" Type="http://schemas.openxmlformats.org/officeDocument/2006/relationships/image" Target="../media/image212.png"/><Relationship Id="rId9" Type="http://schemas.openxmlformats.org/officeDocument/2006/relationships/image" Target="../media/image216.jpeg"/><Relationship Id="rId14" Type="http://schemas.openxmlformats.org/officeDocument/2006/relationships/image" Target="../media/image36.png"/></Relationships>
</file>

<file path=ppt/slides/_rels/slide25.xml.rels><?xml version="1.0" encoding="UTF-8" standalone="yes"?>
<Relationships xmlns="http://schemas.openxmlformats.org/package/2006/relationships"><Relationship Id="rId8" Type="http://schemas.openxmlformats.org/officeDocument/2006/relationships/image" Target="../media/image220.jpeg"/><Relationship Id="rId13" Type="http://schemas.openxmlformats.org/officeDocument/2006/relationships/image" Target="../media/image224.png"/><Relationship Id="rId18" Type="http://schemas.openxmlformats.org/officeDocument/2006/relationships/slide" Target="slide4.xml"/><Relationship Id="rId3" Type="http://schemas.openxmlformats.org/officeDocument/2006/relationships/image" Target="../media/image217.jpeg"/><Relationship Id="rId7" Type="http://schemas.openxmlformats.org/officeDocument/2006/relationships/image" Target="../media/image100.png"/><Relationship Id="rId12" Type="http://schemas.openxmlformats.org/officeDocument/2006/relationships/image" Target="../media/image223.png"/><Relationship Id="rId17" Type="http://schemas.openxmlformats.org/officeDocument/2006/relationships/image" Target="../media/image36.png"/><Relationship Id="rId2" Type="http://schemas.openxmlformats.org/officeDocument/2006/relationships/notesSlide" Target="../notesSlides/notesSlide2.xml"/><Relationship Id="rId16" Type="http://schemas.openxmlformats.org/officeDocument/2006/relationships/slide" Target="slide31.xml"/><Relationship Id="rId1" Type="http://schemas.openxmlformats.org/officeDocument/2006/relationships/slideLayout" Target="../slideLayouts/slideLayout26.xml"/><Relationship Id="rId6" Type="http://schemas.openxmlformats.org/officeDocument/2006/relationships/image" Target="../media/image82.png"/><Relationship Id="rId11" Type="http://schemas.openxmlformats.org/officeDocument/2006/relationships/image" Target="../media/image222.jpeg"/><Relationship Id="rId5" Type="http://schemas.openxmlformats.org/officeDocument/2006/relationships/image" Target="../media/image219.png"/><Relationship Id="rId15" Type="http://schemas.openxmlformats.org/officeDocument/2006/relationships/image" Target="../media/image35.png"/><Relationship Id="rId10" Type="http://schemas.openxmlformats.org/officeDocument/2006/relationships/image" Target="../media/image221.png"/><Relationship Id="rId19" Type="http://schemas.openxmlformats.org/officeDocument/2006/relationships/image" Target="../media/image37.png"/><Relationship Id="rId4" Type="http://schemas.openxmlformats.org/officeDocument/2006/relationships/image" Target="../media/image218.jpeg"/><Relationship Id="rId9" Type="http://schemas.openxmlformats.org/officeDocument/2006/relationships/image" Target="../media/image33.png"/><Relationship Id="rId14" Type="http://schemas.openxmlformats.org/officeDocument/2006/relationships/image" Target="../media/image225.jpeg"/></Relationships>
</file>

<file path=ppt/slides/_rels/slide26.xml.rels><?xml version="1.0" encoding="UTF-8" standalone="yes"?>
<Relationships xmlns="http://schemas.openxmlformats.org/package/2006/relationships"><Relationship Id="rId8" Type="http://schemas.openxmlformats.org/officeDocument/2006/relationships/image" Target="../media/image227.jpeg"/><Relationship Id="rId13" Type="http://schemas.openxmlformats.org/officeDocument/2006/relationships/image" Target="../media/image224.png"/><Relationship Id="rId18" Type="http://schemas.openxmlformats.org/officeDocument/2006/relationships/slide" Target="slide4.xml"/><Relationship Id="rId3" Type="http://schemas.openxmlformats.org/officeDocument/2006/relationships/image" Target="../media/image217.jpeg"/><Relationship Id="rId7" Type="http://schemas.openxmlformats.org/officeDocument/2006/relationships/image" Target="../media/image226.jpeg"/><Relationship Id="rId12" Type="http://schemas.openxmlformats.org/officeDocument/2006/relationships/image" Target="../media/image230.emf"/><Relationship Id="rId17" Type="http://schemas.openxmlformats.org/officeDocument/2006/relationships/image" Target="../media/image36.png"/><Relationship Id="rId2" Type="http://schemas.openxmlformats.org/officeDocument/2006/relationships/notesSlide" Target="../notesSlides/notesSlide3.xml"/><Relationship Id="rId16" Type="http://schemas.openxmlformats.org/officeDocument/2006/relationships/slide" Target="slide31.xml"/><Relationship Id="rId1" Type="http://schemas.openxmlformats.org/officeDocument/2006/relationships/slideLayout" Target="../slideLayouts/slideLayout26.xml"/><Relationship Id="rId6" Type="http://schemas.openxmlformats.org/officeDocument/2006/relationships/image" Target="../media/image82.png"/><Relationship Id="rId11" Type="http://schemas.openxmlformats.org/officeDocument/2006/relationships/image" Target="../media/image229.png"/><Relationship Id="rId5" Type="http://schemas.openxmlformats.org/officeDocument/2006/relationships/image" Target="../media/image219.png"/><Relationship Id="rId15" Type="http://schemas.openxmlformats.org/officeDocument/2006/relationships/image" Target="../media/image35.png"/><Relationship Id="rId10" Type="http://schemas.openxmlformats.org/officeDocument/2006/relationships/image" Target="../media/image228.jpeg"/><Relationship Id="rId19" Type="http://schemas.openxmlformats.org/officeDocument/2006/relationships/image" Target="../media/image37.png"/><Relationship Id="rId4" Type="http://schemas.openxmlformats.org/officeDocument/2006/relationships/image" Target="../media/image218.jpeg"/><Relationship Id="rId9" Type="http://schemas.openxmlformats.org/officeDocument/2006/relationships/image" Target="../media/image100.png"/><Relationship Id="rId14" Type="http://schemas.openxmlformats.org/officeDocument/2006/relationships/slide" Target="slide1.xml"/></Relationships>
</file>

<file path=ppt/slides/_rels/slide27.xml.rels><?xml version="1.0" encoding="UTF-8" standalone="yes"?>
<Relationships xmlns="http://schemas.openxmlformats.org/package/2006/relationships"><Relationship Id="rId8" Type="http://schemas.openxmlformats.org/officeDocument/2006/relationships/image" Target="../media/image231.png"/><Relationship Id="rId13" Type="http://schemas.openxmlformats.org/officeDocument/2006/relationships/image" Target="../media/image82.png"/><Relationship Id="rId18" Type="http://schemas.openxmlformats.org/officeDocument/2006/relationships/image" Target="../media/image34.pn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222.jpeg"/><Relationship Id="rId17" Type="http://schemas.openxmlformats.org/officeDocument/2006/relationships/image" Target="../media/image236.jpeg"/><Relationship Id="rId2" Type="http://schemas.openxmlformats.org/officeDocument/2006/relationships/slide" Target="slide1.xml"/><Relationship Id="rId16" Type="http://schemas.openxmlformats.org/officeDocument/2006/relationships/image" Target="../media/image235.png"/><Relationship Id="rId20" Type="http://schemas.openxmlformats.org/officeDocument/2006/relationships/image" Target="../media/image237.png"/><Relationship Id="rId1" Type="http://schemas.openxmlformats.org/officeDocument/2006/relationships/slideLayout" Target="../slideLayouts/slideLayout26.xml"/><Relationship Id="rId6" Type="http://schemas.openxmlformats.org/officeDocument/2006/relationships/slide" Target="slide4.xml"/><Relationship Id="rId11" Type="http://schemas.openxmlformats.org/officeDocument/2006/relationships/image" Target="../media/image221.png"/><Relationship Id="rId5" Type="http://schemas.openxmlformats.org/officeDocument/2006/relationships/image" Target="../media/image36.png"/><Relationship Id="rId15" Type="http://schemas.openxmlformats.org/officeDocument/2006/relationships/image" Target="../media/image234.png"/><Relationship Id="rId10" Type="http://schemas.openxmlformats.org/officeDocument/2006/relationships/image" Target="../media/image219.png"/><Relationship Id="rId19" Type="http://schemas.openxmlformats.org/officeDocument/2006/relationships/image" Target="../media/image228.jpeg"/><Relationship Id="rId4" Type="http://schemas.openxmlformats.org/officeDocument/2006/relationships/slide" Target="slide31.xml"/><Relationship Id="rId9" Type="http://schemas.openxmlformats.org/officeDocument/2006/relationships/image" Target="../media/image232.png"/><Relationship Id="rId14" Type="http://schemas.openxmlformats.org/officeDocument/2006/relationships/image" Target="../media/image233.png"/></Relationships>
</file>

<file path=ppt/slides/_rels/slide28.xml.rels><?xml version="1.0" encoding="UTF-8" standalone="yes"?>
<Relationships xmlns="http://schemas.openxmlformats.org/package/2006/relationships"><Relationship Id="rId8" Type="http://schemas.openxmlformats.org/officeDocument/2006/relationships/image" Target="../media/image239.png"/><Relationship Id="rId13" Type="http://schemas.openxmlformats.org/officeDocument/2006/relationships/slide" Target="slide1.xml"/><Relationship Id="rId18" Type="http://schemas.openxmlformats.org/officeDocument/2006/relationships/image" Target="../media/image37.png"/><Relationship Id="rId3" Type="http://schemas.openxmlformats.org/officeDocument/2006/relationships/image" Target="../media/image218.jpeg"/><Relationship Id="rId7" Type="http://schemas.openxmlformats.org/officeDocument/2006/relationships/image" Target="../media/image238.jpeg"/><Relationship Id="rId12" Type="http://schemas.openxmlformats.org/officeDocument/2006/relationships/image" Target="../media/image242.jpeg"/><Relationship Id="rId17" Type="http://schemas.openxmlformats.org/officeDocument/2006/relationships/slide" Target="slide4.xml"/><Relationship Id="rId2" Type="http://schemas.openxmlformats.org/officeDocument/2006/relationships/notesSlide" Target="../notesSlides/notesSlide4.xml"/><Relationship Id="rId16"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100.png"/><Relationship Id="rId11" Type="http://schemas.openxmlformats.org/officeDocument/2006/relationships/image" Target="../media/image241.png"/><Relationship Id="rId5" Type="http://schemas.openxmlformats.org/officeDocument/2006/relationships/image" Target="../media/image82.png"/><Relationship Id="rId15" Type="http://schemas.openxmlformats.org/officeDocument/2006/relationships/slide" Target="slide31.xml"/><Relationship Id="rId10" Type="http://schemas.openxmlformats.org/officeDocument/2006/relationships/image" Target="../media/image224.png"/><Relationship Id="rId4" Type="http://schemas.openxmlformats.org/officeDocument/2006/relationships/image" Target="../media/image219.png"/><Relationship Id="rId9" Type="http://schemas.openxmlformats.org/officeDocument/2006/relationships/image" Target="../media/image240.jpeg"/><Relationship Id="rId14" Type="http://schemas.openxmlformats.org/officeDocument/2006/relationships/image" Target="../media/image35.png"/></Relationships>
</file>

<file path=ppt/slides/_rels/slide29.xml.rels><?xml version="1.0" encoding="UTF-8" standalone="yes"?>
<Relationships xmlns="http://schemas.openxmlformats.org/package/2006/relationships"><Relationship Id="rId8" Type="http://schemas.openxmlformats.org/officeDocument/2006/relationships/image" Target="../media/image243.jpeg"/><Relationship Id="rId13" Type="http://schemas.openxmlformats.org/officeDocument/2006/relationships/image" Target="../media/image245.jpe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244.png"/><Relationship Id="rId17" Type="http://schemas.openxmlformats.org/officeDocument/2006/relationships/image" Target="../media/image249.png"/><Relationship Id="rId2" Type="http://schemas.openxmlformats.org/officeDocument/2006/relationships/slide" Target="slide1.xml"/><Relationship Id="rId16" Type="http://schemas.openxmlformats.org/officeDocument/2006/relationships/image" Target="../media/image248.jpeg"/><Relationship Id="rId1" Type="http://schemas.openxmlformats.org/officeDocument/2006/relationships/slideLayout" Target="../slideLayouts/slideLayout26.xml"/><Relationship Id="rId6" Type="http://schemas.openxmlformats.org/officeDocument/2006/relationships/slide" Target="slide4.xml"/><Relationship Id="rId11" Type="http://schemas.openxmlformats.org/officeDocument/2006/relationships/image" Target="../media/image110.png"/><Relationship Id="rId5" Type="http://schemas.openxmlformats.org/officeDocument/2006/relationships/image" Target="../media/image36.png"/><Relationship Id="rId15" Type="http://schemas.openxmlformats.org/officeDocument/2006/relationships/image" Target="../media/image247.jpeg"/><Relationship Id="rId10" Type="http://schemas.openxmlformats.org/officeDocument/2006/relationships/image" Target="../media/image82.png"/><Relationship Id="rId4" Type="http://schemas.openxmlformats.org/officeDocument/2006/relationships/slide" Target="slide31.xml"/><Relationship Id="rId9" Type="http://schemas.microsoft.com/office/2007/relationships/hdphoto" Target="../media/hdphoto9.wdp"/><Relationship Id="rId14" Type="http://schemas.openxmlformats.org/officeDocument/2006/relationships/image" Target="../media/image246.png"/></Relationships>
</file>

<file path=ppt/slides/_rels/slide3.xml.rels><?xml version="1.0" encoding="UTF-8" standalone="yes"?>
<Relationships xmlns="http://schemas.openxmlformats.org/package/2006/relationships"><Relationship Id="rId8" Type="http://schemas.openxmlformats.org/officeDocument/2006/relationships/image" Target="../media/image46.jpeg"/><Relationship Id="rId13" Type="http://schemas.openxmlformats.org/officeDocument/2006/relationships/image" Target="../media/image51.jpeg"/><Relationship Id="rId18" Type="http://schemas.openxmlformats.org/officeDocument/2006/relationships/image" Target="../media/image56.png"/><Relationship Id="rId26" Type="http://schemas.openxmlformats.org/officeDocument/2006/relationships/image" Target="../media/image37.png"/><Relationship Id="rId3" Type="http://schemas.openxmlformats.org/officeDocument/2006/relationships/image" Target="../media/image41.jpeg"/><Relationship Id="rId21" Type="http://schemas.openxmlformats.org/officeDocument/2006/relationships/slide" Target="slide1.xml"/><Relationship Id="rId7" Type="http://schemas.openxmlformats.org/officeDocument/2006/relationships/image" Target="../media/image45.jpeg"/><Relationship Id="rId12" Type="http://schemas.openxmlformats.org/officeDocument/2006/relationships/image" Target="../media/image50.jpeg"/><Relationship Id="rId17" Type="http://schemas.openxmlformats.org/officeDocument/2006/relationships/image" Target="../media/image55.jpeg"/><Relationship Id="rId25" Type="http://schemas.openxmlformats.org/officeDocument/2006/relationships/slide" Target="slide4.xml"/><Relationship Id="rId2" Type="http://schemas.openxmlformats.org/officeDocument/2006/relationships/image" Target="../media/image40.jpeg"/><Relationship Id="rId16" Type="http://schemas.openxmlformats.org/officeDocument/2006/relationships/image" Target="../media/image54.png"/><Relationship Id="rId20" Type="http://schemas.openxmlformats.org/officeDocument/2006/relationships/image" Target="../media/image58.jpeg"/><Relationship Id="rId1" Type="http://schemas.openxmlformats.org/officeDocument/2006/relationships/slideLayout" Target="../slideLayouts/slideLayout26.xml"/><Relationship Id="rId6" Type="http://schemas.openxmlformats.org/officeDocument/2006/relationships/image" Target="../media/image44.jpeg"/><Relationship Id="rId11" Type="http://schemas.openxmlformats.org/officeDocument/2006/relationships/image" Target="../media/image49.jpeg"/><Relationship Id="rId24" Type="http://schemas.openxmlformats.org/officeDocument/2006/relationships/image" Target="../media/image36.png"/><Relationship Id="rId5" Type="http://schemas.openxmlformats.org/officeDocument/2006/relationships/image" Target="../media/image43.jpeg"/><Relationship Id="rId15" Type="http://schemas.openxmlformats.org/officeDocument/2006/relationships/image" Target="../media/image53.png"/><Relationship Id="rId23" Type="http://schemas.openxmlformats.org/officeDocument/2006/relationships/slide" Target="slide31.xml"/><Relationship Id="rId10" Type="http://schemas.openxmlformats.org/officeDocument/2006/relationships/image" Target="../media/image48.jpeg"/><Relationship Id="rId19" Type="http://schemas.openxmlformats.org/officeDocument/2006/relationships/image" Target="../media/image57.jpeg"/><Relationship Id="rId4" Type="http://schemas.openxmlformats.org/officeDocument/2006/relationships/image" Target="../media/image42.jpeg"/><Relationship Id="rId9" Type="http://schemas.openxmlformats.org/officeDocument/2006/relationships/image" Target="../media/image47.jpeg"/><Relationship Id="rId14" Type="http://schemas.openxmlformats.org/officeDocument/2006/relationships/image" Target="../media/image52.jpeg"/><Relationship Id="rId22" Type="http://schemas.openxmlformats.org/officeDocument/2006/relationships/image" Target="../media/image35.png"/></Relationships>
</file>

<file path=ppt/slides/_rels/slide30.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image" Target="../media/image251.png"/><Relationship Id="rId7" Type="http://schemas.openxmlformats.org/officeDocument/2006/relationships/image" Target="../media/image35.png"/><Relationship Id="rId2" Type="http://schemas.openxmlformats.org/officeDocument/2006/relationships/image" Target="../media/image250.png"/><Relationship Id="rId1" Type="http://schemas.openxmlformats.org/officeDocument/2006/relationships/slideLayout" Target="../slideLayouts/slideLayout26.xml"/><Relationship Id="rId6" Type="http://schemas.openxmlformats.org/officeDocument/2006/relationships/slide" Target="slide1.xml"/><Relationship Id="rId11" Type="http://schemas.openxmlformats.org/officeDocument/2006/relationships/image" Target="../media/image37.png"/><Relationship Id="rId5" Type="http://schemas.openxmlformats.org/officeDocument/2006/relationships/image" Target="../media/image60.png"/><Relationship Id="rId10" Type="http://schemas.openxmlformats.org/officeDocument/2006/relationships/slide" Target="slide4.xml"/><Relationship Id="rId4" Type="http://schemas.openxmlformats.org/officeDocument/2006/relationships/image" Target="../media/image34.png"/><Relationship Id="rId9" Type="http://schemas.openxmlformats.org/officeDocument/2006/relationships/image" Target="../media/image36.png"/></Relationships>
</file>

<file path=ppt/slides/_rels/slide31.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53.png"/><Relationship Id="rId7" Type="http://schemas.openxmlformats.org/officeDocument/2006/relationships/slide" Target="slide31.xml"/><Relationship Id="rId2" Type="http://schemas.openxmlformats.org/officeDocument/2006/relationships/image" Target="../media/image252.png"/><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slide" Target="slide1.xml"/><Relationship Id="rId10" Type="http://schemas.openxmlformats.org/officeDocument/2006/relationships/image" Target="../media/image37.png"/><Relationship Id="rId4" Type="http://schemas.openxmlformats.org/officeDocument/2006/relationships/image" Target="../media/image254.png"/><Relationship Id="rId9" Type="http://schemas.openxmlformats.org/officeDocument/2006/relationships/slide" Target="slide4.xml"/></Relationships>
</file>

<file path=ppt/slides/_rels/slide3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 Target="slide1.xml"/><Relationship Id="rId7" Type="http://schemas.openxmlformats.org/officeDocument/2006/relationships/slide" Target="slide4.xml"/><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36.png"/><Relationship Id="rId11" Type="http://schemas.openxmlformats.org/officeDocument/2006/relationships/image" Target="../media/image257.emf"/><Relationship Id="rId5" Type="http://schemas.openxmlformats.org/officeDocument/2006/relationships/slide" Target="slide31.xml"/><Relationship Id="rId10" Type="http://schemas.openxmlformats.org/officeDocument/2006/relationships/image" Target="../media/image256.jpg"/><Relationship Id="rId4" Type="http://schemas.openxmlformats.org/officeDocument/2006/relationships/image" Target="../media/image35.png"/><Relationship Id="rId9" Type="http://schemas.openxmlformats.org/officeDocument/2006/relationships/image" Target="../media/image255.png"/></Relationships>
</file>

<file path=ppt/slides/_rels/slide33.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 Target="slide1.xml"/><Relationship Id="rId7" Type="http://schemas.openxmlformats.org/officeDocument/2006/relationships/slide" Target="slide4.xml"/><Relationship Id="rId2" Type="http://schemas.openxmlformats.org/officeDocument/2006/relationships/notesSlide" Target="../notesSlides/notesSlide6.xml"/><Relationship Id="rId1" Type="http://schemas.openxmlformats.org/officeDocument/2006/relationships/slideLayout" Target="../slideLayouts/slideLayout26.xml"/><Relationship Id="rId6" Type="http://schemas.openxmlformats.org/officeDocument/2006/relationships/image" Target="../media/image36.png"/><Relationship Id="rId5" Type="http://schemas.openxmlformats.org/officeDocument/2006/relationships/slide" Target="slide31.xml"/><Relationship Id="rId10" Type="http://schemas.openxmlformats.org/officeDocument/2006/relationships/image" Target="../media/image258.jpg"/><Relationship Id="rId4" Type="http://schemas.openxmlformats.org/officeDocument/2006/relationships/image" Target="../media/image35.png"/><Relationship Id="rId9" Type="http://schemas.openxmlformats.org/officeDocument/2006/relationships/image" Target="../media/image255.png"/></Relationships>
</file>

<file path=ppt/slides/_rels/slide3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slide" Target="slide1.xml"/><Relationship Id="rId7" Type="http://schemas.openxmlformats.org/officeDocument/2006/relationships/slide" Target="slide4.xml"/><Relationship Id="rId12" Type="http://schemas.openxmlformats.org/officeDocument/2006/relationships/image" Target="../media/image261.jpeg"/><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36.png"/><Relationship Id="rId11" Type="http://schemas.openxmlformats.org/officeDocument/2006/relationships/image" Target="../media/image260.jpeg"/><Relationship Id="rId5" Type="http://schemas.openxmlformats.org/officeDocument/2006/relationships/slide" Target="slide31.xml"/><Relationship Id="rId10" Type="http://schemas.openxmlformats.org/officeDocument/2006/relationships/image" Target="../media/image259.jpeg"/><Relationship Id="rId4" Type="http://schemas.openxmlformats.org/officeDocument/2006/relationships/image" Target="../media/image35.png"/><Relationship Id="rId9" Type="http://schemas.openxmlformats.org/officeDocument/2006/relationships/image" Target="../media/image255.png"/></Relationships>
</file>

<file path=ppt/slides/_rels/slide35.xml.rels><?xml version="1.0" encoding="UTF-8" standalone="yes"?>
<Relationships xmlns="http://schemas.openxmlformats.org/package/2006/relationships"><Relationship Id="rId8" Type="http://schemas.openxmlformats.org/officeDocument/2006/relationships/image" Target="../media/image268.jpeg"/><Relationship Id="rId13" Type="http://schemas.openxmlformats.org/officeDocument/2006/relationships/slide" Target="slide1.xml"/><Relationship Id="rId18" Type="http://schemas.openxmlformats.org/officeDocument/2006/relationships/image" Target="../media/image37.png"/><Relationship Id="rId3" Type="http://schemas.openxmlformats.org/officeDocument/2006/relationships/image" Target="../media/image263.jpeg"/><Relationship Id="rId7" Type="http://schemas.openxmlformats.org/officeDocument/2006/relationships/image" Target="../media/image267.jpeg"/><Relationship Id="rId12" Type="http://schemas.openxmlformats.org/officeDocument/2006/relationships/image" Target="../media/image255.png"/><Relationship Id="rId17" Type="http://schemas.openxmlformats.org/officeDocument/2006/relationships/slide" Target="slide4.xml"/><Relationship Id="rId2" Type="http://schemas.openxmlformats.org/officeDocument/2006/relationships/image" Target="../media/image262.jpeg"/><Relationship Id="rId16"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266.jpeg"/><Relationship Id="rId11" Type="http://schemas.openxmlformats.org/officeDocument/2006/relationships/image" Target="../media/image271.jpeg"/><Relationship Id="rId5" Type="http://schemas.openxmlformats.org/officeDocument/2006/relationships/image" Target="../media/image265.jpg"/><Relationship Id="rId15" Type="http://schemas.openxmlformats.org/officeDocument/2006/relationships/slide" Target="slide31.xml"/><Relationship Id="rId10" Type="http://schemas.openxmlformats.org/officeDocument/2006/relationships/image" Target="../media/image270.jpeg"/><Relationship Id="rId4" Type="http://schemas.openxmlformats.org/officeDocument/2006/relationships/image" Target="../media/image264.jpg"/><Relationship Id="rId9" Type="http://schemas.openxmlformats.org/officeDocument/2006/relationships/image" Target="../media/image269.jpeg"/><Relationship Id="rId14" Type="http://schemas.openxmlformats.org/officeDocument/2006/relationships/image" Target="../media/image35.png"/></Relationships>
</file>

<file path=ppt/slides/_rels/slide36.xml.rels><?xml version="1.0" encoding="UTF-8" standalone="yes"?>
<Relationships xmlns="http://schemas.openxmlformats.org/package/2006/relationships"><Relationship Id="rId8" Type="http://schemas.openxmlformats.org/officeDocument/2006/relationships/image" Target="../media/image278.jpeg"/><Relationship Id="rId13" Type="http://schemas.openxmlformats.org/officeDocument/2006/relationships/image" Target="../media/image35.png"/><Relationship Id="rId3" Type="http://schemas.openxmlformats.org/officeDocument/2006/relationships/image" Target="../media/image273.jpeg"/><Relationship Id="rId7" Type="http://schemas.openxmlformats.org/officeDocument/2006/relationships/image" Target="../media/image277.png"/><Relationship Id="rId12" Type="http://schemas.openxmlformats.org/officeDocument/2006/relationships/slide" Target="slide1.xml"/><Relationship Id="rId17" Type="http://schemas.openxmlformats.org/officeDocument/2006/relationships/image" Target="../media/image37.png"/><Relationship Id="rId2" Type="http://schemas.openxmlformats.org/officeDocument/2006/relationships/image" Target="../media/image272.jpeg"/><Relationship Id="rId16" Type="http://schemas.openxmlformats.org/officeDocument/2006/relationships/slide" Target="slide4.xml"/><Relationship Id="rId1" Type="http://schemas.openxmlformats.org/officeDocument/2006/relationships/slideLayout" Target="../slideLayouts/slideLayout26.xml"/><Relationship Id="rId6" Type="http://schemas.openxmlformats.org/officeDocument/2006/relationships/image" Target="../media/image276.png"/><Relationship Id="rId11" Type="http://schemas.openxmlformats.org/officeDocument/2006/relationships/image" Target="../media/image281.png"/><Relationship Id="rId5" Type="http://schemas.openxmlformats.org/officeDocument/2006/relationships/image" Target="../media/image275.png"/><Relationship Id="rId15" Type="http://schemas.openxmlformats.org/officeDocument/2006/relationships/image" Target="../media/image36.png"/><Relationship Id="rId10" Type="http://schemas.openxmlformats.org/officeDocument/2006/relationships/image" Target="../media/image280.jpeg"/><Relationship Id="rId4" Type="http://schemas.openxmlformats.org/officeDocument/2006/relationships/image" Target="../media/image274.jpeg"/><Relationship Id="rId9" Type="http://schemas.openxmlformats.org/officeDocument/2006/relationships/image" Target="../media/image279.jpeg"/><Relationship Id="rId14" Type="http://schemas.openxmlformats.org/officeDocument/2006/relationships/slide" Target="slide31.xml"/></Relationships>
</file>

<file path=ppt/slides/_rels/slide37.xml.rels><?xml version="1.0" encoding="UTF-8" standalone="yes"?>
<Relationships xmlns="http://schemas.openxmlformats.org/package/2006/relationships"><Relationship Id="rId8" Type="http://schemas.openxmlformats.org/officeDocument/2006/relationships/image" Target="../media/image285.jpeg"/><Relationship Id="rId13" Type="http://schemas.openxmlformats.org/officeDocument/2006/relationships/image" Target="../media/image290.png"/><Relationship Id="rId18" Type="http://schemas.openxmlformats.org/officeDocument/2006/relationships/image" Target="../media/image36.png"/><Relationship Id="rId3" Type="http://schemas.openxmlformats.org/officeDocument/2006/relationships/image" Target="../media/image272.jpeg"/><Relationship Id="rId7" Type="http://schemas.openxmlformats.org/officeDocument/2006/relationships/image" Target="../media/image284.jpeg"/><Relationship Id="rId12" Type="http://schemas.openxmlformats.org/officeDocument/2006/relationships/image" Target="../media/image289.png"/><Relationship Id="rId17" Type="http://schemas.openxmlformats.org/officeDocument/2006/relationships/slide" Target="slide31.xml"/><Relationship Id="rId2" Type="http://schemas.openxmlformats.org/officeDocument/2006/relationships/image" Target="../media/image273.jpeg"/><Relationship Id="rId16" Type="http://schemas.openxmlformats.org/officeDocument/2006/relationships/image" Target="../media/image35.png"/><Relationship Id="rId20" Type="http://schemas.openxmlformats.org/officeDocument/2006/relationships/image" Target="../media/image37.png"/><Relationship Id="rId1" Type="http://schemas.openxmlformats.org/officeDocument/2006/relationships/slideLayout" Target="../slideLayouts/slideLayout26.xml"/><Relationship Id="rId6" Type="http://schemas.openxmlformats.org/officeDocument/2006/relationships/image" Target="../media/image283.jpg"/><Relationship Id="rId11" Type="http://schemas.openxmlformats.org/officeDocument/2006/relationships/image" Target="../media/image288.png"/><Relationship Id="rId5" Type="http://schemas.openxmlformats.org/officeDocument/2006/relationships/image" Target="../media/image282.png"/><Relationship Id="rId15" Type="http://schemas.openxmlformats.org/officeDocument/2006/relationships/slide" Target="slide1.xml"/><Relationship Id="rId10" Type="http://schemas.openxmlformats.org/officeDocument/2006/relationships/image" Target="../media/image287.png"/><Relationship Id="rId19" Type="http://schemas.openxmlformats.org/officeDocument/2006/relationships/slide" Target="slide4.xml"/><Relationship Id="rId4" Type="http://schemas.openxmlformats.org/officeDocument/2006/relationships/image" Target="../media/image274.jpeg"/><Relationship Id="rId9" Type="http://schemas.openxmlformats.org/officeDocument/2006/relationships/image" Target="../media/image286.png"/><Relationship Id="rId14" Type="http://schemas.openxmlformats.org/officeDocument/2006/relationships/image" Target="../media/image291.png"/></Relationships>
</file>

<file path=ppt/slides/_rels/slide38.xml.rels><?xml version="1.0" encoding="UTF-8" standalone="yes"?>
<Relationships xmlns="http://schemas.openxmlformats.org/package/2006/relationships"><Relationship Id="rId8" Type="http://schemas.openxmlformats.org/officeDocument/2006/relationships/image" Target="../media/image295.jpeg"/><Relationship Id="rId13" Type="http://schemas.openxmlformats.org/officeDocument/2006/relationships/image" Target="../media/image300.png"/><Relationship Id="rId18" Type="http://schemas.openxmlformats.org/officeDocument/2006/relationships/image" Target="../media/image35.png"/><Relationship Id="rId3" Type="http://schemas.openxmlformats.org/officeDocument/2006/relationships/image" Target="../media/image272.jpeg"/><Relationship Id="rId21" Type="http://schemas.openxmlformats.org/officeDocument/2006/relationships/slide" Target="slide4.xml"/><Relationship Id="rId7" Type="http://schemas.openxmlformats.org/officeDocument/2006/relationships/image" Target="../media/image294.jpeg"/><Relationship Id="rId12" Type="http://schemas.openxmlformats.org/officeDocument/2006/relationships/image" Target="../media/image299.png"/><Relationship Id="rId17" Type="http://schemas.openxmlformats.org/officeDocument/2006/relationships/slide" Target="slide1.xml"/><Relationship Id="rId2" Type="http://schemas.openxmlformats.org/officeDocument/2006/relationships/image" Target="../media/image273.jpeg"/><Relationship Id="rId16" Type="http://schemas.openxmlformats.org/officeDocument/2006/relationships/image" Target="../media/image301.png"/><Relationship Id="rId20"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image" Target="../media/image293.jpeg"/><Relationship Id="rId11" Type="http://schemas.openxmlformats.org/officeDocument/2006/relationships/image" Target="../media/image298.jpeg"/><Relationship Id="rId5" Type="http://schemas.openxmlformats.org/officeDocument/2006/relationships/image" Target="../media/image292.jpeg"/><Relationship Id="rId15" Type="http://schemas.openxmlformats.org/officeDocument/2006/relationships/image" Target="../media/image148.jpeg"/><Relationship Id="rId10" Type="http://schemas.openxmlformats.org/officeDocument/2006/relationships/image" Target="../media/image297.jpeg"/><Relationship Id="rId19" Type="http://schemas.openxmlformats.org/officeDocument/2006/relationships/slide" Target="slide31.xml"/><Relationship Id="rId4" Type="http://schemas.openxmlformats.org/officeDocument/2006/relationships/image" Target="../media/image274.jpeg"/><Relationship Id="rId9" Type="http://schemas.openxmlformats.org/officeDocument/2006/relationships/image" Target="../media/image296.png"/><Relationship Id="rId14" Type="http://schemas.openxmlformats.org/officeDocument/2006/relationships/image" Target="../media/image147.jpeg"/><Relationship Id="rId22" Type="http://schemas.openxmlformats.org/officeDocument/2006/relationships/image" Target="../media/image37.png"/></Relationships>
</file>

<file path=ppt/slides/_rels/slide39.xml.rels><?xml version="1.0" encoding="UTF-8" standalone="yes"?>
<Relationships xmlns="http://schemas.openxmlformats.org/package/2006/relationships"><Relationship Id="rId8" Type="http://schemas.openxmlformats.org/officeDocument/2006/relationships/image" Target="../media/image262.jpeg"/><Relationship Id="rId13" Type="http://schemas.openxmlformats.org/officeDocument/2006/relationships/image" Target="../media/image304.jpg"/><Relationship Id="rId18" Type="http://schemas.openxmlformats.org/officeDocument/2006/relationships/image" Target="../media/image309.jpe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303.png"/><Relationship Id="rId17" Type="http://schemas.openxmlformats.org/officeDocument/2006/relationships/image" Target="../media/image308.png"/><Relationship Id="rId2" Type="http://schemas.openxmlformats.org/officeDocument/2006/relationships/slide" Target="slide1.xml"/><Relationship Id="rId16" Type="http://schemas.openxmlformats.org/officeDocument/2006/relationships/image" Target="../media/image307.png"/><Relationship Id="rId1" Type="http://schemas.openxmlformats.org/officeDocument/2006/relationships/slideLayout" Target="../slideLayouts/slideLayout26.xml"/><Relationship Id="rId6" Type="http://schemas.openxmlformats.org/officeDocument/2006/relationships/slide" Target="slide4.xml"/><Relationship Id="rId11" Type="http://schemas.openxmlformats.org/officeDocument/2006/relationships/image" Target="../media/image292.jpeg"/><Relationship Id="rId5" Type="http://schemas.openxmlformats.org/officeDocument/2006/relationships/image" Target="../media/image36.png"/><Relationship Id="rId15" Type="http://schemas.openxmlformats.org/officeDocument/2006/relationships/image" Target="../media/image306.jpg"/><Relationship Id="rId10" Type="http://schemas.openxmlformats.org/officeDocument/2006/relationships/image" Target="../media/image263.jpeg"/><Relationship Id="rId19" Type="http://schemas.openxmlformats.org/officeDocument/2006/relationships/image" Target="../media/image310.jpeg"/><Relationship Id="rId4" Type="http://schemas.openxmlformats.org/officeDocument/2006/relationships/slide" Target="slide31.xml"/><Relationship Id="rId9" Type="http://schemas.openxmlformats.org/officeDocument/2006/relationships/image" Target="../media/image302.jpeg"/><Relationship Id="rId14" Type="http://schemas.openxmlformats.org/officeDocument/2006/relationships/image" Target="../media/image305.png"/></Relationships>
</file>

<file path=ppt/slides/_rels/slide4.xml.rels><?xml version="1.0" encoding="UTF-8" standalone="yes"?>
<Relationships xmlns="http://schemas.openxmlformats.org/package/2006/relationships"><Relationship Id="rId8" Type="http://schemas.openxmlformats.org/officeDocument/2006/relationships/slide" Target="slide15.xml"/><Relationship Id="rId13" Type="http://schemas.openxmlformats.org/officeDocument/2006/relationships/image" Target="../media/image65.png"/><Relationship Id="rId18" Type="http://schemas.openxmlformats.org/officeDocument/2006/relationships/slide" Target="slide26.xml"/><Relationship Id="rId26" Type="http://schemas.openxmlformats.org/officeDocument/2006/relationships/image" Target="../media/image23.png"/><Relationship Id="rId39" Type="http://schemas.openxmlformats.org/officeDocument/2006/relationships/image" Target="../media/image37.png"/><Relationship Id="rId3" Type="http://schemas.openxmlformats.org/officeDocument/2006/relationships/image" Target="../media/image60.png"/><Relationship Id="rId21" Type="http://schemas.openxmlformats.org/officeDocument/2006/relationships/image" Target="../media/image69.png"/><Relationship Id="rId34" Type="http://schemas.openxmlformats.org/officeDocument/2006/relationships/slide" Target="slide1.xml"/><Relationship Id="rId7" Type="http://schemas.openxmlformats.org/officeDocument/2006/relationships/image" Target="../media/image62.png"/><Relationship Id="rId12" Type="http://schemas.openxmlformats.org/officeDocument/2006/relationships/slide" Target="slide6.xml"/><Relationship Id="rId17" Type="http://schemas.openxmlformats.org/officeDocument/2006/relationships/image" Target="../media/image67.jpeg"/><Relationship Id="rId25" Type="http://schemas.openxmlformats.org/officeDocument/2006/relationships/image" Target="../media/image71.png"/><Relationship Id="rId33" Type="http://schemas.openxmlformats.org/officeDocument/2006/relationships/image" Target="../media/image76.png"/><Relationship Id="rId38" Type="http://schemas.openxmlformats.org/officeDocument/2006/relationships/slide" Target="slide4.xml"/><Relationship Id="rId2" Type="http://schemas.openxmlformats.org/officeDocument/2006/relationships/image" Target="../media/image59.jpeg"/><Relationship Id="rId16" Type="http://schemas.openxmlformats.org/officeDocument/2006/relationships/slide" Target="slide13.xml"/><Relationship Id="rId20" Type="http://schemas.openxmlformats.org/officeDocument/2006/relationships/slide" Target="slide29.xml"/><Relationship Id="rId29" Type="http://schemas.openxmlformats.org/officeDocument/2006/relationships/image" Target="../media/image74.png"/><Relationship Id="rId1" Type="http://schemas.openxmlformats.org/officeDocument/2006/relationships/slideLayout" Target="../slideLayouts/slideLayout26.xml"/><Relationship Id="rId6" Type="http://schemas.openxmlformats.org/officeDocument/2006/relationships/slide" Target="slide9.xml"/><Relationship Id="rId11" Type="http://schemas.openxmlformats.org/officeDocument/2006/relationships/image" Target="../media/image64.png"/><Relationship Id="rId24" Type="http://schemas.openxmlformats.org/officeDocument/2006/relationships/slide" Target="slide20.xml"/><Relationship Id="rId32" Type="http://schemas.openxmlformats.org/officeDocument/2006/relationships/slide" Target="slide21.xml"/><Relationship Id="rId37" Type="http://schemas.openxmlformats.org/officeDocument/2006/relationships/image" Target="../media/image36.png"/><Relationship Id="rId5" Type="http://schemas.openxmlformats.org/officeDocument/2006/relationships/image" Target="../media/image61.png"/><Relationship Id="rId15" Type="http://schemas.openxmlformats.org/officeDocument/2006/relationships/image" Target="../media/image66.png"/><Relationship Id="rId23" Type="http://schemas.openxmlformats.org/officeDocument/2006/relationships/image" Target="../media/image70.png"/><Relationship Id="rId28" Type="http://schemas.openxmlformats.org/officeDocument/2006/relationships/image" Target="../media/image73.jpeg"/><Relationship Id="rId36" Type="http://schemas.openxmlformats.org/officeDocument/2006/relationships/slide" Target="slide31.xml"/><Relationship Id="rId10" Type="http://schemas.openxmlformats.org/officeDocument/2006/relationships/slide" Target="slide10.xml"/><Relationship Id="rId19" Type="http://schemas.openxmlformats.org/officeDocument/2006/relationships/image" Target="../media/image68.png"/><Relationship Id="rId31" Type="http://schemas.openxmlformats.org/officeDocument/2006/relationships/image" Target="../media/image75.png"/><Relationship Id="rId4" Type="http://schemas.openxmlformats.org/officeDocument/2006/relationships/slide" Target="slide8.xml"/><Relationship Id="rId9" Type="http://schemas.openxmlformats.org/officeDocument/2006/relationships/image" Target="../media/image63.png"/><Relationship Id="rId14" Type="http://schemas.openxmlformats.org/officeDocument/2006/relationships/slide" Target="slide5.xml"/><Relationship Id="rId22" Type="http://schemas.openxmlformats.org/officeDocument/2006/relationships/slide" Target="slide17.xml"/><Relationship Id="rId27" Type="http://schemas.openxmlformats.org/officeDocument/2006/relationships/image" Target="../media/image72.png"/><Relationship Id="rId30" Type="http://schemas.openxmlformats.org/officeDocument/2006/relationships/slide" Target="slide24.xml"/><Relationship Id="rId35" Type="http://schemas.openxmlformats.org/officeDocument/2006/relationships/image" Target="../media/image35.png"/></Relationships>
</file>

<file path=ppt/slides/_rels/slide40.xml.rels><?xml version="1.0" encoding="UTF-8" standalone="yes"?>
<Relationships xmlns="http://schemas.openxmlformats.org/package/2006/relationships"><Relationship Id="rId8" Type="http://schemas.openxmlformats.org/officeDocument/2006/relationships/image" Target="../media/image313.png"/><Relationship Id="rId13" Type="http://schemas.openxmlformats.org/officeDocument/2006/relationships/image" Target="../media/image317.png"/><Relationship Id="rId18" Type="http://schemas.openxmlformats.org/officeDocument/2006/relationships/image" Target="../media/image35.png"/><Relationship Id="rId3" Type="http://schemas.openxmlformats.org/officeDocument/2006/relationships/image" Target="../media/image272.jpeg"/><Relationship Id="rId21" Type="http://schemas.openxmlformats.org/officeDocument/2006/relationships/slide" Target="slide4.xml"/><Relationship Id="rId7" Type="http://schemas.openxmlformats.org/officeDocument/2006/relationships/image" Target="../media/image312.png"/><Relationship Id="rId12" Type="http://schemas.openxmlformats.org/officeDocument/2006/relationships/image" Target="../media/image316.png"/><Relationship Id="rId17" Type="http://schemas.openxmlformats.org/officeDocument/2006/relationships/slide" Target="slide1.xml"/><Relationship Id="rId2" Type="http://schemas.openxmlformats.org/officeDocument/2006/relationships/image" Target="../media/image273.jpeg"/><Relationship Id="rId16" Type="http://schemas.openxmlformats.org/officeDocument/2006/relationships/image" Target="../media/image320.png"/><Relationship Id="rId20" Type="http://schemas.openxmlformats.org/officeDocument/2006/relationships/image" Target="../media/image36.png"/><Relationship Id="rId1" Type="http://schemas.openxmlformats.org/officeDocument/2006/relationships/slideLayout" Target="../slideLayouts/slideLayout26.xml"/><Relationship Id="rId6" Type="http://schemas.openxmlformats.org/officeDocument/2006/relationships/hyperlink" Target="http://www.chubbfrance.com/" TargetMode="External"/><Relationship Id="rId11" Type="http://schemas.openxmlformats.org/officeDocument/2006/relationships/image" Target="../media/image315.png"/><Relationship Id="rId5" Type="http://schemas.openxmlformats.org/officeDocument/2006/relationships/image" Target="../media/image311.jpeg"/><Relationship Id="rId15" Type="http://schemas.openxmlformats.org/officeDocument/2006/relationships/image" Target="../media/image319.png"/><Relationship Id="rId10" Type="http://schemas.openxmlformats.org/officeDocument/2006/relationships/image" Target="../media/image314.jpeg"/><Relationship Id="rId19" Type="http://schemas.openxmlformats.org/officeDocument/2006/relationships/slide" Target="slide31.xml"/><Relationship Id="rId4" Type="http://schemas.openxmlformats.org/officeDocument/2006/relationships/image" Target="../media/image274.jpeg"/><Relationship Id="rId9" Type="http://schemas.openxmlformats.org/officeDocument/2006/relationships/hyperlink" Target="http://www.chubbfiresecurity.com/fr/fr" TargetMode="External"/><Relationship Id="rId14" Type="http://schemas.openxmlformats.org/officeDocument/2006/relationships/image" Target="../media/image318.png"/><Relationship Id="rId22" Type="http://schemas.openxmlformats.org/officeDocument/2006/relationships/image" Target="../media/image37.png"/></Relationships>
</file>

<file path=ppt/slides/_rels/slide5.xml.rels><?xml version="1.0" encoding="UTF-8" standalone="yes"?>
<Relationships xmlns="http://schemas.openxmlformats.org/package/2006/relationships"><Relationship Id="rId8" Type="http://schemas.openxmlformats.org/officeDocument/2006/relationships/image" Target="../media/image77.emf"/><Relationship Id="rId13" Type="http://schemas.openxmlformats.org/officeDocument/2006/relationships/image" Target="../media/image81.png"/><Relationship Id="rId18" Type="http://schemas.openxmlformats.org/officeDocument/2006/relationships/image" Target="../media/image84.png"/><Relationship Id="rId3" Type="http://schemas.openxmlformats.org/officeDocument/2006/relationships/image" Target="../media/image35.png"/><Relationship Id="rId7" Type="http://schemas.openxmlformats.org/officeDocument/2006/relationships/image" Target="../media/image37.png"/><Relationship Id="rId12" Type="http://schemas.microsoft.com/office/2007/relationships/hdphoto" Target="../media/hdphoto1.wdp"/><Relationship Id="rId17" Type="http://schemas.openxmlformats.org/officeDocument/2006/relationships/image" Target="../media/image83.jpeg"/><Relationship Id="rId2" Type="http://schemas.openxmlformats.org/officeDocument/2006/relationships/slide" Target="slide1.xml"/><Relationship Id="rId16" Type="http://schemas.openxmlformats.org/officeDocument/2006/relationships/image" Target="../media/image34.png"/><Relationship Id="rId20" Type="http://schemas.openxmlformats.org/officeDocument/2006/relationships/image" Target="../media/image86.jpeg"/><Relationship Id="rId1" Type="http://schemas.openxmlformats.org/officeDocument/2006/relationships/slideLayout" Target="../slideLayouts/slideLayout26.xml"/><Relationship Id="rId6" Type="http://schemas.openxmlformats.org/officeDocument/2006/relationships/slide" Target="slide4.xml"/><Relationship Id="rId11" Type="http://schemas.openxmlformats.org/officeDocument/2006/relationships/image" Target="../media/image80.png"/><Relationship Id="rId5" Type="http://schemas.openxmlformats.org/officeDocument/2006/relationships/image" Target="../media/image36.png"/><Relationship Id="rId15" Type="http://schemas.openxmlformats.org/officeDocument/2006/relationships/image" Target="../media/image82.png"/><Relationship Id="rId10" Type="http://schemas.openxmlformats.org/officeDocument/2006/relationships/image" Target="../media/image79.jpeg"/><Relationship Id="rId19" Type="http://schemas.openxmlformats.org/officeDocument/2006/relationships/image" Target="../media/image85.jpeg"/><Relationship Id="rId4" Type="http://schemas.openxmlformats.org/officeDocument/2006/relationships/slide" Target="slide31.xml"/><Relationship Id="rId9" Type="http://schemas.openxmlformats.org/officeDocument/2006/relationships/image" Target="../media/image78.jpeg"/><Relationship Id="rId14"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87.jpeg"/><Relationship Id="rId13" Type="http://schemas.openxmlformats.org/officeDocument/2006/relationships/image" Target="../media/image92.jpe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91.jpeg"/><Relationship Id="rId2" Type="http://schemas.openxmlformats.org/officeDocument/2006/relationships/slide" Target="slide1.xml"/><Relationship Id="rId16" Type="http://schemas.openxmlformats.org/officeDocument/2006/relationships/image" Target="../media/image95.jpeg"/><Relationship Id="rId1" Type="http://schemas.openxmlformats.org/officeDocument/2006/relationships/slideLayout" Target="../slideLayouts/slideLayout26.xml"/><Relationship Id="rId6" Type="http://schemas.openxmlformats.org/officeDocument/2006/relationships/slide" Target="slide4.xml"/><Relationship Id="rId11" Type="http://schemas.openxmlformats.org/officeDocument/2006/relationships/image" Target="../media/image90.jpeg"/><Relationship Id="rId5" Type="http://schemas.openxmlformats.org/officeDocument/2006/relationships/image" Target="../media/image36.png"/><Relationship Id="rId15" Type="http://schemas.openxmlformats.org/officeDocument/2006/relationships/image" Target="../media/image94.png"/><Relationship Id="rId10" Type="http://schemas.openxmlformats.org/officeDocument/2006/relationships/image" Target="../media/image89.jpeg"/><Relationship Id="rId4" Type="http://schemas.openxmlformats.org/officeDocument/2006/relationships/slide" Target="slide31.xml"/><Relationship Id="rId9" Type="http://schemas.openxmlformats.org/officeDocument/2006/relationships/image" Target="../media/image88.png"/><Relationship Id="rId14" Type="http://schemas.openxmlformats.org/officeDocument/2006/relationships/image" Target="../media/image93.jpeg"/></Relationships>
</file>

<file path=ppt/slides/_rels/slide7.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103.png"/><Relationship Id="rId18" Type="http://schemas.openxmlformats.org/officeDocument/2006/relationships/slide" Target="slide4.xml"/><Relationship Id="rId3" Type="http://schemas.openxmlformats.org/officeDocument/2006/relationships/image" Target="../media/image97.jpeg"/><Relationship Id="rId7" Type="http://schemas.microsoft.com/office/2007/relationships/hdphoto" Target="../media/hdphoto4.wdp"/><Relationship Id="rId12" Type="http://schemas.openxmlformats.org/officeDocument/2006/relationships/image" Target="../media/image102.jpeg"/><Relationship Id="rId17" Type="http://schemas.openxmlformats.org/officeDocument/2006/relationships/image" Target="../media/image36.png"/><Relationship Id="rId2" Type="http://schemas.openxmlformats.org/officeDocument/2006/relationships/image" Target="../media/image96.jpeg"/><Relationship Id="rId16" Type="http://schemas.openxmlformats.org/officeDocument/2006/relationships/slide" Target="slide31.xml"/><Relationship Id="rId1" Type="http://schemas.openxmlformats.org/officeDocument/2006/relationships/slideLayout" Target="../slideLayouts/slideLayout26.xml"/><Relationship Id="rId6" Type="http://schemas.openxmlformats.org/officeDocument/2006/relationships/image" Target="../media/image99.png"/><Relationship Id="rId11" Type="http://schemas.openxmlformats.org/officeDocument/2006/relationships/image" Target="../media/image101.png"/><Relationship Id="rId5" Type="http://schemas.microsoft.com/office/2007/relationships/hdphoto" Target="../media/hdphoto3.wdp"/><Relationship Id="rId15" Type="http://schemas.openxmlformats.org/officeDocument/2006/relationships/image" Target="../media/image35.png"/><Relationship Id="rId10" Type="http://schemas.openxmlformats.org/officeDocument/2006/relationships/image" Target="../media/image85.jpeg"/><Relationship Id="rId19" Type="http://schemas.openxmlformats.org/officeDocument/2006/relationships/image" Target="../media/image37.png"/><Relationship Id="rId4" Type="http://schemas.openxmlformats.org/officeDocument/2006/relationships/image" Target="../media/image98.png"/><Relationship Id="rId9" Type="http://schemas.openxmlformats.org/officeDocument/2006/relationships/image" Target="../media/image100.png"/><Relationship Id="rId14" Type="http://schemas.openxmlformats.org/officeDocument/2006/relationships/slide" Target="slide1.xml"/></Relationships>
</file>

<file path=ppt/slides/_rels/slide8.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6.jpeg"/><Relationship Id="rId3" Type="http://schemas.openxmlformats.org/officeDocument/2006/relationships/image" Target="../media/image35.png"/><Relationship Id="rId7" Type="http://schemas.openxmlformats.org/officeDocument/2006/relationships/image" Target="../media/image37.png"/><Relationship Id="rId12" Type="http://schemas.openxmlformats.org/officeDocument/2006/relationships/image" Target="../media/image82.png"/><Relationship Id="rId17" Type="http://schemas.openxmlformats.org/officeDocument/2006/relationships/image" Target="../media/image110.png"/><Relationship Id="rId2" Type="http://schemas.openxmlformats.org/officeDocument/2006/relationships/slide" Target="slide1.xml"/><Relationship Id="rId16" Type="http://schemas.openxmlformats.org/officeDocument/2006/relationships/image" Target="../media/image109.jpeg"/><Relationship Id="rId1" Type="http://schemas.openxmlformats.org/officeDocument/2006/relationships/slideLayout" Target="../slideLayouts/slideLayout26.xml"/><Relationship Id="rId6" Type="http://schemas.openxmlformats.org/officeDocument/2006/relationships/slide" Target="slide4.xml"/><Relationship Id="rId11" Type="http://schemas.microsoft.com/office/2007/relationships/hdphoto" Target="../media/hdphoto6.wdp"/><Relationship Id="rId5" Type="http://schemas.openxmlformats.org/officeDocument/2006/relationships/image" Target="../media/image36.png"/><Relationship Id="rId15" Type="http://schemas.openxmlformats.org/officeDocument/2006/relationships/image" Target="../media/image108.jpeg"/><Relationship Id="rId10" Type="http://schemas.openxmlformats.org/officeDocument/2006/relationships/image" Target="../media/image105.png"/><Relationship Id="rId4" Type="http://schemas.openxmlformats.org/officeDocument/2006/relationships/slide" Target="slide31.xml"/><Relationship Id="rId9" Type="http://schemas.microsoft.com/office/2007/relationships/hdphoto" Target="../media/hdphoto5.wdp"/><Relationship Id="rId14" Type="http://schemas.openxmlformats.org/officeDocument/2006/relationships/image" Target="../media/image107.jpeg"/></Relationships>
</file>

<file path=ppt/slides/_rels/slide9.xml.rels><?xml version="1.0" encoding="UTF-8" standalone="yes"?>
<Relationships xmlns="http://schemas.openxmlformats.org/package/2006/relationships"><Relationship Id="rId8" Type="http://schemas.openxmlformats.org/officeDocument/2006/relationships/image" Target="../media/image116.png"/><Relationship Id="rId13" Type="http://schemas.openxmlformats.org/officeDocument/2006/relationships/image" Target="../media/image36.png"/><Relationship Id="rId3" Type="http://schemas.openxmlformats.org/officeDocument/2006/relationships/hyperlink" Target="file:///C:\Users\pierre-nicolas.caron\Documents\Chubb\DFHS\Xtralis\Films%20-%20animations%20diverses%20Xtralis\25620_01_animation_dual_beam_OSID_movie.avi" TargetMode="External"/><Relationship Id="rId7" Type="http://schemas.openxmlformats.org/officeDocument/2006/relationships/image" Target="../media/image115.png"/><Relationship Id="rId12" Type="http://schemas.openxmlformats.org/officeDocument/2006/relationships/slide" Target="slide31.xml"/><Relationship Id="rId2" Type="http://schemas.openxmlformats.org/officeDocument/2006/relationships/image" Target="../media/image111.png"/><Relationship Id="rId1" Type="http://schemas.openxmlformats.org/officeDocument/2006/relationships/slideLayout" Target="../slideLayouts/slideLayout26.xml"/><Relationship Id="rId6" Type="http://schemas.openxmlformats.org/officeDocument/2006/relationships/image" Target="../media/image114.png"/><Relationship Id="rId11" Type="http://schemas.openxmlformats.org/officeDocument/2006/relationships/image" Target="../media/image35.png"/><Relationship Id="rId5" Type="http://schemas.openxmlformats.org/officeDocument/2006/relationships/image" Target="../media/image113.png"/><Relationship Id="rId15" Type="http://schemas.openxmlformats.org/officeDocument/2006/relationships/image" Target="../media/image37.png"/><Relationship Id="rId10" Type="http://schemas.openxmlformats.org/officeDocument/2006/relationships/slide" Target="slide1.xml"/><Relationship Id="rId4" Type="http://schemas.openxmlformats.org/officeDocument/2006/relationships/image" Target="../media/image112.png"/><Relationship Id="rId9" Type="http://schemas.openxmlformats.org/officeDocument/2006/relationships/image" Target="../media/image117.png"/><Relationship Id="rId1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Espace réservé pour une image  68" descr="Une image contenant intérieur, plafond, fenêtre, blanc&#10;&#10;Description générée automatiquement">
            <a:extLst>
              <a:ext uri="{FF2B5EF4-FFF2-40B4-BE49-F238E27FC236}">
                <a16:creationId xmlns:a16="http://schemas.microsoft.com/office/drawing/2014/main" id="{AB3901E9-8C62-ADEC-4840-3A18E4467FA1}"/>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8407" b="8407"/>
          <a:stretch>
            <a:fillRect/>
          </a:stretch>
        </p:blipFill>
        <p:spPr/>
      </p:pic>
      <p:sp>
        <p:nvSpPr>
          <p:cNvPr id="18" name="Titre 17">
            <a:extLst>
              <a:ext uri="{FF2B5EF4-FFF2-40B4-BE49-F238E27FC236}">
                <a16:creationId xmlns:a16="http://schemas.microsoft.com/office/drawing/2014/main" id="{F2D04EBD-DC16-BCA9-1AEA-CAB1B471DBC2}"/>
              </a:ext>
            </a:extLst>
          </p:cNvPr>
          <p:cNvSpPr>
            <a:spLocks noGrp="1"/>
          </p:cNvSpPr>
          <p:nvPr>
            <p:ph type="title"/>
          </p:nvPr>
        </p:nvSpPr>
        <p:spPr/>
        <p:txBody>
          <a:bodyPr/>
          <a:lstStyle/>
          <a:p>
            <a:r>
              <a:rPr lang="fr-FR" dirty="0"/>
              <a:t>Les solution </a:t>
            </a:r>
            <a:br>
              <a:rPr lang="fr-FR" dirty="0"/>
            </a:br>
            <a:r>
              <a:rPr lang="fr-FR" dirty="0"/>
              <a:t>Chubb France</a:t>
            </a:r>
          </a:p>
        </p:txBody>
      </p:sp>
      <p:sp>
        <p:nvSpPr>
          <p:cNvPr id="19" name="Espace réservé du texte 18">
            <a:extLst>
              <a:ext uri="{FF2B5EF4-FFF2-40B4-BE49-F238E27FC236}">
                <a16:creationId xmlns:a16="http://schemas.microsoft.com/office/drawing/2014/main" id="{CE1F8904-00CC-CA5C-9340-9AE0EB7B68C8}"/>
              </a:ext>
            </a:extLst>
          </p:cNvPr>
          <p:cNvSpPr>
            <a:spLocks noGrp="1"/>
          </p:cNvSpPr>
          <p:nvPr>
            <p:ph type="body" idx="1"/>
          </p:nvPr>
        </p:nvSpPr>
        <p:spPr/>
        <p:txBody>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2400" b="0" i="1" u="none" strike="noStrike" kern="1200" cap="small" spc="0" normalizeH="0" baseline="0" noProof="0" dirty="0">
                <a:ln>
                  <a:noFill/>
                </a:ln>
                <a:solidFill>
                  <a:srgbClr val="4F81BD">
                    <a:lumMod val="75000"/>
                  </a:srgbClr>
                </a:solidFill>
                <a:effectLst/>
                <a:uLnTx/>
                <a:uFillTx/>
                <a:latin typeface="Arial"/>
                <a:ea typeface="+mn-ea"/>
                <a:cs typeface="+mn-cs"/>
              </a:rPr>
              <a:t>Hôtellerie </a:t>
            </a:r>
            <a:endParaRPr lang="fr-FR" dirty="0"/>
          </a:p>
        </p:txBody>
      </p:sp>
      <p:sp>
        <p:nvSpPr>
          <p:cNvPr id="30" name="Espace réservé du texte 29">
            <a:extLst>
              <a:ext uri="{FF2B5EF4-FFF2-40B4-BE49-F238E27FC236}">
                <a16:creationId xmlns:a16="http://schemas.microsoft.com/office/drawing/2014/main" id="{B1E02A9E-2F2A-E89A-6574-841871B79565}"/>
              </a:ext>
            </a:extLst>
          </p:cNvPr>
          <p:cNvSpPr>
            <a:spLocks noGrp="1"/>
          </p:cNvSpPr>
          <p:nvPr>
            <p:ph type="body" sz="quarter" idx="15"/>
          </p:nvPr>
        </p:nvSpPr>
        <p:spPr/>
        <p:txBody>
          <a:bodyPr/>
          <a:lstStyle/>
          <a:p>
            <a:endParaRPr lang="fr-FR" dirty="0"/>
          </a:p>
        </p:txBody>
      </p:sp>
      <p:grpSp>
        <p:nvGrpSpPr>
          <p:cNvPr id="23" name="Groupe 22">
            <a:extLst>
              <a:ext uri="{FF2B5EF4-FFF2-40B4-BE49-F238E27FC236}">
                <a16:creationId xmlns:a16="http://schemas.microsoft.com/office/drawing/2014/main" id="{32A4FBFA-6B1B-6B20-B4D8-1C2CF344C9B6}"/>
              </a:ext>
            </a:extLst>
          </p:cNvPr>
          <p:cNvGrpSpPr/>
          <p:nvPr/>
        </p:nvGrpSpPr>
        <p:grpSpPr>
          <a:xfrm>
            <a:off x="481012" y="359196"/>
            <a:ext cx="2255758" cy="1393386"/>
            <a:chOff x="304681" y="176322"/>
            <a:chExt cx="2255758" cy="1393386"/>
          </a:xfrm>
        </p:grpSpPr>
        <p:grpSp>
          <p:nvGrpSpPr>
            <p:cNvPr id="21" name="Groupe 20">
              <a:extLst>
                <a:ext uri="{FF2B5EF4-FFF2-40B4-BE49-F238E27FC236}">
                  <a16:creationId xmlns:a16="http://schemas.microsoft.com/office/drawing/2014/main" id="{B4B2E002-0B88-9284-B06C-86D42F272F77}"/>
                </a:ext>
              </a:extLst>
            </p:cNvPr>
            <p:cNvGrpSpPr/>
            <p:nvPr/>
          </p:nvGrpSpPr>
          <p:grpSpPr>
            <a:xfrm>
              <a:off x="304681" y="176322"/>
              <a:ext cx="2255758" cy="298332"/>
              <a:chOff x="2370902" y="409372"/>
              <a:chExt cx="2255758" cy="298332"/>
            </a:xfrm>
          </p:grpSpPr>
          <p:pic>
            <p:nvPicPr>
              <p:cNvPr id="5" name="Image 4">
                <a:extLst>
                  <a:ext uri="{FF2B5EF4-FFF2-40B4-BE49-F238E27FC236}">
                    <a16:creationId xmlns:a16="http://schemas.microsoft.com/office/drawing/2014/main" id="{5C92E3F2-0A5D-C658-3271-4C7C21BC6D86}"/>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341832" y="409372"/>
                <a:ext cx="284828" cy="298332"/>
              </a:xfrm>
              <a:prstGeom prst="rect">
                <a:avLst/>
              </a:prstGeom>
            </p:spPr>
          </p:pic>
          <p:pic>
            <p:nvPicPr>
              <p:cNvPr id="7" name="Image 6">
                <a:extLst>
                  <a:ext uri="{FF2B5EF4-FFF2-40B4-BE49-F238E27FC236}">
                    <a16:creationId xmlns:a16="http://schemas.microsoft.com/office/drawing/2014/main" id="{41C097AF-FB9B-3AA7-F027-B6366C0A21B3}"/>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3159274" y="409372"/>
                <a:ext cx="284828" cy="298332"/>
              </a:xfrm>
              <a:prstGeom prst="rect">
                <a:avLst/>
              </a:prstGeom>
            </p:spPr>
          </p:pic>
          <p:pic>
            <p:nvPicPr>
              <p:cNvPr id="9" name="Image 8">
                <a:extLst>
                  <a:ext uri="{FF2B5EF4-FFF2-40B4-BE49-F238E27FC236}">
                    <a16:creationId xmlns:a16="http://schemas.microsoft.com/office/drawing/2014/main" id="{D4413D78-79B1-EB3B-26F5-4AD3C88DA12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370902" y="409372"/>
                <a:ext cx="284828" cy="298332"/>
              </a:xfrm>
              <a:prstGeom prst="rect">
                <a:avLst/>
              </a:prstGeom>
            </p:spPr>
          </p:pic>
          <p:pic>
            <p:nvPicPr>
              <p:cNvPr id="12" name="Image 11">
                <a:extLst>
                  <a:ext uri="{FF2B5EF4-FFF2-40B4-BE49-F238E27FC236}">
                    <a16:creationId xmlns:a16="http://schemas.microsoft.com/office/drawing/2014/main" id="{8F80FE79-65FB-F687-80CF-72BE5F093CB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947646" y="409372"/>
                <a:ext cx="284828" cy="298332"/>
              </a:xfrm>
              <a:prstGeom prst="rect">
                <a:avLst/>
              </a:prstGeom>
            </p:spPr>
          </p:pic>
          <p:pic>
            <p:nvPicPr>
              <p:cNvPr id="13" name="Image 12">
                <a:extLst>
                  <a:ext uri="{FF2B5EF4-FFF2-40B4-BE49-F238E27FC236}">
                    <a16:creationId xmlns:a16="http://schemas.microsoft.com/office/drawing/2014/main" id="{BA455116-F0AE-ADA9-EE0F-9E63F919C2A0}"/>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65088" y="409372"/>
                <a:ext cx="284828" cy="298332"/>
              </a:xfrm>
              <a:prstGeom prst="rect">
                <a:avLst/>
              </a:prstGeom>
            </p:spPr>
          </p:pic>
          <p:pic>
            <p:nvPicPr>
              <p:cNvPr id="15" name="Image 14">
                <a:extLst>
                  <a:ext uri="{FF2B5EF4-FFF2-40B4-BE49-F238E27FC236}">
                    <a16:creationId xmlns:a16="http://schemas.microsoft.com/office/drawing/2014/main" id="{7A2879EC-30AF-2010-0357-99E4AA70E56E}"/>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553460" y="409372"/>
                <a:ext cx="284828" cy="298332"/>
              </a:xfrm>
              <a:prstGeom prst="rect">
                <a:avLst/>
              </a:prstGeom>
            </p:spPr>
          </p:pic>
        </p:grpSp>
        <p:grpSp>
          <p:nvGrpSpPr>
            <p:cNvPr id="20" name="Groupe 19">
              <a:extLst>
                <a:ext uri="{FF2B5EF4-FFF2-40B4-BE49-F238E27FC236}">
                  <a16:creationId xmlns:a16="http://schemas.microsoft.com/office/drawing/2014/main" id="{1AC22B71-5235-13F8-4B2C-FC877B35F2F4}"/>
                </a:ext>
              </a:extLst>
            </p:cNvPr>
            <p:cNvGrpSpPr/>
            <p:nvPr/>
          </p:nvGrpSpPr>
          <p:grpSpPr>
            <a:xfrm>
              <a:off x="496077" y="705992"/>
              <a:ext cx="1872966" cy="298332"/>
              <a:chOff x="211914" y="409372"/>
              <a:chExt cx="1872966" cy="298332"/>
            </a:xfrm>
          </p:grpSpPr>
          <p:pic>
            <p:nvPicPr>
              <p:cNvPr id="6" name="Image 5">
                <a:extLst>
                  <a:ext uri="{FF2B5EF4-FFF2-40B4-BE49-F238E27FC236}">
                    <a16:creationId xmlns:a16="http://schemas.microsoft.com/office/drawing/2014/main" id="{6E3F0E00-1A02-4BED-1288-308269720F16}"/>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81609" y="409372"/>
                <a:ext cx="284828" cy="298332"/>
              </a:xfrm>
              <a:prstGeom prst="rect">
                <a:avLst/>
              </a:prstGeom>
            </p:spPr>
          </p:pic>
          <p:pic>
            <p:nvPicPr>
              <p:cNvPr id="8" name="Image 7">
                <a:extLst>
                  <a:ext uri="{FF2B5EF4-FFF2-40B4-BE49-F238E27FC236}">
                    <a16:creationId xmlns:a16="http://schemas.microsoft.com/office/drawing/2014/main" id="{D4E20AB7-D0C5-A0B2-BA0D-22A9DB4F1D1C}"/>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211914" y="409372"/>
                <a:ext cx="284828" cy="298332"/>
              </a:xfrm>
              <a:prstGeom prst="rect">
                <a:avLst/>
              </a:prstGeom>
            </p:spPr>
          </p:pic>
          <p:pic>
            <p:nvPicPr>
              <p:cNvPr id="10" name="Image 9">
                <a:extLst>
                  <a:ext uri="{FF2B5EF4-FFF2-40B4-BE49-F238E27FC236}">
                    <a16:creationId xmlns:a16="http://schemas.microsoft.com/office/drawing/2014/main" id="{0DB8E3E3-95BC-C91D-00D3-14118D911103}"/>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690693" y="433221"/>
                <a:ext cx="394187" cy="208925"/>
              </a:xfrm>
              <a:prstGeom prst="rect">
                <a:avLst/>
              </a:prstGeom>
            </p:spPr>
          </p:pic>
          <p:pic>
            <p:nvPicPr>
              <p:cNvPr id="14" name="Image 13">
                <a:extLst>
                  <a:ext uri="{FF2B5EF4-FFF2-40B4-BE49-F238E27FC236}">
                    <a16:creationId xmlns:a16="http://schemas.microsoft.com/office/drawing/2014/main" id="{1850EEBC-4834-5E32-0C84-8EB03EC0010C}"/>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1320999" y="409372"/>
                <a:ext cx="284828" cy="298332"/>
              </a:xfrm>
              <a:prstGeom prst="rect">
                <a:avLst/>
              </a:prstGeom>
            </p:spPr>
          </p:pic>
          <p:pic>
            <p:nvPicPr>
              <p:cNvPr id="16" name="Image 15">
                <a:extLst>
                  <a:ext uri="{FF2B5EF4-FFF2-40B4-BE49-F238E27FC236}">
                    <a16:creationId xmlns:a16="http://schemas.microsoft.com/office/drawing/2014/main" id="{F1B4C1BD-AD67-ACAB-F9E1-EDD2039E1BA5}"/>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951304" y="409372"/>
                <a:ext cx="284828" cy="298332"/>
              </a:xfrm>
              <a:prstGeom prst="rect">
                <a:avLst/>
              </a:prstGeom>
            </p:spPr>
          </p:pic>
        </p:grpSp>
        <p:grpSp>
          <p:nvGrpSpPr>
            <p:cNvPr id="22" name="Groupe 21">
              <a:extLst>
                <a:ext uri="{FF2B5EF4-FFF2-40B4-BE49-F238E27FC236}">
                  <a16:creationId xmlns:a16="http://schemas.microsoft.com/office/drawing/2014/main" id="{F5961B36-2A9D-6665-514C-493178075521}"/>
                </a:ext>
              </a:extLst>
            </p:cNvPr>
            <p:cNvGrpSpPr>
              <a:grpSpLocks noChangeAspect="1"/>
            </p:cNvGrpSpPr>
            <p:nvPr/>
          </p:nvGrpSpPr>
          <p:grpSpPr>
            <a:xfrm>
              <a:off x="960044" y="1235663"/>
              <a:ext cx="945032" cy="334045"/>
              <a:chOff x="1782917" y="883443"/>
              <a:chExt cx="1111227" cy="392790"/>
            </a:xfrm>
          </p:grpSpPr>
          <p:pic>
            <p:nvPicPr>
              <p:cNvPr id="11" name="Image 10">
                <a:extLst>
                  <a:ext uri="{FF2B5EF4-FFF2-40B4-BE49-F238E27FC236}">
                    <a16:creationId xmlns:a16="http://schemas.microsoft.com/office/drawing/2014/main" id="{D246ADF0-F632-CC56-AF73-907AD7CDF507}"/>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782917" y="883443"/>
                <a:ext cx="375011" cy="392790"/>
              </a:xfrm>
              <a:prstGeom prst="rect">
                <a:avLst/>
              </a:prstGeom>
            </p:spPr>
          </p:pic>
          <p:pic>
            <p:nvPicPr>
              <p:cNvPr id="17" name="Image 16">
                <a:extLst>
                  <a:ext uri="{FF2B5EF4-FFF2-40B4-BE49-F238E27FC236}">
                    <a16:creationId xmlns:a16="http://schemas.microsoft.com/office/drawing/2014/main" id="{DC5B8D0D-EEBF-F88A-E134-F9AB081D1C2D}"/>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527661" y="883443"/>
                <a:ext cx="366483" cy="383249"/>
              </a:xfrm>
              <a:prstGeom prst="rect">
                <a:avLst/>
              </a:prstGeom>
            </p:spPr>
          </p:pic>
        </p:grpSp>
      </p:grpSp>
      <p:grpSp>
        <p:nvGrpSpPr>
          <p:cNvPr id="24" name="Groupe 23">
            <a:extLst>
              <a:ext uri="{FF2B5EF4-FFF2-40B4-BE49-F238E27FC236}">
                <a16:creationId xmlns:a16="http://schemas.microsoft.com/office/drawing/2014/main" id="{AB39CDA7-A864-7DF0-BDF0-765AF19F8CC7}"/>
              </a:ext>
            </a:extLst>
          </p:cNvPr>
          <p:cNvGrpSpPr/>
          <p:nvPr/>
        </p:nvGrpSpPr>
        <p:grpSpPr>
          <a:xfrm>
            <a:off x="293281" y="4778604"/>
            <a:ext cx="1617232" cy="258317"/>
            <a:chOff x="293281" y="4778604"/>
            <a:chExt cx="1617232" cy="258317"/>
          </a:xfrm>
        </p:grpSpPr>
        <p:pic>
          <p:nvPicPr>
            <p:cNvPr id="25" name="Image 24">
              <a:hlinkClick r:id="rId16" action="ppaction://hlinksldjump"/>
              <a:extLst>
                <a:ext uri="{FF2B5EF4-FFF2-40B4-BE49-F238E27FC236}">
                  <a16:creationId xmlns:a16="http://schemas.microsoft.com/office/drawing/2014/main" id="{011A93C0-5482-724A-5E12-19CB12C30FAA}"/>
                </a:ext>
              </a:extLst>
            </p:cNvPr>
            <p:cNvPicPr>
              <a:picLocks noChangeAspect="1"/>
            </p:cNvPicPr>
            <p:nvPr/>
          </p:nvPicPr>
          <p:blipFill>
            <a:blip r:embed="rId17">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26" name="Image 25">
              <a:hlinkClick r:id="rId18" action="ppaction://hlinksldjump"/>
              <a:extLst>
                <a:ext uri="{FF2B5EF4-FFF2-40B4-BE49-F238E27FC236}">
                  <a16:creationId xmlns:a16="http://schemas.microsoft.com/office/drawing/2014/main" id="{FF0978B4-D35F-B2D3-4CD5-6E051BCCB676}"/>
                </a:ext>
              </a:extLst>
            </p:cNvPr>
            <p:cNvPicPr>
              <a:picLocks noChangeAspect="1"/>
            </p:cNvPicPr>
            <p:nvPr/>
          </p:nvPicPr>
          <p:blipFill>
            <a:blip r:embed="rId19"/>
            <a:stretch>
              <a:fillRect/>
            </a:stretch>
          </p:blipFill>
          <p:spPr>
            <a:xfrm>
              <a:off x="1403783" y="4778604"/>
              <a:ext cx="506730" cy="258317"/>
            </a:xfrm>
            <a:prstGeom prst="rect">
              <a:avLst/>
            </a:prstGeom>
          </p:spPr>
        </p:pic>
        <p:pic>
          <p:nvPicPr>
            <p:cNvPr id="27" name="Image 26">
              <a:hlinkClick r:id="rId20" action="ppaction://hlinksldjump"/>
              <a:extLst>
                <a:ext uri="{FF2B5EF4-FFF2-40B4-BE49-F238E27FC236}">
                  <a16:creationId xmlns:a16="http://schemas.microsoft.com/office/drawing/2014/main" id="{0BF7FB11-A5B1-F420-581F-0AAC97DE8F23}"/>
                </a:ext>
              </a:extLst>
            </p:cNvPr>
            <p:cNvPicPr>
              <a:picLocks noChangeAspect="1"/>
            </p:cNvPicPr>
            <p:nvPr/>
          </p:nvPicPr>
          <p:blipFill>
            <a:blip r:embed="rId21"/>
            <a:stretch>
              <a:fillRect/>
            </a:stretch>
          </p:blipFill>
          <p:spPr>
            <a:xfrm>
              <a:off x="822290" y="4778604"/>
              <a:ext cx="584693" cy="258317"/>
            </a:xfrm>
            <a:prstGeom prst="rect">
              <a:avLst/>
            </a:prstGeom>
          </p:spPr>
        </p:pic>
      </p:grpSp>
      <p:sp>
        <p:nvSpPr>
          <p:cNvPr id="2" name="Espace réservé du texte 28">
            <a:extLst>
              <a:ext uri="{FF2B5EF4-FFF2-40B4-BE49-F238E27FC236}">
                <a16:creationId xmlns:a16="http://schemas.microsoft.com/office/drawing/2014/main" id="{528D5A5B-3687-F11F-1454-175CD37A3FB9}"/>
              </a:ext>
            </a:extLst>
          </p:cNvPr>
          <p:cNvSpPr>
            <a:spLocks noGrp="1"/>
          </p:cNvSpPr>
          <p:nvPr>
            <p:ph type="body" sz="quarter" idx="14"/>
          </p:nvPr>
        </p:nvSpPr>
        <p:spPr>
          <a:xfrm>
            <a:off x="7718513" y="247054"/>
            <a:ext cx="1182600" cy="464400"/>
          </a:xfrm>
        </p:spPr>
        <p:txBody>
          <a:bodyPr/>
          <a:lstStyle/>
          <a:p>
            <a:endParaRPr lang="fr-FR" dirty="0"/>
          </a:p>
        </p:txBody>
      </p:sp>
      <p:sp>
        <p:nvSpPr>
          <p:cNvPr id="3" name="ZoneTexte 2">
            <a:extLst>
              <a:ext uri="{FF2B5EF4-FFF2-40B4-BE49-F238E27FC236}">
                <a16:creationId xmlns:a16="http://schemas.microsoft.com/office/drawing/2014/main" id="{ED144CD9-8B89-9041-5340-63C42F4B9522}"/>
              </a:ext>
            </a:extLst>
          </p:cNvPr>
          <p:cNvSpPr txBox="1"/>
          <p:nvPr/>
        </p:nvSpPr>
        <p:spPr>
          <a:xfrm>
            <a:off x="4022531" y="4950936"/>
            <a:ext cx="1959964" cy="169277"/>
          </a:xfrm>
          <a:prstGeom prst="rect">
            <a:avLst/>
          </a:prstGeom>
          <a:noFill/>
        </p:spPr>
        <p:txBody>
          <a:bodyPr wrap="square" rtlCol="0">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500" b="0" i="1" u="none" strike="noStrike" kern="1200" cap="none" spc="0" normalizeH="0" baseline="0" noProof="0" dirty="0">
                <a:ln>
                  <a:noFill/>
                </a:ln>
                <a:solidFill>
                  <a:srgbClr val="002060"/>
                </a:solidFill>
                <a:effectLst/>
                <a:uLnTx/>
                <a:uFillTx/>
                <a:latin typeface="HelveticaNeueLT Pro 57 Cn" panose="020B0506030502030204" pitchFamily="34" charset="0"/>
                <a:ea typeface="+mn-ea"/>
                <a:cs typeface="+mn-cs"/>
              </a:rPr>
              <a:t>Crédits photos du présent document : © Adobe Stock</a:t>
            </a:r>
          </a:p>
        </p:txBody>
      </p:sp>
      <p:sp>
        <p:nvSpPr>
          <p:cNvPr id="4" name="Espace réservé du numéro de diapositive 3">
            <a:extLst>
              <a:ext uri="{FF2B5EF4-FFF2-40B4-BE49-F238E27FC236}">
                <a16:creationId xmlns:a16="http://schemas.microsoft.com/office/drawing/2014/main" id="{FA130005-1FFF-9307-0873-3C82D14BF890}"/>
              </a:ext>
            </a:extLst>
          </p:cNvPr>
          <p:cNvSpPr>
            <a:spLocks noGrp="1"/>
          </p:cNvSpPr>
          <p:nvPr>
            <p:ph type="sldNum" sz="quarter" idx="12"/>
          </p:nvPr>
        </p:nvSpPr>
        <p:spPr/>
        <p:txBody>
          <a:bodyPr/>
          <a:lstStyle/>
          <a:p>
            <a:fld id="{BE375096-6367-4A46-9B35-1C341654C780}" type="slidenum">
              <a:rPr lang="en-US" smtClean="0"/>
              <a:t>1</a:t>
            </a:fld>
            <a:endParaRPr lang="en-US"/>
          </a:p>
        </p:txBody>
      </p:sp>
    </p:spTree>
    <p:extLst>
      <p:ext uri="{BB962C8B-B14F-4D97-AF65-F5344CB8AC3E}">
        <p14:creationId xmlns:p14="http://schemas.microsoft.com/office/powerpoint/2010/main" val="17210428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E20E6B83-1A05-31ED-E3DF-76A89E11D289}"/>
              </a:ext>
            </a:extLst>
          </p:cNvPr>
          <p:cNvSpPr>
            <a:spLocks noGrp="1"/>
          </p:cNvSpPr>
          <p:nvPr>
            <p:ph type="sldNum" sz="quarter" idx="4"/>
          </p:nvPr>
        </p:nvSpPr>
        <p:spPr/>
        <p:txBody>
          <a:bodyPr/>
          <a:lstStyle/>
          <a:p>
            <a:fld id="{BE375096-6367-4A46-9B35-1C341654C780}" type="slidenum">
              <a:rPr lang="en-US" smtClean="0"/>
              <a:t>10</a:t>
            </a:fld>
            <a:endParaRPr lang="en-US"/>
          </a:p>
        </p:txBody>
      </p:sp>
      <p:grpSp>
        <p:nvGrpSpPr>
          <p:cNvPr id="4" name="Groupe 3">
            <a:extLst>
              <a:ext uri="{FF2B5EF4-FFF2-40B4-BE49-F238E27FC236}">
                <a16:creationId xmlns:a16="http://schemas.microsoft.com/office/drawing/2014/main" id="{8B5BCFB7-C133-3AD9-77BA-21AED1BB6026}"/>
              </a:ext>
            </a:extLst>
          </p:cNvPr>
          <p:cNvGrpSpPr/>
          <p:nvPr/>
        </p:nvGrpSpPr>
        <p:grpSpPr>
          <a:xfrm>
            <a:off x="293281" y="4778604"/>
            <a:ext cx="1617232" cy="258317"/>
            <a:chOff x="293281" y="4778604"/>
            <a:chExt cx="1617232" cy="258317"/>
          </a:xfrm>
        </p:grpSpPr>
        <p:pic>
          <p:nvPicPr>
            <p:cNvPr id="5" name="Image 4">
              <a:hlinkClick r:id="rId2" action="ppaction://hlinksldjump"/>
              <a:extLst>
                <a:ext uri="{FF2B5EF4-FFF2-40B4-BE49-F238E27FC236}">
                  <a16:creationId xmlns:a16="http://schemas.microsoft.com/office/drawing/2014/main" id="{7F632F67-DCBB-A254-4622-926BE0BBD14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7" name="Image 6">
              <a:hlinkClick r:id="rId4" action="ppaction://hlinksldjump"/>
              <a:extLst>
                <a:ext uri="{FF2B5EF4-FFF2-40B4-BE49-F238E27FC236}">
                  <a16:creationId xmlns:a16="http://schemas.microsoft.com/office/drawing/2014/main" id="{001FF416-68B1-6AAA-11DB-B8F27EF38663}"/>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8" name="Image 7">
              <a:hlinkClick r:id="rId6" action="ppaction://hlinksldjump"/>
              <a:extLst>
                <a:ext uri="{FF2B5EF4-FFF2-40B4-BE49-F238E27FC236}">
                  <a16:creationId xmlns:a16="http://schemas.microsoft.com/office/drawing/2014/main" id="{638A2AF5-502C-3ACF-6317-C0FF4877D4D9}"/>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16" name="Groupe 15">
            <a:extLst>
              <a:ext uri="{FF2B5EF4-FFF2-40B4-BE49-F238E27FC236}">
                <a16:creationId xmlns:a16="http://schemas.microsoft.com/office/drawing/2014/main" id="{4E890658-484B-382B-BC19-E21E5947F850}"/>
              </a:ext>
            </a:extLst>
          </p:cNvPr>
          <p:cNvGrpSpPr/>
          <p:nvPr/>
        </p:nvGrpSpPr>
        <p:grpSpPr>
          <a:xfrm>
            <a:off x="179348" y="1155152"/>
            <a:ext cx="8713132" cy="3060155"/>
            <a:chOff x="179348" y="1620045"/>
            <a:chExt cx="8713132" cy="3060155"/>
          </a:xfrm>
        </p:grpSpPr>
        <p:sp>
          <p:nvSpPr>
            <p:cNvPr id="6" name="Rectangle 5"/>
            <p:cNvSpPr/>
            <p:nvPr/>
          </p:nvSpPr>
          <p:spPr>
            <a:xfrm>
              <a:off x="179676" y="1620046"/>
              <a:ext cx="3857480"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fr-FR" sz="400" dirty="0">
                <a:solidFill>
                  <a:prstClr val="black"/>
                </a:solidFill>
              </a:endParaRPr>
            </a:p>
          </p:txBody>
        </p:sp>
        <p:sp>
          <p:nvSpPr>
            <p:cNvPr id="66" name="Rectangle à coins arrondis 65"/>
            <p:cNvSpPr/>
            <p:nvPr/>
          </p:nvSpPr>
          <p:spPr>
            <a:xfrm>
              <a:off x="323528" y="2004766"/>
              <a:ext cx="3576867" cy="59524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54" name="Rectangle 53"/>
            <p:cNvSpPr/>
            <p:nvPr/>
          </p:nvSpPr>
          <p:spPr>
            <a:xfrm>
              <a:off x="4171793" y="1620046"/>
              <a:ext cx="1872208"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fr-FR" sz="400" dirty="0">
                <a:solidFill>
                  <a:prstClr val="black"/>
                </a:solidFill>
              </a:endParaRPr>
            </a:p>
          </p:txBody>
        </p:sp>
        <p:sp>
          <p:nvSpPr>
            <p:cNvPr id="10" name="Rectangle 9"/>
            <p:cNvSpPr/>
            <p:nvPr/>
          </p:nvSpPr>
          <p:spPr>
            <a:xfrm>
              <a:off x="4171793" y="2669680"/>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23" name="Rectangle 22"/>
            <p:cNvSpPr/>
            <p:nvPr/>
          </p:nvSpPr>
          <p:spPr>
            <a:xfrm>
              <a:off x="4171793" y="2684398"/>
              <a:ext cx="1872208" cy="238527"/>
            </a:xfrm>
            <a:prstGeom prst="rect">
              <a:avLst/>
            </a:prstGeom>
            <a:noFill/>
          </p:spPr>
          <p:txBody>
            <a:bodyPr wrap="square">
              <a:spAutoFit/>
            </a:bodyPr>
            <a:lstStyle/>
            <a:p>
              <a:pPr algn="ctr"/>
              <a:r>
                <a:rPr lang="fr-FR" sz="950" b="1" cap="all" dirty="0">
                  <a:solidFill>
                    <a:srgbClr val="1F497D"/>
                  </a:solidFill>
                </a:rPr>
                <a:t>Optima vision</a:t>
              </a:r>
            </a:p>
          </p:txBody>
        </p:sp>
        <p:sp>
          <p:nvSpPr>
            <p:cNvPr id="24" name="Rectangle 23"/>
            <p:cNvSpPr/>
            <p:nvPr/>
          </p:nvSpPr>
          <p:spPr>
            <a:xfrm>
              <a:off x="4171794" y="2910728"/>
              <a:ext cx="1872208" cy="677108"/>
            </a:xfrm>
            <a:prstGeom prst="rect">
              <a:avLst/>
            </a:prstGeom>
          </p:spPr>
          <p:txBody>
            <a:bodyPr wrap="square">
              <a:spAutoFit/>
            </a:bodyPr>
            <a:lstStyle/>
            <a:p>
              <a:pPr algn="ctr"/>
              <a:r>
                <a:rPr lang="fr-FR" sz="950" b="1" dirty="0">
                  <a:solidFill>
                    <a:prstClr val="black"/>
                  </a:solidFill>
                </a:rPr>
                <a:t>Compléter</a:t>
              </a:r>
            </a:p>
            <a:p>
              <a:pPr algn="ctr"/>
              <a:r>
                <a:rPr lang="fr-FR" sz="950" dirty="0">
                  <a:solidFill>
                    <a:prstClr val="black"/>
                  </a:solidFill>
                </a:rPr>
                <a:t>L’exploitation des SSI par une supervision communicante </a:t>
              </a:r>
            </a:p>
            <a:p>
              <a:pPr algn="ctr"/>
              <a:r>
                <a:rPr lang="fr-FR" sz="950" dirty="0">
                  <a:solidFill>
                    <a:prstClr val="black"/>
                  </a:solidFill>
                </a:rPr>
                <a:t>et performante</a:t>
              </a:r>
            </a:p>
          </p:txBody>
        </p:sp>
        <p:sp>
          <p:nvSpPr>
            <p:cNvPr id="27" name="Rectangle à coins arrondis 26"/>
            <p:cNvSpPr/>
            <p:nvPr/>
          </p:nvSpPr>
          <p:spPr>
            <a:xfrm>
              <a:off x="4531833" y="1995686"/>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25" name="Rectangle 24"/>
            <p:cNvSpPr/>
            <p:nvPr/>
          </p:nvSpPr>
          <p:spPr>
            <a:xfrm>
              <a:off x="4181007" y="3723878"/>
              <a:ext cx="1862994" cy="530915"/>
            </a:xfrm>
            <a:prstGeom prst="rect">
              <a:avLst/>
            </a:prstGeom>
            <a:solidFill>
              <a:schemeClr val="bg1"/>
            </a:solidFill>
          </p:spPr>
          <p:txBody>
            <a:bodyPr wrap="square">
              <a:spAutoFit/>
            </a:bodyPr>
            <a:lstStyle/>
            <a:p>
              <a:pPr algn="ctr"/>
              <a:r>
                <a:rPr lang="fr-FR" sz="950" dirty="0">
                  <a:solidFill>
                    <a:srgbClr val="002060"/>
                  </a:solidFill>
                </a:rPr>
                <a:t>Nos fonctions graphiques facilitent les missions de vos équipes de sécurité</a:t>
              </a:r>
            </a:p>
          </p:txBody>
        </p:sp>
        <p:sp>
          <p:nvSpPr>
            <p:cNvPr id="46" name="Rectangle 45"/>
            <p:cNvSpPr/>
            <p:nvPr/>
          </p:nvSpPr>
          <p:spPr>
            <a:xfrm>
              <a:off x="6269811" y="1620045"/>
              <a:ext cx="2622669" cy="2895921"/>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35"/>
              <a:endParaRPr lang="en-US" sz="1500" dirty="0">
                <a:solidFill>
                  <a:prstClr val="white">
                    <a:lumMod val="95000"/>
                  </a:prstClr>
                </a:solidFill>
              </a:endParaRPr>
            </a:p>
          </p:txBody>
        </p:sp>
        <p:sp>
          <p:nvSpPr>
            <p:cNvPr id="47" name="Rectangle à coins arrondis 46"/>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48" name="Rectangle 47"/>
            <p:cNvSpPr/>
            <p:nvPr/>
          </p:nvSpPr>
          <p:spPr>
            <a:xfrm>
              <a:off x="6269810" y="3068005"/>
              <a:ext cx="2622669" cy="800219"/>
            </a:xfrm>
            <a:prstGeom prst="rect">
              <a:avLst/>
            </a:prstGeom>
          </p:spPr>
          <p:txBody>
            <a:bodyPr wrap="square">
              <a:spAutoFit/>
            </a:bodyPr>
            <a:lstStyle/>
            <a:p>
              <a:pPr algn="ctr"/>
              <a:r>
                <a:rPr lang="fr-FR" sz="950" dirty="0">
                  <a:solidFill>
                    <a:prstClr val="white"/>
                  </a:solidFill>
                </a:rPr>
                <a:t>Services d’installation I7 </a:t>
              </a:r>
              <a:r>
                <a:rPr lang="fr-FR" sz="950" baseline="30000" dirty="0">
                  <a:solidFill>
                    <a:prstClr val="white"/>
                  </a:solidFill>
                </a:rPr>
                <a:t>(1)</a:t>
              </a:r>
              <a:endParaRPr lang="fr-FR" sz="950" dirty="0">
                <a:solidFill>
                  <a:prstClr val="white"/>
                </a:solidFill>
              </a:endParaRPr>
            </a:p>
            <a:p>
              <a:pPr algn="ctr"/>
              <a:endParaRPr lang="fr-FR" sz="400" dirty="0">
                <a:solidFill>
                  <a:prstClr val="white"/>
                </a:solidFill>
              </a:endParaRPr>
            </a:p>
            <a:p>
              <a:pPr algn="ctr"/>
              <a:r>
                <a:rPr lang="fr-FR" sz="950" dirty="0">
                  <a:solidFill>
                    <a:prstClr val="white"/>
                  </a:solidFill>
                </a:rPr>
                <a:t>Services de maintenance F7</a:t>
              </a:r>
              <a:r>
                <a:rPr lang="fr-FR" sz="950" baseline="30000" dirty="0">
                  <a:solidFill>
                    <a:prstClr val="white"/>
                  </a:solidFill>
                </a:rPr>
                <a:t>(1)</a:t>
              </a:r>
              <a:endParaRPr lang="fr-FR" sz="950" dirty="0">
                <a:solidFill>
                  <a:prstClr val="white"/>
                </a:solidFill>
              </a:endParaRPr>
            </a:p>
            <a:p>
              <a:pPr algn="ctr"/>
              <a:endParaRPr lang="fr-FR" sz="400" dirty="0">
                <a:solidFill>
                  <a:prstClr val="white"/>
                </a:solidFill>
              </a:endParaRPr>
            </a:p>
            <a:p>
              <a:pPr algn="ctr"/>
              <a:r>
                <a:rPr lang="fr-FR" sz="950" dirty="0">
                  <a:solidFill>
                    <a:prstClr val="white"/>
                  </a:solidFill>
                </a:rPr>
                <a:t>Systèmes de détection incendie Centralisateurs de mise en sécurité incendie</a:t>
              </a:r>
            </a:p>
          </p:txBody>
        </p:sp>
        <p:pic>
          <p:nvPicPr>
            <p:cNvPr id="49" name="Image 48"/>
            <p:cNvPicPr>
              <a:picLocks noChangeAspect="1"/>
            </p:cNvPicPr>
            <p:nvPr/>
          </p:nvPicPr>
          <p:blipFill rotWithShape="1">
            <a:blip r:embed="rId8" cstate="print">
              <a:extLst>
                <a:ext uri="{BEBA8EAE-BF5A-486C-A8C5-ECC9F3942E4B}">
                  <a14:imgProps xmlns:a14="http://schemas.microsoft.com/office/drawing/2010/main">
                    <a14:imgLayer r:embed="rId9">
                      <a14:imgEffect>
                        <a14:sharpenSoften amount="50000"/>
                      </a14:imgEffect>
                      <a14:imgEffect>
                        <a14:brightnessContrast bright="40000" contrast="-20000"/>
                      </a14:imgEffect>
                    </a14:imgLayer>
                  </a14:imgProps>
                </a:ext>
                <a:ext uri="{28A0092B-C50C-407E-A947-70E740481C1C}">
                  <a14:useLocalDpi xmlns:a14="http://schemas.microsoft.com/office/drawing/2010/main" val="0"/>
                </a:ext>
              </a:extLst>
            </a:blip>
            <a:srcRect l="6973" t="9830" r="34781" b="32503"/>
            <a:stretch/>
          </p:blipFill>
          <p:spPr>
            <a:xfrm>
              <a:off x="7911071" y="2061836"/>
              <a:ext cx="765386" cy="505191"/>
            </a:xfrm>
            <a:prstGeom prst="roundRect">
              <a:avLst>
                <a:gd name="adj" fmla="val 8594"/>
              </a:avLst>
            </a:prstGeom>
            <a:solidFill>
              <a:srgbClr val="FFFFFF">
                <a:shade val="85000"/>
              </a:srgbClr>
            </a:solidFill>
            <a:ln>
              <a:noFill/>
            </a:ln>
            <a:effectLst/>
          </p:spPr>
        </p:pic>
        <p:pic>
          <p:nvPicPr>
            <p:cNvPr id="50" name="Image 49"/>
            <p:cNvPicPr>
              <a:picLocks noChangeAspect="1"/>
            </p:cNvPicPr>
            <p:nvPr/>
          </p:nvPicPr>
          <p:blipFill rotWithShape="1">
            <a:blip r:embed="rId10" cstate="print">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val="0"/>
                </a:ext>
              </a:extLst>
            </a:blip>
            <a:srcRect r="13190" b="14041"/>
            <a:stretch/>
          </p:blipFill>
          <p:spPr>
            <a:xfrm>
              <a:off x="6429535" y="2067834"/>
              <a:ext cx="806762" cy="499134"/>
            </a:xfrm>
            <a:prstGeom prst="roundRect">
              <a:avLst>
                <a:gd name="adj" fmla="val 8594"/>
              </a:avLst>
            </a:prstGeom>
            <a:solidFill>
              <a:srgbClr val="FFFFFF">
                <a:shade val="85000"/>
              </a:srgbClr>
            </a:solidFill>
            <a:ln>
              <a:noFill/>
            </a:ln>
            <a:effectLst/>
          </p:spPr>
        </p:pic>
        <p:sp>
          <p:nvSpPr>
            <p:cNvPr id="51" name="Arrondir un rectangle avec un coin du même côté 50"/>
            <p:cNvSpPr/>
            <p:nvPr/>
          </p:nvSpPr>
          <p:spPr>
            <a:xfrm>
              <a:off x="6269811" y="1620048"/>
              <a:ext cx="2622669" cy="278472"/>
            </a:xfrm>
            <a:prstGeom prst="round2SameRect">
              <a:avLst>
                <a:gd name="adj1" fmla="val 32832"/>
                <a:gd name="adj2" fmla="val 0"/>
              </a:avLst>
            </a:prstGeom>
            <a:noFill/>
          </p:spPr>
          <p:txBody>
            <a:bodyPr wrap="square">
              <a:spAutoFit/>
            </a:bodyPr>
            <a:lstStyle/>
            <a:p>
              <a:pPr algn="ctr"/>
              <a:r>
                <a:rPr lang="fr-FR" sz="1050" b="1" dirty="0">
                  <a:solidFill>
                    <a:prstClr val="white"/>
                  </a:solidFill>
                </a:rPr>
                <a:t>Le service de proximité</a:t>
              </a:r>
            </a:p>
          </p:txBody>
        </p:sp>
        <p:cxnSp>
          <p:nvCxnSpPr>
            <p:cNvPr id="52" name="Connecteur droit 51"/>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Rectangle 35"/>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dirty="0">
                <a:solidFill>
                  <a:prstClr val="white"/>
                </a:solidFill>
              </a:endParaRPr>
            </a:p>
          </p:txBody>
        </p:sp>
        <p:sp>
          <p:nvSpPr>
            <p:cNvPr id="37" name="Rectangle 36"/>
            <p:cNvSpPr/>
            <p:nvPr/>
          </p:nvSpPr>
          <p:spPr>
            <a:xfrm>
              <a:off x="6444208" y="2669679"/>
              <a:ext cx="2239692" cy="238527"/>
            </a:xfrm>
            <a:prstGeom prst="rect">
              <a:avLst/>
            </a:prstGeom>
            <a:noFill/>
          </p:spPr>
          <p:txBody>
            <a:bodyPr wrap="square">
              <a:spAutoFit/>
            </a:bodyPr>
            <a:lstStyle/>
            <a:p>
              <a:pPr algn="ctr"/>
              <a:r>
                <a:rPr lang="fr-FR" sz="950" b="1" dirty="0">
                  <a:solidFill>
                    <a:prstClr val="white"/>
                  </a:solidFill>
                </a:rPr>
                <a:t>Les          Chubb France</a:t>
              </a:r>
            </a:p>
          </p:txBody>
        </p:sp>
        <p:pic>
          <p:nvPicPr>
            <p:cNvPr id="38" name="Picture 3"/>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57" name="Rectangle 56"/>
            <p:cNvSpPr/>
            <p:nvPr/>
          </p:nvSpPr>
          <p:spPr>
            <a:xfrm>
              <a:off x="4171793" y="1620048"/>
              <a:ext cx="1872208" cy="253916"/>
            </a:xfrm>
            <a:prstGeom prst="rect">
              <a:avLst/>
            </a:prstGeom>
          </p:spPr>
          <p:txBody>
            <a:bodyPr wrap="square">
              <a:spAutoFit/>
            </a:bodyPr>
            <a:lstStyle/>
            <a:p>
              <a:pPr algn="ctr"/>
              <a:r>
                <a:rPr lang="fr-FR" sz="1000" dirty="0">
                  <a:solidFill>
                    <a:srgbClr val="002060"/>
                  </a:solidFill>
                </a:rPr>
                <a:t>Supervision</a:t>
              </a:r>
            </a:p>
          </p:txBody>
        </p:sp>
        <p:sp>
          <p:nvSpPr>
            <p:cNvPr id="62" name="Rectangle 61"/>
            <p:cNvSpPr/>
            <p:nvPr/>
          </p:nvSpPr>
          <p:spPr>
            <a:xfrm>
              <a:off x="179511" y="2669680"/>
              <a:ext cx="3857808"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3" name="Rectangle 62"/>
            <p:cNvSpPr/>
            <p:nvPr/>
          </p:nvSpPr>
          <p:spPr>
            <a:xfrm>
              <a:off x="179348" y="1620046"/>
              <a:ext cx="3869813" cy="246221"/>
            </a:xfrm>
            <a:prstGeom prst="rect">
              <a:avLst/>
            </a:prstGeom>
            <a:noFill/>
          </p:spPr>
          <p:txBody>
            <a:bodyPr wrap="square">
              <a:spAutoFit/>
            </a:bodyPr>
            <a:lstStyle/>
            <a:p>
              <a:pPr algn="ctr"/>
              <a:r>
                <a:rPr lang="fr-FR" sz="1000" dirty="0">
                  <a:solidFill>
                    <a:srgbClr val="002060"/>
                  </a:solidFill>
                </a:rPr>
                <a:t>Système de sécurité incendie</a:t>
              </a:r>
            </a:p>
          </p:txBody>
        </p:sp>
        <p:sp>
          <p:nvSpPr>
            <p:cNvPr id="64" name="Rectangle 63"/>
            <p:cNvSpPr/>
            <p:nvPr/>
          </p:nvSpPr>
          <p:spPr>
            <a:xfrm>
              <a:off x="179511" y="2931790"/>
              <a:ext cx="3869813" cy="530915"/>
            </a:xfrm>
            <a:prstGeom prst="rect">
              <a:avLst/>
            </a:prstGeom>
          </p:spPr>
          <p:txBody>
            <a:bodyPr wrap="square">
              <a:spAutoFit/>
            </a:bodyPr>
            <a:lstStyle/>
            <a:p>
              <a:pPr algn="ctr"/>
              <a:r>
                <a:rPr lang="fr-FR" sz="950" b="1" dirty="0">
                  <a:solidFill>
                    <a:prstClr val="black"/>
                  </a:solidFill>
                </a:rPr>
                <a:t>Équiper </a:t>
              </a:r>
            </a:p>
            <a:p>
              <a:pPr algn="ctr"/>
              <a:r>
                <a:rPr lang="fr-FR" sz="950" dirty="0">
                  <a:solidFill>
                    <a:prstClr val="black"/>
                  </a:solidFill>
                </a:rPr>
                <a:t>Les établissements d’un système en accord avec la configuration,  facilitant l’adéquation financière et l’exploitation intuitive</a:t>
              </a:r>
            </a:p>
          </p:txBody>
        </p:sp>
        <p:sp>
          <p:nvSpPr>
            <p:cNvPr id="65" name="Rectangle 64"/>
            <p:cNvSpPr/>
            <p:nvPr/>
          </p:nvSpPr>
          <p:spPr>
            <a:xfrm>
              <a:off x="179349" y="3723878"/>
              <a:ext cx="3869976" cy="530915"/>
            </a:xfrm>
            <a:prstGeom prst="rect">
              <a:avLst/>
            </a:prstGeom>
          </p:spPr>
          <p:txBody>
            <a:bodyPr wrap="square">
              <a:spAutoFit/>
            </a:bodyPr>
            <a:lstStyle/>
            <a:p>
              <a:pPr algn="ctr"/>
              <a:r>
                <a:rPr lang="fr-FR" sz="950" dirty="0">
                  <a:solidFill>
                    <a:srgbClr val="002060"/>
                  </a:solidFill>
                </a:rPr>
                <a:t>Nous créons les conditions optimales d’ergonomie et de suivi </a:t>
              </a:r>
            </a:p>
            <a:p>
              <a:pPr algn="ctr"/>
              <a:r>
                <a:rPr lang="fr-FR" sz="950" dirty="0">
                  <a:solidFill>
                    <a:srgbClr val="002060"/>
                  </a:solidFill>
                </a:rPr>
                <a:t>de vos systèmes de sécurité incendie et systèmes d’alarme</a:t>
              </a:r>
            </a:p>
            <a:p>
              <a:pPr algn="ctr"/>
              <a:r>
                <a:rPr lang="fr-FR" sz="950" dirty="0">
                  <a:solidFill>
                    <a:srgbClr val="002060"/>
                  </a:solidFill>
                </a:rPr>
                <a:t>Pour le confort et la sécurité de vos clients</a:t>
              </a:r>
            </a:p>
          </p:txBody>
        </p:sp>
        <p:grpSp>
          <p:nvGrpSpPr>
            <p:cNvPr id="69" name="Groupe 68"/>
            <p:cNvGrpSpPr>
              <a:grpSpLocks noChangeAspect="1"/>
            </p:cNvGrpSpPr>
            <p:nvPr/>
          </p:nvGrpSpPr>
          <p:grpSpPr>
            <a:xfrm>
              <a:off x="4575169" y="2031685"/>
              <a:ext cx="1065456" cy="531606"/>
              <a:chOff x="7305461" y="2026309"/>
              <a:chExt cx="1515011" cy="755910"/>
            </a:xfrm>
          </p:grpSpPr>
          <p:pic>
            <p:nvPicPr>
              <p:cNvPr id="70" name="Picture 3"/>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670160" y="2026309"/>
                <a:ext cx="1150312" cy="623924"/>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71" name="Picture 7" descr="C:\Users\pierre-nicolas.caron\Documents\Chubb\Images Plaquettes\Optima Vision - poste serveur.bmp"/>
              <p:cNvPicPr>
                <a:picLocks noChangeAspect="1" noChangeArrowheads="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5461" y="2107445"/>
                <a:ext cx="490059" cy="674774"/>
              </a:xfrm>
              <a:prstGeom prst="rect">
                <a:avLst/>
              </a:prstGeom>
              <a:noFill/>
              <a:extLst>
                <a:ext uri="{909E8E84-426E-40DD-AFC4-6F175D3DCCD1}">
                  <a14:hiddenFill xmlns:a14="http://schemas.microsoft.com/office/drawing/2010/main">
                    <a:solidFill>
                      <a:srgbClr val="FFFFFF"/>
                    </a:solidFill>
                  </a14:hiddenFill>
                </a:ext>
              </a:extLst>
            </p:spPr>
          </p:pic>
        </p:grpSp>
        <p:sp>
          <p:nvSpPr>
            <p:cNvPr id="53" name="Rectangle 52"/>
            <p:cNvSpPr/>
            <p:nvPr/>
          </p:nvSpPr>
          <p:spPr>
            <a:xfrm>
              <a:off x="179348" y="2670617"/>
              <a:ext cx="3857808" cy="238527"/>
            </a:xfrm>
            <a:prstGeom prst="rect">
              <a:avLst/>
            </a:prstGeom>
            <a:noFill/>
          </p:spPr>
          <p:txBody>
            <a:bodyPr wrap="square">
              <a:spAutoFit/>
            </a:bodyPr>
            <a:lstStyle/>
            <a:p>
              <a:pPr algn="ctr"/>
              <a:r>
                <a:rPr lang="fr-FR" sz="950" b="1" cap="all" dirty="0">
                  <a:solidFill>
                    <a:srgbClr val="1F497D"/>
                  </a:solidFill>
                </a:rPr>
                <a:t>Optima résonance</a:t>
              </a:r>
            </a:p>
          </p:txBody>
        </p:sp>
        <p:pic>
          <p:nvPicPr>
            <p:cNvPr id="9" name="Image 8">
              <a:extLst>
                <a:ext uri="{FF2B5EF4-FFF2-40B4-BE49-F238E27FC236}">
                  <a16:creationId xmlns:a16="http://schemas.microsoft.com/office/drawing/2014/main" id="{59808A09-B16C-4612-9354-7964D3E0F52E}"/>
                </a:ext>
              </a:extLst>
            </p:cNvPr>
            <p:cNvPicPr>
              <a:picLocks noChangeAspect="1"/>
            </p:cNvPicPr>
            <p:nvPr/>
          </p:nvPicPr>
          <p:blipFill rotWithShape="1">
            <a:blip r:embed="rId15" cstate="print">
              <a:extLst>
                <a:ext uri="{28A0092B-C50C-407E-A947-70E740481C1C}">
                  <a14:useLocalDpi xmlns:a14="http://schemas.microsoft.com/office/drawing/2010/main" val="0"/>
                </a:ext>
              </a:extLst>
            </a:blip>
            <a:srcRect t="33659" b="13006"/>
            <a:stretch/>
          </p:blipFill>
          <p:spPr>
            <a:xfrm>
              <a:off x="474603" y="2090610"/>
              <a:ext cx="710332" cy="434625"/>
            </a:xfrm>
            <a:prstGeom prst="rect">
              <a:avLst/>
            </a:prstGeom>
            <a:scene3d>
              <a:camera prst="obliqueTopLeft"/>
              <a:lightRig rig="threePt" dir="t"/>
            </a:scene3d>
          </p:spPr>
        </p:pic>
        <p:pic>
          <p:nvPicPr>
            <p:cNvPr id="15" name="Image 14">
              <a:extLst>
                <a:ext uri="{FF2B5EF4-FFF2-40B4-BE49-F238E27FC236}">
                  <a16:creationId xmlns:a16="http://schemas.microsoft.com/office/drawing/2014/main" id="{2D0EAD17-E5E5-445D-B8BA-3509C4E91AE7}"/>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912433" y="2048876"/>
              <a:ext cx="795471" cy="518092"/>
            </a:xfrm>
            <a:prstGeom prst="rect">
              <a:avLst/>
            </a:prstGeom>
          </p:spPr>
        </p:pic>
        <p:pic>
          <p:nvPicPr>
            <p:cNvPr id="67" name="Image 66" descr="Une image contenant texte&#10;&#10;Description générée automatiquement">
              <a:extLst>
                <a:ext uri="{FF2B5EF4-FFF2-40B4-BE49-F238E27FC236}">
                  <a16:creationId xmlns:a16="http://schemas.microsoft.com/office/drawing/2014/main" id="{7AA00B1B-57DD-4C17-9155-B462B62A6BE5}"/>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416799" y="2124851"/>
              <a:ext cx="366143" cy="366143"/>
            </a:xfrm>
            <a:prstGeom prst="rect">
              <a:avLst/>
            </a:prstGeom>
          </p:spPr>
        </p:pic>
        <p:pic>
          <p:nvPicPr>
            <p:cNvPr id="32" name="Image 31">
              <a:extLst>
                <a:ext uri="{FF2B5EF4-FFF2-40B4-BE49-F238E27FC236}">
                  <a16:creationId xmlns:a16="http://schemas.microsoft.com/office/drawing/2014/main" id="{5374715F-FEB6-4541-BB09-E5370C83B88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421737" y="2064223"/>
              <a:ext cx="377637" cy="499068"/>
            </a:xfrm>
            <a:prstGeom prst="rect">
              <a:avLst/>
            </a:prstGeom>
          </p:spPr>
        </p:pic>
        <p:sp>
          <p:nvSpPr>
            <p:cNvPr id="33" name="Rectangle 32">
              <a:extLst>
                <a:ext uri="{FF2B5EF4-FFF2-40B4-BE49-F238E27FC236}">
                  <a16:creationId xmlns:a16="http://schemas.microsoft.com/office/drawing/2014/main" id="{4670EF6B-BC77-461F-B3EB-76FAF229D8F7}"/>
                </a:ext>
              </a:extLst>
            </p:cNvPr>
            <p:cNvSpPr/>
            <p:nvPr/>
          </p:nvSpPr>
          <p:spPr>
            <a:xfrm>
              <a:off x="1328787" y="2174425"/>
              <a:ext cx="323862" cy="21382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4" name="Image 73">
              <a:extLst>
                <a:ext uri="{FF2B5EF4-FFF2-40B4-BE49-F238E27FC236}">
                  <a16:creationId xmlns:a16="http://schemas.microsoft.com/office/drawing/2014/main" id="{7FF13668-8F94-4EF5-973E-437F50867120}"/>
                </a:ext>
              </a:extLst>
            </p:cNvPr>
            <p:cNvPicPr>
              <a:picLocks noChangeAspect="1"/>
            </p:cNvPicPr>
            <p:nvPr/>
          </p:nvPicPr>
          <p:blipFill>
            <a:blip r:embed="rId19">
              <a:clrChange>
                <a:clrFrom>
                  <a:srgbClr val="FFFFFF"/>
                </a:clrFrom>
                <a:clrTo>
                  <a:srgbClr val="FFFFFF">
                    <a:alpha val="0"/>
                  </a:srgbClr>
                </a:clrTo>
              </a:clrChange>
            </a:blip>
            <a:stretch>
              <a:fillRect/>
            </a:stretch>
          </p:blipFill>
          <p:spPr>
            <a:xfrm>
              <a:off x="1314424" y="2145082"/>
              <a:ext cx="477254" cy="325680"/>
            </a:xfrm>
            <a:prstGeom prst="rect">
              <a:avLst/>
            </a:prstGeom>
          </p:spPr>
        </p:pic>
        <p:pic>
          <p:nvPicPr>
            <p:cNvPr id="81" name="Image 80">
              <a:extLst>
                <a:ext uri="{FF2B5EF4-FFF2-40B4-BE49-F238E27FC236}">
                  <a16:creationId xmlns:a16="http://schemas.microsoft.com/office/drawing/2014/main" id="{4BFF4AB1-5335-468B-B648-F768880172A8}"/>
                </a:ext>
              </a:extLst>
            </p:cNvPr>
            <p:cNvPicPr>
              <a:picLocks noChangeAspect="1"/>
            </p:cNvPicPr>
            <p:nvPr/>
          </p:nvPicPr>
          <p:blipFill>
            <a:blip r:embed="rId20"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1921167" y="2124851"/>
              <a:ext cx="366143" cy="366143"/>
            </a:xfrm>
            <a:prstGeom prst="rect">
              <a:avLst/>
            </a:prstGeom>
          </p:spPr>
        </p:pic>
        <p:sp>
          <p:nvSpPr>
            <p:cNvPr id="11" name="ZoneTexte 10">
              <a:extLst>
                <a:ext uri="{FF2B5EF4-FFF2-40B4-BE49-F238E27FC236}">
                  <a16:creationId xmlns:a16="http://schemas.microsoft.com/office/drawing/2014/main" id="{D8445EC7-A768-8027-6EEB-2C9307C7B04E}"/>
                </a:ext>
              </a:extLst>
            </p:cNvPr>
            <p:cNvSpPr txBox="1"/>
            <p:nvPr/>
          </p:nvSpPr>
          <p:spPr>
            <a:xfrm>
              <a:off x="6279000" y="4510923"/>
              <a:ext cx="2573314" cy="169277"/>
            </a:xfrm>
            <a:prstGeom prst="rect">
              <a:avLst/>
            </a:prstGeom>
            <a:noFill/>
            <a:effectLst/>
          </p:spPr>
          <p:txBody>
            <a:bodyPr wrap="square" rtlCol="0">
              <a:spAutoFit/>
            </a:bodyPr>
            <a:lstStyle/>
            <a:p>
              <a:pPr marL="228600" marR="0" lvl="0" indent="-228600" algn="r" defTabSz="914400" rtl="0" eaLnBrk="1" fontAlgn="auto" latinLnBrk="0" hangingPunct="1">
                <a:lnSpc>
                  <a:spcPct val="100000"/>
                </a:lnSpc>
                <a:spcBef>
                  <a:spcPts val="0"/>
                </a:spcBef>
                <a:spcAft>
                  <a:spcPts val="0"/>
                </a:spcAft>
                <a:buClrTx/>
                <a:buSzTx/>
                <a:buFontTx/>
                <a:buAutoNum type="arabicParenBoth"/>
                <a:tabLst/>
                <a:defRPr/>
              </a:pPr>
              <a:r>
                <a:rPr kumimoji="0" lang="fr-FR" sz="500" b="0" i="1" u="none" strike="noStrike" kern="1200" cap="none" spc="0" normalizeH="0" baseline="0" noProof="0" dirty="0">
                  <a:ln>
                    <a:noFill/>
                  </a:ln>
                  <a:solidFill>
                    <a:schemeClr val="tx1">
                      <a:lumMod val="50000"/>
                      <a:lumOff val="50000"/>
                    </a:schemeClr>
                  </a:solidFill>
                  <a:effectLst/>
                  <a:uLnTx/>
                  <a:uFillTx/>
                  <a:latin typeface="+mj-lt"/>
                  <a:ea typeface="+mn-ea"/>
                  <a:cs typeface="+mn-cs"/>
                </a:rPr>
                <a:t>liste de nos agences I7, F7 certifiées  : cnpp.com</a:t>
              </a:r>
            </a:p>
          </p:txBody>
        </p:sp>
      </p:grpSp>
      <p:sp>
        <p:nvSpPr>
          <p:cNvPr id="13" name="Rectangle 12">
            <a:extLst>
              <a:ext uri="{FF2B5EF4-FFF2-40B4-BE49-F238E27FC236}">
                <a16:creationId xmlns:a16="http://schemas.microsoft.com/office/drawing/2014/main" id="{3ADAEBD4-AD65-2610-4B34-1741D589EB77}"/>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Systèmes de sécurité incendie</a:t>
            </a:r>
          </a:p>
        </p:txBody>
      </p:sp>
    </p:spTree>
    <p:extLst>
      <p:ext uri="{BB962C8B-B14F-4D97-AF65-F5344CB8AC3E}">
        <p14:creationId xmlns:p14="http://schemas.microsoft.com/office/powerpoint/2010/main" val="2560057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82F5F217-CD9C-F106-926B-C9FE82158405}"/>
              </a:ext>
            </a:extLst>
          </p:cNvPr>
          <p:cNvSpPr>
            <a:spLocks noGrp="1"/>
          </p:cNvSpPr>
          <p:nvPr>
            <p:ph type="sldNum" sz="quarter" idx="4"/>
          </p:nvPr>
        </p:nvSpPr>
        <p:spPr/>
        <p:txBody>
          <a:bodyPr/>
          <a:lstStyle/>
          <a:p>
            <a:fld id="{BE375096-6367-4A46-9B35-1C341654C780}" type="slidenum">
              <a:rPr lang="en-US" smtClean="0"/>
              <a:t>11</a:t>
            </a:fld>
            <a:endParaRPr lang="en-US"/>
          </a:p>
        </p:txBody>
      </p:sp>
      <p:sp>
        <p:nvSpPr>
          <p:cNvPr id="32" name="ZoneTexte 31">
            <a:extLst>
              <a:ext uri="{FF2B5EF4-FFF2-40B4-BE49-F238E27FC236}">
                <a16:creationId xmlns:a16="http://schemas.microsoft.com/office/drawing/2014/main" id="{E3621962-F7E6-446B-804F-F94EE0798D57}"/>
              </a:ext>
            </a:extLst>
          </p:cNvPr>
          <p:cNvSpPr txBox="1"/>
          <p:nvPr/>
        </p:nvSpPr>
        <p:spPr>
          <a:xfrm>
            <a:off x="5652118" y="4868547"/>
            <a:ext cx="3240361" cy="200055"/>
          </a:xfrm>
          <a:prstGeom prst="rect">
            <a:avLst/>
          </a:prstGeom>
          <a:noFill/>
        </p:spPr>
        <p:txBody>
          <a:bodyPr wrap="square" rtlCol="0">
            <a:spAutoFit/>
          </a:bodyPr>
          <a:lstStyle/>
          <a:p>
            <a:pPr algn="r" defTabSz="914378"/>
            <a:r>
              <a:rPr lang="fr-FR" sz="700" i="1" dirty="0">
                <a:solidFill>
                  <a:prstClr val="white">
                    <a:lumMod val="95000"/>
                  </a:prstClr>
                </a:solidFill>
                <a:latin typeface="Arial"/>
              </a:rPr>
              <a:t>(2) Protocole établi par le CNPP, nous consulter pour récupérer le document. </a:t>
            </a:r>
          </a:p>
        </p:txBody>
      </p:sp>
      <p:grpSp>
        <p:nvGrpSpPr>
          <p:cNvPr id="10" name="Groupe 9">
            <a:extLst>
              <a:ext uri="{FF2B5EF4-FFF2-40B4-BE49-F238E27FC236}">
                <a16:creationId xmlns:a16="http://schemas.microsoft.com/office/drawing/2014/main" id="{2AE0FA67-DA2F-4589-A06B-6B52756531AA}"/>
              </a:ext>
            </a:extLst>
          </p:cNvPr>
          <p:cNvGrpSpPr/>
          <p:nvPr/>
        </p:nvGrpSpPr>
        <p:grpSpPr>
          <a:xfrm>
            <a:off x="293281" y="4778604"/>
            <a:ext cx="1617232" cy="258317"/>
            <a:chOff x="293281" y="4778604"/>
            <a:chExt cx="1617232" cy="258317"/>
          </a:xfrm>
        </p:grpSpPr>
        <p:pic>
          <p:nvPicPr>
            <p:cNvPr id="12" name="Image 11">
              <a:hlinkClick r:id="rId2" action="ppaction://hlinksldjump"/>
              <a:extLst>
                <a:ext uri="{FF2B5EF4-FFF2-40B4-BE49-F238E27FC236}">
                  <a16:creationId xmlns:a16="http://schemas.microsoft.com/office/drawing/2014/main" id="{5FD059B6-AF72-5916-1F7B-0C21A44F68BC}"/>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3" name="Image 12">
              <a:hlinkClick r:id="rId4" action="ppaction://hlinksldjump"/>
              <a:extLst>
                <a:ext uri="{FF2B5EF4-FFF2-40B4-BE49-F238E27FC236}">
                  <a16:creationId xmlns:a16="http://schemas.microsoft.com/office/drawing/2014/main" id="{429F60E2-F4D4-D49A-D437-6C00418251CD}"/>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14" name="Image 13">
              <a:hlinkClick r:id="rId6" action="ppaction://hlinksldjump"/>
              <a:extLst>
                <a:ext uri="{FF2B5EF4-FFF2-40B4-BE49-F238E27FC236}">
                  <a16:creationId xmlns:a16="http://schemas.microsoft.com/office/drawing/2014/main" id="{B2FA6DDC-349A-DAA2-AEE1-9A72A98E1E58}"/>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16" name="Groupe 15">
            <a:extLst>
              <a:ext uri="{FF2B5EF4-FFF2-40B4-BE49-F238E27FC236}">
                <a16:creationId xmlns:a16="http://schemas.microsoft.com/office/drawing/2014/main" id="{074CE33D-5BFF-1908-3ED9-CDE69E37CCA8}"/>
              </a:ext>
            </a:extLst>
          </p:cNvPr>
          <p:cNvGrpSpPr/>
          <p:nvPr/>
        </p:nvGrpSpPr>
        <p:grpSpPr>
          <a:xfrm>
            <a:off x="179276" y="1155152"/>
            <a:ext cx="8785213" cy="2895921"/>
            <a:chOff x="179276" y="1620045"/>
            <a:chExt cx="8785213" cy="2895921"/>
          </a:xfrm>
        </p:grpSpPr>
        <p:sp>
          <p:nvSpPr>
            <p:cNvPr id="17" name="Rectangle 16">
              <a:extLst>
                <a:ext uri="{FF2B5EF4-FFF2-40B4-BE49-F238E27FC236}">
                  <a16:creationId xmlns:a16="http://schemas.microsoft.com/office/drawing/2014/main" id="{C593F307-9428-43E7-A8B1-73A0F48770F4}"/>
                </a:ext>
              </a:extLst>
            </p:cNvPr>
            <p:cNvSpPr/>
            <p:nvPr/>
          </p:nvSpPr>
          <p:spPr>
            <a:xfrm>
              <a:off x="179279" y="1620045"/>
              <a:ext cx="6692369" cy="2895920"/>
            </a:xfrm>
            <a:prstGeom prst="rect">
              <a:avLst/>
            </a:prstGeom>
            <a:solidFill>
              <a:schemeClr val="accent1">
                <a:lumMod val="20000"/>
                <a:lumOff val="80000"/>
                <a:alpha val="5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8" name="Rectangle 37">
              <a:extLst>
                <a:ext uri="{FF2B5EF4-FFF2-40B4-BE49-F238E27FC236}">
                  <a16:creationId xmlns:a16="http://schemas.microsoft.com/office/drawing/2014/main" id="{D7DE67D4-8F29-4BCB-86DD-62120C7E23CC}"/>
                </a:ext>
              </a:extLst>
            </p:cNvPr>
            <p:cNvSpPr/>
            <p:nvPr/>
          </p:nvSpPr>
          <p:spPr>
            <a:xfrm>
              <a:off x="179276" y="1924177"/>
              <a:ext cx="6692369" cy="2231748"/>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fr-FR" sz="1200" b="1" dirty="0">
                <a:solidFill>
                  <a:prstClr val="white"/>
                </a:solidFill>
                <a:latin typeface="Arial"/>
              </a:endParaRPr>
            </a:p>
          </p:txBody>
        </p:sp>
        <p:pic>
          <p:nvPicPr>
            <p:cNvPr id="19" name="Image 18">
              <a:extLst>
                <a:ext uri="{FF2B5EF4-FFF2-40B4-BE49-F238E27FC236}">
                  <a16:creationId xmlns:a16="http://schemas.microsoft.com/office/drawing/2014/main" id="{867C3236-FB4F-4CA3-A5EB-1C275E5AC982}"/>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83799" y="3348238"/>
              <a:ext cx="2109761" cy="1167728"/>
            </a:xfrm>
            <a:prstGeom prst="rect">
              <a:avLst/>
            </a:prstGeom>
          </p:spPr>
        </p:pic>
        <p:pic>
          <p:nvPicPr>
            <p:cNvPr id="20" name="Image 19" descr="Une image contenant texte&#10;&#10;Description générée automatiquement">
              <a:extLst>
                <a:ext uri="{FF2B5EF4-FFF2-40B4-BE49-F238E27FC236}">
                  <a16:creationId xmlns:a16="http://schemas.microsoft.com/office/drawing/2014/main" id="{0EFDBAEB-3015-486D-BAC5-07E6B3513DC1}"/>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83799" y="1620045"/>
              <a:ext cx="2109761" cy="1167729"/>
            </a:xfrm>
            <a:prstGeom prst="rect">
              <a:avLst/>
            </a:prstGeom>
          </p:spPr>
        </p:pic>
        <p:sp>
          <p:nvSpPr>
            <p:cNvPr id="11" name="Rectangle 10"/>
            <p:cNvSpPr/>
            <p:nvPr/>
          </p:nvSpPr>
          <p:spPr>
            <a:xfrm>
              <a:off x="2411760" y="1620049"/>
              <a:ext cx="4459888" cy="253916"/>
            </a:xfrm>
            <a:prstGeom prst="rect">
              <a:avLst/>
            </a:prstGeom>
          </p:spPr>
          <p:txBody>
            <a:bodyPr wrap="square">
              <a:spAutoFit/>
            </a:bodyPr>
            <a:lstStyle/>
            <a:p>
              <a:pPr algn="ctr" defTabSz="914378"/>
              <a:r>
                <a:rPr lang="fr-FR" sz="1050" dirty="0">
                  <a:solidFill>
                    <a:srgbClr val="002060"/>
                  </a:solidFill>
                  <a:latin typeface="Arial"/>
                </a:rPr>
                <a:t>ECS et CMSI adressables avec écran graphique tactile couleur intégré</a:t>
              </a:r>
            </a:p>
          </p:txBody>
        </p:sp>
        <p:grpSp>
          <p:nvGrpSpPr>
            <p:cNvPr id="9" name="Groupe 8">
              <a:extLst>
                <a:ext uri="{FF2B5EF4-FFF2-40B4-BE49-F238E27FC236}">
                  <a16:creationId xmlns:a16="http://schemas.microsoft.com/office/drawing/2014/main" id="{18FBD231-E2DD-43A1-B5FD-3D50CD2E966E}"/>
                </a:ext>
              </a:extLst>
            </p:cNvPr>
            <p:cNvGrpSpPr/>
            <p:nvPr/>
          </p:nvGrpSpPr>
          <p:grpSpPr>
            <a:xfrm>
              <a:off x="2492210" y="2056428"/>
              <a:ext cx="4292047" cy="1599966"/>
              <a:chOff x="2492210" y="1997876"/>
              <a:chExt cx="4292047" cy="1599966"/>
            </a:xfrm>
          </p:grpSpPr>
          <p:pic>
            <p:nvPicPr>
              <p:cNvPr id="45" name="Image 44" descr="Une image contenant texte, équipement électronique&#10;&#10;Description générée automatiquement">
                <a:extLst>
                  <a:ext uri="{FF2B5EF4-FFF2-40B4-BE49-F238E27FC236}">
                    <a16:creationId xmlns:a16="http://schemas.microsoft.com/office/drawing/2014/main" id="{356D7AD7-B2E7-468C-BB39-89984824F890}"/>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b="9810"/>
              <a:stretch/>
            </p:blipFill>
            <p:spPr>
              <a:xfrm>
                <a:off x="2492210" y="1997878"/>
                <a:ext cx="3635829" cy="1599964"/>
              </a:xfrm>
              <a:prstGeom prst="rect">
                <a:avLst/>
              </a:prstGeom>
            </p:spPr>
          </p:pic>
          <p:pic>
            <p:nvPicPr>
              <p:cNvPr id="4" name="Image 3" descr="Une image contenant plancher, intérieur, mur, pièce&#10;&#10;Description générée automatiquement">
                <a:extLst>
                  <a:ext uri="{FF2B5EF4-FFF2-40B4-BE49-F238E27FC236}">
                    <a16:creationId xmlns:a16="http://schemas.microsoft.com/office/drawing/2014/main" id="{8527B0C3-E839-4571-9978-884027AC41D5}"/>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r="17765"/>
              <a:stretch/>
            </p:blipFill>
            <p:spPr>
              <a:xfrm flipH="1">
                <a:off x="4801067" y="1997877"/>
                <a:ext cx="1978682" cy="1599964"/>
              </a:xfrm>
              <a:prstGeom prst="rect">
                <a:avLst/>
              </a:prstGeom>
            </p:spPr>
          </p:pic>
          <p:sp>
            <p:nvSpPr>
              <p:cNvPr id="33" name="Rectangle 32">
                <a:extLst>
                  <a:ext uri="{FF2B5EF4-FFF2-40B4-BE49-F238E27FC236}">
                    <a16:creationId xmlns:a16="http://schemas.microsoft.com/office/drawing/2014/main" id="{428A56D4-2F0D-42D5-BE5D-7CDCBFB88F15}"/>
                  </a:ext>
                </a:extLst>
              </p:cNvPr>
              <p:cNvSpPr/>
              <p:nvPr/>
            </p:nvSpPr>
            <p:spPr>
              <a:xfrm>
                <a:off x="4801069" y="1997877"/>
                <a:ext cx="1978683" cy="25324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fr-FR" sz="900" b="1" dirty="0">
                  <a:solidFill>
                    <a:srgbClr val="1F497D"/>
                  </a:solidFill>
                  <a:latin typeface="Arial"/>
                </a:endParaRPr>
              </a:p>
            </p:txBody>
          </p:sp>
          <p:sp>
            <p:nvSpPr>
              <p:cNvPr id="35" name="Rectangle 34">
                <a:extLst>
                  <a:ext uri="{FF2B5EF4-FFF2-40B4-BE49-F238E27FC236}">
                    <a16:creationId xmlns:a16="http://schemas.microsoft.com/office/drawing/2014/main" id="{5FACFF8F-6361-4FD0-ABE4-8580FD6D10F3}"/>
                  </a:ext>
                </a:extLst>
              </p:cNvPr>
              <p:cNvSpPr/>
              <p:nvPr/>
            </p:nvSpPr>
            <p:spPr>
              <a:xfrm>
                <a:off x="4805575" y="1997876"/>
                <a:ext cx="1978682" cy="1599963"/>
              </a:xfrm>
              <a:prstGeom prst="rect">
                <a:avLst/>
              </a:prstGeom>
              <a:solidFill>
                <a:schemeClr val="accent1">
                  <a:lumMod val="20000"/>
                  <a:lumOff val="80000"/>
                  <a:alpha val="44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fr-FR" dirty="0"/>
              </a:p>
            </p:txBody>
          </p:sp>
          <p:pic>
            <p:nvPicPr>
              <p:cNvPr id="6" name="Image 5">
                <a:extLst>
                  <a:ext uri="{FF2B5EF4-FFF2-40B4-BE49-F238E27FC236}">
                    <a16:creationId xmlns:a16="http://schemas.microsoft.com/office/drawing/2014/main" id="{AF056BF8-EF31-4B2B-98EA-6334C792E6E0}"/>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72708" y="2391329"/>
                <a:ext cx="672449" cy="813063"/>
              </a:xfrm>
              <a:prstGeom prst="rect">
                <a:avLst/>
              </a:prstGeom>
            </p:spPr>
          </p:pic>
          <p:pic>
            <p:nvPicPr>
              <p:cNvPr id="7" name="Image 6" descr="Une image contenant texte&#10;&#10;Description générée automatiquement">
                <a:extLst>
                  <a:ext uri="{FF2B5EF4-FFF2-40B4-BE49-F238E27FC236}">
                    <a16:creationId xmlns:a16="http://schemas.microsoft.com/office/drawing/2014/main" id="{CD6B2E63-8BCD-4A20-BD14-DE2FEED40D99}"/>
                  </a:ext>
                </a:extLst>
              </p:cNvPr>
              <p:cNvPicPr>
                <a:picLocks noChangeAspect="1"/>
              </p:cNvPicPr>
              <p:nvPr/>
            </p:nvPicPr>
            <p:blipFill>
              <a:blip r:embed="rId1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5316409" y="2025004"/>
                <a:ext cx="948003" cy="194500"/>
              </a:xfrm>
              <a:prstGeom prst="rect">
                <a:avLst/>
              </a:prstGeom>
            </p:spPr>
          </p:pic>
        </p:grpSp>
        <p:sp>
          <p:nvSpPr>
            <p:cNvPr id="39" name="Flèche : pentagone 38">
              <a:extLst>
                <a:ext uri="{FF2B5EF4-FFF2-40B4-BE49-F238E27FC236}">
                  <a16:creationId xmlns:a16="http://schemas.microsoft.com/office/drawing/2014/main" id="{40AE29A0-137D-416F-AD74-F0748B9726A0}"/>
                </a:ext>
              </a:extLst>
            </p:cNvPr>
            <p:cNvSpPr/>
            <p:nvPr/>
          </p:nvSpPr>
          <p:spPr>
            <a:xfrm rot="5400000">
              <a:off x="1171101" y="2244642"/>
              <a:ext cx="335156" cy="1646727"/>
            </a:xfrm>
            <a:prstGeom prst="homePlate">
              <a:avLst>
                <a:gd name="adj" fmla="val 100000"/>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40"/>
              <a:endParaRPr lang="fr-FR" sz="1200" b="1" dirty="0">
                <a:solidFill>
                  <a:prstClr val="white"/>
                </a:solidFill>
                <a:latin typeface="Arial"/>
              </a:endParaRPr>
            </a:p>
          </p:txBody>
        </p:sp>
        <p:sp>
          <p:nvSpPr>
            <p:cNvPr id="30" name="Rectangle 29">
              <a:extLst>
                <a:ext uri="{FF2B5EF4-FFF2-40B4-BE49-F238E27FC236}">
                  <a16:creationId xmlns:a16="http://schemas.microsoft.com/office/drawing/2014/main" id="{F13A7AF0-B2B2-4FDA-B917-1F81FFB9957E}"/>
                </a:ext>
              </a:extLst>
            </p:cNvPr>
            <p:cNvSpPr/>
            <p:nvPr/>
          </p:nvSpPr>
          <p:spPr>
            <a:xfrm>
              <a:off x="7092280" y="1620046"/>
              <a:ext cx="1872208"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fr-FR" sz="400" dirty="0">
                <a:solidFill>
                  <a:prstClr val="black"/>
                </a:solidFill>
              </a:endParaRPr>
            </a:p>
          </p:txBody>
        </p:sp>
        <p:sp>
          <p:nvSpPr>
            <p:cNvPr id="31" name="Rectangle 30">
              <a:extLst>
                <a:ext uri="{FF2B5EF4-FFF2-40B4-BE49-F238E27FC236}">
                  <a16:creationId xmlns:a16="http://schemas.microsoft.com/office/drawing/2014/main" id="{3F212E6E-0803-4EB8-9D8E-3F49896BF3EC}"/>
                </a:ext>
              </a:extLst>
            </p:cNvPr>
            <p:cNvSpPr/>
            <p:nvPr/>
          </p:nvSpPr>
          <p:spPr>
            <a:xfrm>
              <a:off x="7092280" y="2669680"/>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34" name="Rectangle 33">
              <a:extLst>
                <a:ext uri="{FF2B5EF4-FFF2-40B4-BE49-F238E27FC236}">
                  <a16:creationId xmlns:a16="http://schemas.microsoft.com/office/drawing/2014/main" id="{9396819C-14EB-45D2-B7B2-0D61A3C90FB1}"/>
                </a:ext>
              </a:extLst>
            </p:cNvPr>
            <p:cNvSpPr/>
            <p:nvPr/>
          </p:nvSpPr>
          <p:spPr>
            <a:xfrm>
              <a:off x="7092280" y="2684398"/>
              <a:ext cx="1872208" cy="238527"/>
            </a:xfrm>
            <a:prstGeom prst="rect">
              <a:avLst/>
            </a:prstGeom>
            <a:noFill/>
          </p:spPr>
          <p:txBody>
            <a:bodyPr wrap="square">
              <a:spAutoFit/>
            </a:bodyPr>
            <a:lstStyle/>
            <a:p>
              <a:pPr algn="ctr"/>
              <a:r>
                <a:rPr lang="fr-FR" sz="950" b="1" cap="all" dirty="0">
                  <a:solidFill>
                    <a:srgbClr val="1F497D"/>
                  </a:solidFill>
                </a:rPr>
                <a:t>Optima vision</a:t>
              </a:r>
            </a:p>
          </p:txBody>
        </p:sp>
        <p:sp>
          <p:nvSpPr>
            <p:cNvPr id="36" name="Rectangle 35">
              <a:extLst>
                <a:ext uri="{FF2B5EF4-FFF2-40B4-BE49-F238E27FC236}">
                  <a16:creationId xmlns:a16="http://schemas.microsoft.com/office/drawing/2014/main" id="{A9D80974-0DEE-447E-A970-610DAE3E232D}"/>
                </a:ext>
              </a:extLst>
            </p:cNvPr>
            <p:cNvSpPr/>
            <p:nvPr/>
          </p:nvSpPr>
          <p:spPr>
            <a:xfrm>
              <a:off x="7092281" y="2910728"/>
              <a:ext cx="1872208" cy="677108"/>
            </a:xfrm>
            <a:prstGeom prst="rect">
              <a:avLst/>
            </a:prstGeom>
          </p:spPr>
          <p:txBody>
            <a:bodyPr wrap="square">
              <a:spAutoFit/>
            </a:bodyPr>
            <a:lstStyle/>
            <a:p>
              <a:pPr algn="ctr"/>
              <a:r>
                <a:rPr lang="fr-FR" sz="950" b="1" dirty="0">
                  <a:solidFill>
                    <a:prstClr val="black"/>
                  </a:solidFill>
                </a:rPr>
                <a:t>Compléter</a:t>
              </a:r>
            </a:p>
            <a:p>
              <a:pPr algn="ctr"/>
              <a:r>
                <a:rPr lang="fr-FR" sz="950" dirty="0">
                  <a:solidFill>
                    <a:prstClr val="black"/>
                  </a:solidFill>
                </a:rPr>
                <a:t>L’exploitation des SSI par une supervision communicante </a:t>
              </a:r>
            </a:p>
            <a:p>
              <a:pPr algn="ctr"/>
              <a:r>
                <a:rPr lang="fr-FR" sz="950" dirty="0">
                  <a:solidFill>
                    <a:prstClr val="black"/>
                  </a:solidFill>
                </a:rPr>
                <a:t>et performante</a:t>
              </a:r>
            </a:p>
          </p:txBody>
        </p:sp>
        <p:sp>
          <p:nvSpPr>
            <p:cNvPr id="37" name="Rectangle à coins arrondis 26">
              <a:extLst>
                <a:ext uri="{FF2B5EF4-FFF2-40B4-BE49-F238E27FC236}">
                  <a16:creationId xmlns:a16="http://schemas.microsoft.com/office/drawing/2014/main" id="{2B04D150-1E37-4DAA-AA9B-977E33B95CBF}"/>
                </a:ext>
              </a:extLst>
            </p:cNvPr>
            <p:cNvSpPr/>
            <p:nvPr/>
          </p:nvSpPr>
          <p:spPr>
            <a:xfrm>
              <a:off x="7452320" y="1995686"/>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40" name="Rectangle 39">
              <a:extLst>
                <a:ext uri="{FF2B5EF4-FFF2-40B4-BE49-F238E27FC236}">
                  <a16:creationId xmlns:a16="http://schemas.microsoft.com/office/drawing/2014/main" id="{AB6E0EBE-BEEE-4367-98A4-D0F00AD02908}"/>
                </a:ext>
              </a:extLst>
            </p:cNvPr>
            <p:cNvSpPr/>
            <p:nvPr/>
          </p:nvSpPr>
          <p:spPr>
            <a:xfrm>
              <a:off x="7101494" y="3723878"/>
              <a:ext cx="1862994" cy="530915"/>
            </a:xfrm>
            <a:prstGeom prst="rect">
              <a:avLst/>
            </a:prstGeom>
            <a:solidFill>
              <a:schemeClr val="bg1"/>
            </a:solidFill>
          </p:spPr>
          <p:txBody>
            <a:bodyPr wrap="square">
              <a:spAutoFit/>
            </a:bodyPr>
            <a:lstStyle/>
            <a:p>
              <a:pPr algn="ctr"/>
              <a:r>
                <a:rPr lang="fr-FR" sz="950" dirty="0">
                  <a:solidFill>
                    <a:srgbClr val="002060"/>
                  </a:solidFill>
                </a:rPr>
                <a:t>Nos fonctions graphiques facilitent les missions de vos équipes de sécurité.</a:t>
              </a:r>
            </a:p>
          </p:txBody>
        </p:sp>
        <p:sp>
          <p:nvSpPr>
            <p:cNvPr id="42" name="Rectangle 41">
              <a:extLst>
                <a:ext uri="{FF2B5EF4-FFF2-40B4-BE49-F238E27FC236}">
                  <a16:creationId xmlns:a16="http://schemas.microsoft.com/office/drawing/2014/main" id="{340E046B-2CB7-4973-8B4D-FD10C0461C12}"/>
                </a:ext>
              </a:extLst>
            </p:cNvPr>
            <p:cNvSpPr/>
            <p:nvPr/>
          </p:nvSpPr>
          <p:spPr>
            <a:xfrm>
              <a:off x="7092280" y="1620048"/>
              <a:ext cx="1872208" cy="253916"/>
            </a:xfrm>
            <a:prstGeom prst="rect">
              <a:avLst/>
            </a:prstGeom>
          </p:spPr>
          <p:txBody>
            <a:bodyPr wrap="square">
              <a:spAutoFit/>
            </a:bodyPr>
            <a:lstStyle/>
            <a:p>
              <a:pPr algn="ctr"/>
              <a:r>
                <a:rPr lang="fr-FR" sz="1000" dirty="0">
                  <a:solidFill>
                    <a:srgbClr val="002060"/>
                  </a:solidFill>
                </a:rPr>
                <a:t>Supervision</a:t>
              </a:r>
            </a:p>
          </p:txBody>
        </p:sp>
        <p:grpSp>
          <p:nvGrpSpPr>
            <p:cNvPr id="43" name="Groupe 42">
              <a:extLst>
                <a:ext uri="{FF2B5EF4-FFF2-40B4-BE49-F238E27FC236}">
                  <a16:creationId xmlns:a16="http://schemas.microsoft.com/office/drawing/2014/main" id="{73FF9571-1D4E-4AA3-BBAD-60FC183B51D4}"/>
                </a:ext>
              </a:extLst>
            </p:cNvPr>
            <p:cNvGrpSpPr>
              <a:grpSpLocks noChangeAspect="1"/>
            </p:cNvGrpSpPr>
            <p:nvPr/>
          </p:nvGrpSpPr>
          <p:grpSpPr>
            <a:xfrm>
              <a:off x="7495656" y="2031685"/>
              <a:ext cx="1065456" cy="531606"/>
              <a:chOff x="7305461" y="2026309"/>
              <a:chExt cx="1515011" cy="755910"/>
            </a:xfrm>
          </p:grpSpPr>
          <p:pic>
            <p:nvPicPr>
              <p:cNvPr id="44" name="Picture 3">
                <a:extLst>
                  <a:ext uri="{FF2B5EF4-FFF2-40B4-BE49-F238E27FC236}">
                    <a16:creationId xmlns:a16="http://schemas.microsoft.com/office/drawing/2014/main" id="{80C0467B-E9C5-418F-9E41-58A711E47742}"/>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7670160" y="2026309"/>
                <a:ext cx="1150312" cy="623924"/>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46" name="Picture 7" descr="C:\Users\pierre-nicolas.caron\Documents\Chubb\Images Plaquettes\Optima Vision - poste serveur.bmp">
                <a:extLst>
                  <a:ext uri="{FF2B5EF4-FFF2-40B4-BE49-F238E27FC236}">
                    <a16:creationId xmlns:a16="http://schemas.microsoft.com/office/drawing/2014/main" id="{28222066-C325-4005-829B-1FB12C3D84D4}"/>
                  </a:ext>
                </a:extLst>
              </p:cNvPr>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305461" y="2107445"/>
                <a:ext cx="490059" cy="674774"/>
              </a:xfrm>
              <a:prstGeom prst="rect">
                <a:avLst/>
              </a:prstGeom>
              <a:noFill/>
              <a:extLst>
                <a:ext uri="{909E8E84-426E-40DD-AFC4-6F175D3DCCD1}">
                  <a14:hiddenFill xmlns:a14="http://schemas.microsoft.com/office/drawing/2010/main">
                    <a:solidFill>
                      <a:srgbClr val="FFFFFF"/>
                    </a:solidFill>
                  </a14:hiddenFill>
                </a:ext>
              </a:extLst>
            </p:spPr>
          </p:pic>
        </p:grpSp>
        <p:sp>
          <p:nvSpPr>
            <p:cNvPr id="15" name="Rectangle 14">
              <a:extLst>
                <a:ext uri="{FF2B5EF4-FFF2-40B4-BE49-F238E27FC236}">
                  <a16:creationId xmlns:a16="http://schemas.microsoft.com/office/drawing/2014/main" id="{CCFF94F5-0680-A3CE-1F29-17382E924B28}"/>
                </a:ext>
              </a:extLst>
            </p:cNvPr>
            <p:cNvSpPr/>
            <p:nvPr/>
          </p:nvSpPr>
          <p:spPr>
            <a:xfrm>
              <a:off x="2492210" y="3725619"/>
              <a:ext cx="4296553" cy="646331"/>
            </a:xfrm>
            <a:prstGeom prst="rect">
              <a:avLst/>
            </a:prstGeom>
            <a:solidFill>
              <a:schemeClr val="bg1">
                <a:alpha val="57000"/>
              </a:schemeClr>
            </a:solidFill>
          </p:spPr>
          <p:txBody>
            <a:bodyPr wrap="square">
              <a:spAutoFit/>
            </a:bodyPr>
            <a:lstStyle/>
            <a:p>
              <a:pPr algn="just" defTabSz="914378"/>
              <a:r>
                <a:rPr lang="fr-FR" sz="900" dirty="0">
                  <a:solidFill>
                    <a:srgbClr val="002060"/>
                  </a:solidFill>
                  <a:latin typeface="+mj-lt"/>
                </a:rPr>
                <a:t>Nous avons développé une gamme alliant ergonomie par son écran tactile, confort par sa possibilité d’intégrer des plans 3D à chaque information d’alarme incendie sans rajout d’UAE externe, et cybersécurité par la validation par le CNPP suivant un protocole spécifique à la cybersécurité.</a:t>
              </a:r>
            </a:p>
          </p:txBody>
        </p:sp>
      </p:grpSp>
      <p:sp>
        <p:nvSpPr>
          <p:cNvPr id="8" name="Rectangle 7">
            <a:extLst>
              <a:ext uri="{FF2B5EF4-FFF2-40B4-BE49-F238E27FC236}">
                <a16:creationId xmlns:a16="http://schemas.microsoft.com/office/drawing/2014/main" id="{9E40B363-F2D7-12EE-2578-EC70806E3931}"/>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Systèmes de sécurité incendie catégorie A adressables</a:t>
            </a:r>
          </a:p>
        </p:txBody>
      </p:sp>
    </p:spTree>
    <p:extLst>
      <p:ext uri="{BB962C8B-B14F-4D97-AF65-F5344CB8AC3E}">
        <p14:creationId xmlns:p14="http://schemas.microsoft.com/office/powerpoint/2010/main" val="3960763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8F241C40-AB36-612C-3667-0296A96B9E3A}"/>
              </a:ext>
            </a:extLst>
          </p:cNvPr>
          <p:cNvSpPr>
            <a:spLocks noGrp="1"/>
          </p:cNvSpPr>
          <p:nvPr>
            <p:ph type="sldNum" sz="quarter" idx="4"/>
          </p:nvPr>
        </p:nvSpPr>
        <p:spPr/>
        <p:txBody>
          <a:bodyPr/>
          <a:lstStyle/>
          <a:p>
            <a:fld id="{BE375096-6367-4A46-9B35-1C341654C780}" type="slidenum">
              <a:rPr lang="en-US" smtClean="0"/>
              <a:t>12</a:t>
            </a:fld>
            <a:endParaRPr lang="en-US"/>
          </a:p>
        </p:txBody>
      </p:sp>
      <p:grpSp>
        <p:nvGrpSpPr>
          <p:cNvPr id="27" name="Groupe 26">
            <a:extLst>
              <a:ext uri="{FF2B5EF4-FFF2-40B4-BE49-F238E27FC236}">
                <a16:creationId xmlns:a16="http://schemas.microsoft.com/office/drawing/2014/main" id="{120A50DF-8D82-12D5-F43E-C318D41F6399}"/>
              </a:ext>
            </a:extLst>
          </p:cNvPr>
          <p:cNvGrpSpPr/>
          <p:nvPr/>
        </p:nvGrpSpPr>
        <p:grpSpPr>
          <a:xfrm>
            <a:off x="175349" y="1155152"/>
            <a:ext cx="8717132" cy="3090038"/>
            <a:chOff x="175349" y="1609896"/>
            <a:chExt cx="8717132" cy="3090038"/>
          </a:xfrm>
        </p:grpSpPr>
        <p:sp>
          <p:nvSpPr>
            <p:cNvPr id="37" name="Rectangle 36"/>
            <p:cNvSpPr/>
            <p:nvPr/>
          </p:nvSpPr>
          <p:spPr>
            <a:xfrm>
              <a:off x="179513" y="1620046"/>
              <a:ext cx="5864490"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defTabSz="914378"/>
              <a:endParaRPr lang="en-US" sz="1050" baseline="30000" dirty="0">
                <a:solidFill>
                  <a:prstClr val="black"/>
                </a:solidFill>
                <a:latin typeface="Arial"/>
              </a:endParaRPr>
            </a:p>
            <a:p>
              <a:pPr algn="ctr" defTabSz="914378"/>
              <a:endParaRPr lang="en-US" sz="1050" baseline="30000" dirty="0">
                <a:solidFill>
                  <a:prstClr val="black"/>
                </a:solidFill>
                <a:latin typeface="Arial"/>
              </a:endParaRPr>
            </a:p>
            <a:p>
              <a:pPr algn="ctr" defTabSz="914378"/>
              <a:endParaRPr lang="en-US" sz="1050" baseline="30000" dirty="0">
                <a:solidFill>
                  <a:prstClr val="black"/>
                </a:solidFill>
                <a:latin typeface="Arial"/>
              </a:endParaRPr>
            </a:p>
            <a:p>
              <a:pPr algn="ctr" defTabSz="914378"/>
              <a:endParaRPr lang="en-US" sz="1050" baseline="30000" dirty="0">
                <a:solidFill>
                  <a:prstClr val="black"/>
                </a:solidFill>
                <a:latin typeface="Arial"/>
              </a:endParaRPr>
            </a:p>
            <a:p>
              <a:pPr algn="ctr" defTabSz="914378"/>
              <a:endParaRPr lang="en-US" sz="1050" baseline="30000" dirty="0">
                <a:solidFill>
                  <a:prstClr val="black"/>
                </a:solidFill>
                <a:latin typeface="Arial"/>
              </a:endParaRPr>
            </a:p>
            <a:p>
              <a:pPr algn="ctr" defTabSz="914378"/>
              <a:endParaRPr lang="en-US" sz="1050" baseline="30000" dirty="0">
                <a:solidFill>
                  <a:prstClr val="black"/>
                </a:solidFill>
                <a:latin typeface="Arial"/>
              </a:endParaRPr>
            </a:p>
            <a:p>
              <a:pPr algn="ctr" defTabSz="914378"/>
              <a:endParaRPr lang="en-US" sz="1050" baseline="30000" dirty="0">
                <a:solidFill>
                  <a:prstClr val="black"/>
                </a:solidFill>
                <a:latin typeface="Arial"/>
              </a:endParaRPr>
            </a:p>
            <a:p>
              <a:pPr algn="ctr" defTabSz="914378"/>
              <a:endParaRPr lang="en-US" sz="1050" baseline="30000" dirty="0">
                <a:solidFill>
                  <a:prstClr val="black"/>
                </a:solidFill>
                <a:latin typeface="Arial"/>
              </a:endParaRPr>
            </a:p>
            <a:p>
              <a:pPr algn="ctr" defTabSz="914378"/>
              <a:endParaRPr lang="en-US" sz="1050" baseline="30000" dirty="0">
                <a:solidFill>
                  <a:prstClr val="black"/>
                </a:solidFill>
                <a:latin typeface="Arial"/>
              </a:endParaRPr>
            </a:p>
            <a:p>
              <a:pPr algn="ctr" defTabSz="914378"/>
              <a:endParaRPr lang="en-US" sz="1050" baseline="30000" dirty="0">
                <a:solidFill>
                  <a:prstClr val="black"/>
                </a:solidFill>
                <a:latin typeface="Arial"/>
              </a:endParaRPr>
            </a:p>
            <a:p>
              <a:pPr algn="ctr" defTabSz="914378"/>
              <a:endParaRPr lang="en-US" sz="1050" baseline="30000" dirty="0">
                <a:solidFill>
                  <a:prstClr val="black"/>
                </a:solidFill>
                <a:latin typeface="Arial"/>
              </a:endParaRPr>
            </a:p>
            <a:p>
              <a:pPr algn="ctr" defTabSz="914378"/>
              <a:endParaRPr lang="en-US" sz="1050" baseline="30000" dirty="0">
                <a:solidFill>
                  <a:prstClr val="black"/>
                </a:solidFill>
                <a:latin typeface="Arial"/>
              </a:endParaRPr>
            </a:p>
            <a:p>
              <a:pPr algn="ctr" defTabSz="914378"/>
              <a:endParaRPr lang="fr-FR" sz="400" dirty="0">
                <a:solidFill>
                  <a:prstClr val="black"/>
                </a:solidFill>
                <a:latin typeface="Arial"/>
              </a:endParaRPr>
            </a:p>
          </p:txBody>
        </p:sp>
        <p:sp>
          <p:nvSpPr>
            <p:cNvPr id="49" name="Rectangle à coins arrondis 15">
              <a:extLst>
                <a:ext uri="{FF2B5EF4-FFF2-40B4-BE49-F238E27FC236}">
                  <a16:creationId xmlns:a16="http://schemas.microsoft.com/office/drawing/2014/main" id="{C42E4507-E610-4F31-A23A-9A3A4BD21F9A}"/>
                </a:ext>
              </a:extLst>
            </p:cNvPr>
            <p:cNvSpPr/>
            <p:nvPr/>
          </p:nvSpPr>
          <p:spPr>
            <a:xfrm>
              <a:off x="2221949" y="1995686"/>
              <a:ext cx="1603760"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fr-FR" dirty="0">
                <a:solidFill>
                  <a:prstClr val="white"/>
                </a:solidFill>
                <a:latin typeface="Arial"/>
              </a:endParaRPr>
            </a:p>
          </p:txBody>
        </p:sp>
        <p:cxnSp>
          <p:nvCxnSpPr>
            <p:cNvPr id="32" name="Connecteur droit 31">
              <a:extLst>
                <a:ext uri="{FF2B5EF4-FFF2-40B4-BE49-F238E27FC236}">
                  <a16:creationId xmlns:a16="http://schemas.microsoft.com/office/drawing/2014/main" id="{98904344-0DF3-48A4-A491-4C3843F0FD9F}"/>
                </a:ext>
              </a:extLst>
            </p:cNvPr>
            <p:cNvCxnSpPr/>
            <p:nvPr/>
          </p:nvCxnSpPr>
          <p:spPr>
            <a:xfrm flipH="1">
              <a:off x="4067944" y="1995687"/>
              <a:ext cx="1" cy="237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123729" y="1620049"/>
              <a:ext cx="1872208" cy="253916"/>
            </a:xfrm>
            <a:prstGeom prst="rect">
              <a:avLst/>
            </a:prstGeom>
          </p:spPr>
          <p:txBody>
            <a:bodyPr wrap="square">
              <a:spAutoFit/>
            </a:bodyPr>
            <a:lstStyle/>
            <a:p>
              <a:pPr algn="ctr" defTabSz="914378"/>
              <a:r>
                <a:rPr lang="fr-FR" sz="1050" dirty="0">
                  <a:solidFill>
                    <a:srgbClr val="002060"/>
                  </a:solidFill>
                  <a:latin typeface="Arial"/>
                </a:rPr>
                <a:t>Interface tactile graphique</a:t>
              </a:r>
            </a:p>
          </p:txBody>
        </p:sp>
        <p:sp>
          <p:nvSpPr>
            <p:cNvPr id="43" name="Rectangle 42"/>
            <p:cNvSpPr/>
            <p:nvPr/>
          </p:nvSpPr>
          <p:spPr>
            <a:xfrm>
              <a:off x="2148974" y="2910729"/>
              <a:ext cx="1846964" cy="677108"/>
            </a:xfrm>
            <a:prstGeom prst="rect">
              <a:avLst/>
            </a:prstGeom>
          </p:spPr>
          <p:txBody>
            <a:bodyPr wrap="square">
              <a:spAutoFit/>
            </a:bodyPr>
            <a:lstStyle/>
            <a:p>
              <a:pPr algn="ctr" defTabSz="914378"/>
              <a:r>
                <a:rPr lang="fr-FR" sz="950" b="1" dirty="0">
                  <a:solidFill>
                    <a:prstClr val="black"/>
                  </a:solidFill>
                  <a:latin typeface="Arial"/>
                </a:rPr>
                <a:t>Indiquer </a:t>
              </a:r>
            </a:p>
            <a:p>
              <a:pPr algn="ctr" defTabSz="914378"/>
              <a:r>
                <a:rPr lang="fr-FR" sz="950" dirty="0">
                  <a:solidFill>
                    <a:prstClr val="black"/>
                  </a:solidFill>
                  <a:latin typeface="Arial"/>
                </a:rPr>
                <a:t>des alarmes précises, d’usage simple, à haute performance graphique et informative. </a:t>
              </a:r>
            </a:p>
          </p:txBody>
        </p:sp>
        <p:sp>
          <p:nvSpPr>
            <p:cNvPr id="63" name="Rectangle 62"/>
            <p:cNvSpPr/>
            <p:nvPr/>
          </p:nvSpPr>
          <p:spPr>
            <a:xfrm>
              <a:off x="6269812" y="1620046"/>
              <a:ext cx="2622669" cy="2895921"/>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16"/>
              <a:endParaRPr lang="en-US" sz="1500" dirty="0">
                <a:solidFill>
                  <a:prstClr val="white"/>
                </a:solidFill>
                <a:latin typeface="Arial"/>
              </a:endParaRPr>
            </a:p>
          </p:txBody>
        </p:sp>
        <p:sp>
          <p:nvSpPr>
            <p:cNvPr id="64" name="Rectangle à coins arrondis 63"/>
            <p:cNvSpPr/>
            <p:nvPr/>
          </p:nvSpPr>
          <p:spPr>
            <a:xfrm>
              <a:off x="6372201" y="1995688"/>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fr-FR" dirty="0">
                <a:solidFill>
                  <a:prstClr val="white"/>
                </a:solidFill>
                <a:latin typeface="Arial"/>
              </a:endParaRPr>
            </a:p>
          </p:txBody>
        </p:sp>
        <p:sp>
          <p:nvSpPr>
            <p:cNvPr id="65" name="Rectangle 64"/>
            <p:cNvSpPr/>
            <p:nvPr/>
          </p:nvSpPr>
          <p:spPr>
            <a:xfrm>
              <a:off x="6269810" y="3068006"/>
              <a:ext cx="2622669" cy="800219"/>
            </a:xfrm>
            <a:prstGeom prst="rect">
              <a:avLst/>
            </a:prstGeom>
          </p:spPr>
          <p:txBody>
            <a:bodyPr wrap="square">
              <a:spAutoFit/>
            </a:bodyPr>
            <a:lstStyle/>
            <a:p>
              <a:pPr algn="ctr" defTabSz="914378"/>
              <a:r>
                <a:rPr lang="fr-FR" sz="950" dirty="0">
                  <a:solidFill>
                    <a:prstClr val="white"/>
                  </a:solidFill>
                  <a:latin typeface="Arial"/>
                </a:rPr>
                <a:t>Services d’installation I7 </a:t>
              </a:r>
              <a:r>
                <a:rPr lang="fr-FR" sz="950" baseline="30000" dirty="0">
                  <a:solidFill>
                    <a:prstClr val="white"/>
                  </a:solidFill>
                  <a:latin typeface="Arial"/>
                </a:rPr>
                <a:t>(1)</a:t>
              </a:r>
              <a:endParaRPr lang="fr-FR" sz="950" dirty="0">
                <a:solidFill>
                  <a:prstClr val="white"/>
                </a:solidFill>
                <a:latin typeface="Arial"/>
              </a:endParaRPr>
            </a:p>
            <a:p>
              <a:pPr algn="ctr" defTabSz="914378"/>
              <a:endParaRPr lang="fr-FR" sz="400" dirty="0">
                <a:solidFill>
                  <a:prstClr val="white"/>
                </a:solidFill>
                <a:latin typeface="Arial"/>
              </a:endParaRPr>
            </a:p>
            <a:p>
              <a:pPr algn="ctr" defTabSz="914378"/>
              <a:r>
                <a:rPr lang="fr-FR" sz="950" dirty="0">
                  <a:solidFill>
                    <a:prstClr val="white"/>
                  </a:solidFill>
                  <a:latin typeface="Arial"/>
                </a:rPr>
                <a:t>Services de maintenance F7</a:t>
              </a:r>
              <a:r>
                <a:rPr lang="fr-FR" sz="950" baseline="30000" dirty="0">
                  <a:solidFill>
                    <a:prstClr val="white"/>
                  </a:solidFill>
                  <a:latin typeface="Arial"/>
                </a:rPr>
                <a:t>(1)</a:t>
              </a:r>
              <a:endParaRPr lang="fr-FR" sz="950" dirty="0">
                <a:solidFill>
                  <a:prstClr val="white"/>
                </a:solidFill>
                <a:latin typeface="Arial"/>
              </a:endParaRPr>
            </a:p>
            <a:p>
              <a:pPr algn="ctr" defTabSz="914378"/>
              <a:endParaRPr lang="fr-FR" sz="400" dirty="0">
                <a:solidFill>
                  <a:prstClr val="white"/>
                </a:solidFill>
                <a:latin typeface="Arial"/>
              </a:endParaRPr>
            </a:p>
            <a:p>
              <a:pPr algn="ctr" defTabSz="914378"/>
              <a:r>
                <a:rPr lang="fr-FR" sz="950" dirty="0">
                  <a:solidFill>
                    <a:prstClr val="white"/>
                  </a:solidFill>
                  <a:latin typeface="Arial"/>
                </a:rPr>
                <a:t>Systèmes de détection incendie Centralisateurs de mise en sécurité incendie</a:t>
              </a:r>
            </a:p>
          </p:txBody>
        </p:sp>
        <p:sp>
          <p:nvSpPr>
            <p:cNvPr id="68" name="Arrondir un rectangle avec un coin du même côté 67"/>
            <p:cNvSpPr/>
            <p:nvPr/>
          </p:nvSpPr>
          <p:spPr>
            <a:xfrm>
              <a:off x="6269812" y="1620048"/>
              <a:ext cx="2622669" cy="278472"/>
            </a:xfrm>
            <a:prstGeom prst="round2SameRect">
              <a:avLst>
                <a:gd name="adj1" fmla="val 32832"/>
                <a:gd name="adj2" fmla="val 0"/>
              </a:avLst>
            </a:prstGeom>
            <a:noFill/>
          </p:spPr>
          <p:txBody>
            <a:bodyPr wrap="square">
              <a:spAutoFit/>
            </a:bodyPr>
            <a:lstStyle/>
            <a:p>
              <a:pPr algn="ctr" defTabSz="914378"/>
              <a:r>
                <a:rPr lang="fr-FR" sz="1050" b="1" dirty="0">
                  <a:solidFill>
                    <a:prstClr val="white"/>
                  </a:solidFill>
                  <a:latin typeface="Arial"/>
                </a:rPr>
                <a:t>Le service de proximité</a:t>
              </a:r>
            </a:p>
          </p:txBody>
        </p:sp>
        <p:cxnSp>
          <p:nvCxnSpPr>
            <p:cNvPr id="72" name="Connecteur droit 71"/>
            <p:cNvCxnSpPr/>
            <p:nvPr/>
          </p:nvCxnSpPr>
          <p:spPr>
            <a:xfrm>
              <a:off x="7178433"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ZoneTexte 40"/>
            <p:cNvSpPr txBox="1"/>
            <p:nvPr/>
          </p:nvSpPr>
          <p:spPr>
            <a:xfrm>
              <a:off x="6269810" y="4530657"/>
              <a:ext cx="2622671" cy="169277"/>
            </a:xfrm>
            <a:prstGeom prst="rect">
              <a:avLst/>
            </a:prstGeom>
            <a:noFill/>
          </p:spPr>
          <p:txBody>
            <a:bodyPr wrap="square" rtlCol="0">
              <a:spAutoFit/>
            </a:bodyPr>
            <a:lstStyle/>
            <a:p>
              <a:pPr marL="228594" indent="-228594" algn="r" defTabSz="914378">
                <a:buFontTx/>
                <a:buAutoNum type="arabicParenBoth"/>
              </a:pPr>
              <a:r>
                <a:rPr lang="fr-FR" sz="500" i="1" dirty="0">
                  <a:solidFill>
                    <a:schemeClr val="tx1">
                      <a:lumMod val="50000"/>
                      <a:lumOff val="50000"/>
                    </a:schemeClr>
                  </a:solidFill>
                  <a:latin typeface="Arial"/>
                </a:rPr>
                <a:t>liste de nos agences I7, F7 certifiées  : cnpp.com</a:t>
              </a:r>
            </a:p>
          </p:txBody>
        </p:sp>
        <p:grpSp>
          <p:nvGrpSpPr>
            <p:cNvPr id="5" name="Groupe 4">
              <a:extLst>
                <a:ext uri="{FF2B5EF4-FFF2-40B4-BE49-F238E27FC236}">
                  <a16:creationId xmlns:a16="http://schemas.microsoft.com/office/drawing/2014/main" id="{B3B61C3B-4AC5-4E20-BAB2-8260F4DF4AA7}"/>
                </a:ext>
              </a:extLst>
            </p:cNvPr>
            <p:cNvGrpSpPr/>
            <p:nvPr/>
          </p:nvGrpSpPr>
          <p:grpSpPr>
            <a:xfrm>
              <a:off x="179513" y="1620049"/>
              <a:ext cx="1796037" cy="2113982"/>
              <a:chOff x="179512" y="1620048"/>
              <a:chExt cx="1796037" cy="2113982"/>
            </a:xfrm>
          </p:grpSpPr>
          <p:sp>
            <p:nvSpPr>
              <p:cNvPr id="11" name="Rectangle 10"/>
              <p:cNvSpPr/>
              <p:nvPr/>
            </p:nvSpPr>
            <p:spPr>
              <a:xfrm>
                <a:off x="184119" y="1620048"/>
                <a:ext cx="1791430" cy="253916"/>
              </a:xfrm>
              <a:prstGeom prst="rect">
                <a:avLst/>
              </a:prstGeom>
            </p:spPr>
            <p:txBody>
              <a:bodyPr wrap="square">
                <a:spAutoFit/>
              </a:bodyPr>
              <a:lstStyle/>
              <a:p>
                <a:pPr algn="ctr" defTabSz="914378"/>
                <a:endParaRPr lang="fr-FR" sz="1050" dirty="0">
                  <a:solidFill>
                    <a:srgbClr val="002060"/>
                  </a:solidFill>
                  <a:latin typeface="Arial"/>
                </a:endParaRPr>
              </a:p>
            </p:txBody>
          </p:sp>
          <p:grpSp>
            <p:nvGrpSpPr>
              <p:cNvPr id="4" name="Groupe 3">
                <a:extLst>
                  <a:ext uri="{FF2B5EF4-FFF2-40B4-BE49-F238E27FC236}">
                    <a16:creationId xmlns:a16="http://schemas.microsoft.com/office/drawing/2014/main" id="{747F8189-BE63-4104-B872-27575BB0C7E4}"/>
                  </a:ext>
                </a:extLst>
              </p:cNvPr>
              <p:cNvGrpSpPr/>
              <p:nvPr/>
            </p:nvGrpSpPr>
            <p:grpSpPr>
              <a:xfrm>
                <a:off x="179512" y="1995686"/>
                <a:ext cx="1796036" cy="1738344"/>
                <a:chOff x="179512" y="1995686"/>
                <a:chExt cx="1796036" cy="1738344"/>
              </a:xfrm>
            </p:grpSpPr>
            <p:sp>
              <p:nvSpPr>
                <p:cNvPr id="15" name="Rectangle à coins arrondis 14"/>
                <p:cNvSpPr/>
                <p:nvPr/>
              </p:nvSpPr>
              <p:spPr>
                <a:xfrm>
                  <a:off x="293279" y="1995686"/>
                  <a:ext cx="1576743"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fr-FR" dirty="0">
                    <a:solidFill>
                      <a:prstClr val="white"/>
                    </a:solidFill>
                    <a:latin typeface="Arial"/>
                  </a:endParaRPr>
                </a:p>
              </p:txBody>
            </p:sp>
            <p:sp>
              <p:nvSpPr>
                <p:cNvPr id="47" name="Rectangle 46"/>
                <p:cNvSpPr/>
                <p:nvPr/>
              </p:nvSpPr>
              <p:spPr>
                <a:xfrm>
                  <a:off x="179512" y="2910728"/>
                  <a:ext cx="1796036" cy="823302"/>
                </a:xfrm>
                <a:prstGeom prst="rect">
                  <a:avLst/>
                </a:prstGeom>
              </p:spPr>
              <p:txBody>
                <a:bodyPr wrap="square">
                  <a:spAutoFit/>
                </a:bodyPr>
                <a:lstStyle/>
                <a:p>
                  <a:pPr algn="ctr" defTabSz="914378"/>
                  <a:r>
                    <a:rPr lang="fr-FR" sz="950" b="1" dirty="0">
                      <a:solidFill>
                        <a:prstClr val="black"/>
                      </a:solidFill>
                      <a:latin typeface="Arial"/>
                    </a:rPr>
                    <a:t>Créer </a:t>
                  </a:r>
                </a:p>
                <a:p>
                  <a:pPr algn="ctr" defTabSz="914378"/>
                  <a:r>
                    <a:rPr lang="fr-FR" sz="950" dirty="0">
                      <a:solidFill>
                        <a:prstClr val="black"/>
                      </a:solidFill>
                      <a:latin typeface="Arial"/>
                    </a:rPr>
                    <a:t>les conditions idéales de choix du système, en lien avec les risques, tailles et organisations humaines. </a:t>
                  </a:r>
                </a:p>
              </p:txBody>
            </p:sp>
          </p:grpSp>
        </p:grpSp>
        <p:cxnSp>
          <p:nvCxnSpPr>
            <p:cNvPr id="48" name="Connecteur droit 47"/>
            <p:cNvCxnSpPr/>
            <p:nvPr/>
          </p:nvCxnSpPr>
          <p:spPr>
            <a:xfrm flipH="1">
              <a:off x="1979713" y="1995685"/>
              <a:ext cx="1" cy="237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Rectangle 8"/>
            <p:cNvSpPr/>
            <p:nvPr/>
          </p:nvSpPr>
          <p:spPr>
            <a:xfrm>
              <a:off x="179513" y="2669681"/>
              <a:ext cx="5868651"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r>
                <a:rPr lang="fr-FR" sz="900" b="1" dirty="0">
                  <a:solidFill>
                    <a:srgbClr val="1F497D"/>
                  </a:solidFill>
                  <a:latin typeface="Arial"/>
                </a:rPr>
                <a:t>Gamme </a:t>
              </a:r>
            </a:p>
          </p:txBody>
        </p:sp>
        <p:sp>
          <p:nvSpPr>
            <p:cNvPr id="33" name="Rectangle 32"/>
            <p:cNvSpPr/>
            <p:nvPr/>
          </p:nvSpPr>
          <p:spPr>
            <a:xfrm>
              <a:off x="6269812"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fr-FR" cap="small" dirty="0">
                <a:solidFill>
                  <a:prstClr val="white"/>
                </a:solidFill>
                <a:latin typeface="Arial"/>
              </a:endParaRPr>
            </a:p>
          </p:txBody>
        </p:sp>
        <p:sp>
          <p:nvSpPr>
            <p:cNvPr id="34" name="Rectangle 33"/>
            <p:cNvSpPr/>
            <p:nvPr/>
          </p:nvSpPr>
          <p:spPr>
            <a:xfrm>
              <a:off x="6444208" y="2669680"/>
              <a:ext cx="2239692" cy="238527"/>
            </a:xfrm>
            <a:prstGeom prst="rect">
              <a:avLst/>
            </a:prstGeom>
            <a:noFill/>
          </p:spPr>
          <p:txBody>
            <a:bodyPr wrap="square">
              <a:spAutoFit/>
            </a:bodyPr>
            <a:lstStyle/>
            <a:p>
              <a:pPr algn="ctr" defTabSz="914378"/>
              <a:r>
                <a:rPr lang="fr-FR" sz="950" b="1" dirty="0">
                  <a:solidFill>
                    <a:prstClr val="white"/>
                  </a:solidFill>
                  <a:latin typeface="Arial"/>
                </a:rPr>
                <a:t>Les          Chubb France</a:t>
              </a:r>
            </a:p>
          </p:txBody>
        </p:sp>
        <p:pic>
          <p:nvPicPr>
            <p:cNvPr id="35"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6"/>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38" name="Rectangle 37">
              <a:extLst>
                <a:ext uri="{FF2B5EF4-FFF2-40B4-BE49-F238E27FC236}">
                  <a16:creationId xmlns:a16="http://schemas.microsoft.com/office/drawing/2014/main" id="{B1F5BF95-674C-4E1B-9B31-4806BEA7DF6D}"/>
                </a:ext>
              </a:extLst>
            </p:cNvPr>
            <p:cNvSpPr/>
            <p:nvPr/>
          </p:nvSpPr>
          <p:spPr>
            <a:xfrm>
              <a:off x="4133325" y="1609896"/>
              <a:ext cx="1872208" cy="253916"/>
            </a:xfrm>
            <a:prstGeom prst="rect">
              <a:avLst/>
            </a:prstGeom>
          </p:spPr>
          <p:txBody>
            <a:bodyPr wrap="square">
              <a:spAutoFit/>
            </a:bodyPr>
            <a:lstStyle/>
            <a:p>
              <a:pPr algn="ctr" defTabSz="914378"/>
              <a:r>
                <a:rPr lang="fr-FR" sz="1050" dirty="0">
                  <a:solidFill>
                    <a:srgbClr val="002060"/>
                  </a:solidFill>
                  <a:latin typeface="Arial"/>
                </a:rPr>
                <a:t>Cybersécurité</a:t>
              </a:r>
            </a:p>
          </p:txBody>
        </p:sp>
        <p:sp>
          <p:nvSpPr>
            <p:cNvPr id="40" name="Rectangle 39">
              <a:extLst>
                <a:ext uri="{FF2B5EF4-FFF2-40B4-BE49-F238E27FC236}">
                  <a16:creationId xmlns:a16="http://schemas.microsoft.com/office/drawing/2014/main" id="{FACE6E71-9EAB-450E-8D40-EEEFBF5B1CCA}"/>
                </a:ext>
              </a:extLst>
            </p:cNvPr>
            <p:cNvSpPr/>
            <p:nvPr/>
          </p:nvSpPr>
          <p:spPr>
            <a:xfrm>
              <a:off x="4158571" y="2900577"/>
              <a:ext cx="1846964" cy="823302"/>
            </a:xfrm>
            <a:prstGeom prst="rect">
              <a:avLst/>
            </a:prstGeom>
          </p:spPr>
          <p:txBody>
            <a:bodyPr wrap="square">
              <a:spAutoFit/>
            </a:bodyPr>
            <a:lstStyle/>
            <a:p>
              <a:pPr algn="ctr" defTabSz="914378"/>
              <a:r>
                <a:rPr lang="fr-FR" sz="950" b="1" dirty="0">
                  <a:solidFill>
                    <a:prstClr val="black"/>
                  </a:solidFill>
                  <a:latin typeface="Arial"/>
                </a:rPr>
                <a:t>Sécuriser  </a:t>
              </a:r>
            </a:p>
            <a:p>
              <a:pPr algn="ctr" defTabSz="914378"/>
              <a:r>
                <a:rPr lang="fr-FR" sz="950" dirty="0">
                  <a:solidFill>
                    <a:prstClr val="black"/>
                  </a:solidFill>
                  <a:latin typeface="Arial"/>
                </a:rPr>
                <a:t>Les </a:t>
              </a:r>
              <a:r>
                <a:rPr lang="fr-FR" sz="950" dirty="0">
                  <a:solidFill>
                    <a:prstClr val="black"/>
                  </a:solidFill>
                </a:rPr>
                <a:t>informations des tableaux du réseau </a:t>
              </a:r>
              <a:r>
                <a:rPr lang="fr-FR" sz="950" dirty="0">
                  <a:solidFill>
                    <a:prstClr val="black"/>
                  </a:solidFill>
                  <a:latin typeface="Arial"/>
                </a:rPr>
                <a:t>en renforçant la robustesse de chacun de leur système d’exploitation.</a:t>
              </a:r>
            </a:p>
          </p:txBody>
        </p:sp>
        <p:sp>
          <p:nvSpPr>
            <p:cNvPr id="39" name="Rectangle à coins arrondis 15">
              <a:extLst>
                <a:ext uri="{FF2B5EF4-FFF2-40B4-BE49-F238E27FC236}">
                  <a16:creationId xmlns:a16="http://schemas.microsoft.com/office/drawing/2014/main" id="{164782F7-BBFC-427F-8823-8DC7262A756C}"/>
                </a:ext>
              </a:extLst>
            </p:cNvPr>
            <p:cNvSpPr/>
            <p:nvPr/>
          </p:nvSpPr>
          <p:spPr>
            <a:xfrm>
              <a:off x="4260214" y="1985534"/>
              <a:ext cx="1603760"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378"/>
              <a:endParaRPr lang="fr-FR" dirty="0">
                <a:solidFill>
                  <a:prstClr val="white"/>
                </a:solidFill>
                <a:latin typeface="Arial"/>
              </a:endParaRPr>
            </a:p>
          </p:txBody>
        </p:sp>
        <p:pic>
          <p:nvPicPr>
            <p:cNvPr id="8" name="Image 7" descr="Une image contenant texte&#10;&#10;Description générée automatiquement">
              <a:extLst>
                <a:ext uri="{FF2B5EF4-FFF2-40B4-BE49-F238E27FC236}">
                  <a16:creationId xmlns:a16="http://schemas.microsoft.com/office/drawing/2014/main" id="{D183CA6C-F2F6-4F0B-900C-E04D4323598E}"/>
                </a:ext>
              </a:extLst>
            </p:cNvPr>
            <p:cNvPicPr>
              <a:picLocks noChangeAspect="1"/>
            </p:cNvPicPr>
            <p:nvPr/>
          </p:nvPicPr>
          <p:blipFill>
            <a:blip r:embed="rId3"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3372173" y="2712648"/>
              <a:ext cx="815481" cy="167311"/>
            </a:xfrm>
            <a:prstGeom prst="rect">
              <a:avLst/>
            </a:prstGeom>
          </p:spPr>
        </p:pic>
        <p:pic>
          <p:nvPicPr>
            <p:cNvPr id="19" name="Image 18">
              <a:extLst>
                <a:ext uri="{FF2B5EF4-FFF2-40B4-BE49-F238E27FC236}">
                  <a16:creationId xmlns:a16="http://schemas.microsoft.com/office/drawing/2014/main" id="{A381D1F9-B4A8-402C-B818-9BD9BE02797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606082" y="2039355"/>
              <a:ext cx="932751" cy="516267"/>
            </a:xfrm>
            <a:prstGeom prst="rect">
              <a:avLst/>
            </a:prstGeom>
          </p:spPr>
        </p:pic>
        <p:pic>
          <p:nvPicPr>
            <p:cNvPr id="21" name="Image 20" descr="Une image contenant texte&#10;&#10;Description générée automatiquement">
              <a:extLst>
                <a:ext uri="{FF2B5EF4-FFF2-40B4-BE49-F238E27FC236}">
                  <a16:creationId xmlns:a16="http://schemas.microsoft.com/office/drawing/2014/main" id="{8E14C397-DE63-400D-A6D2-580541A8CE7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t="10778" r="36982" b="21270"/>
            <a:stretch/>
          </p:blipFill>
          <p:spPr>
            <a:xfrm>
              <a:off x="395536" y="2033347"/>
              <a:ext cx="1355903" cy="511483"/>
            </a:xfrm>
            <a:prstGeom prst="rect">
              <a:avLst/>
            </a:prstGeom>
          </p:spPr>
        </p:pic>
        <p:sp>
          <p:nvSpPr>
            <p:cNvPr id="45" name="ZoneTexte 44">
              <a:extLst>
                <a:ext uri="{FF2B5EF4-FFF2-40B4-BE49-F238E27FC236}">
                  <a16:creationId xmlns:a16="http://schemas.microsoft.com/office/drawing/2014/main" id="{B2D97C60-0044-41A4-AD05-B762C084EB86}"/>
                </a:ext>
              </a:extLst>
            </p:cNvPr>
            <p:cNvSpPr txBox="1"/>
            <p:nvPr/>
          </p:nvSpPr>
          <p:spPr>
            <a:xfrm>
              <a:off x="437988" y="1632326"/>
              <a:ext cx="1353296" cy="253916"/>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Configurations</a:t>
              </a:r>
            </a:p>
          </p:txBody>
        </p:sp>
        <p:grpSp>
          <p:nvGrpSpPr>
            <p:cNvPr id="17" name="Groupe 16">
              <a:extLst>
                <a:ext uri="{FF2B5EF4-FFF2-40B4-BE49-F238E27FC236}">
                  <a16:creationId xmlns:a16="http://schemas.microsoft.com/office/drawing/2014/main" id="{005D19BD-9FC8-4F33-881C-10F2C90E3128}"/>
                </a:ext>
              </a:extLst>
            </p:cNvPr>
            <p:cNvGrpSpPr/>
            <p:nvPr/>
          </p:nvGrpSpPr>
          <p:grpSpPr>
            <a:xfrm>
              <a:off x="4462152" y="2055041"/>
              <a:ext cx="1199884" cy="464591"/>
              <a:chOff x="4454027" y="2067834"/>
              <a:chExt cx="1199884" cy="464591"/>
            </a:xfrm>
          </p:grpSpPr>
          <p:pic>
            <p:nvPicPr>
              <p:cNvPr id="10" name="Image 9">
                <a:extLst>
                  <a:ext uri="{FF2B5EF4-FFF2-40B4-BE49-F238E27FC236}">
                    <a16:creationId xmlns:a16="http://schemas.microsoft.com/office/drawing/2014/main" id="{63FBF205-31BD-47C1-BB20-67C9270C7ECB}"/>
                  </a:ext>
                </a:extLst>
              </p:cNvPr>
              <p:cNvPicPr>
                <a:picLocks noChangeAspect="1"/>
              </p:cNvPicPr>
              <p:nvPr/>
            </p:nvPicPr>
            <p:blipFill>
              <a:blip r:embed="rId6"/>
              <a:stretch>
                <a:fillRect/>
              </a:stretch>
            </p:blipFill>
            <p:spPr>
              <a:xfrm>
                <a:off x="4454027" y="2067834"/>
                <a:ext cx="451221" cy="464591"/>
              </a:xfrm>
              <a:prstGeom prst="rect">
                <a:avLst/>
              </a:prstGeom>
            </p:spPr>
          </p:pic>
          <p:pic>
            <p:nvPicPr>
              <p:cNvPr id="14" name="Image 13">
                <a:extLst>
                  <a:ext uri="{FF2B5EF4-FFF2-40B4-BE49-F238E27FC236}">
                    <a16:creationId xmlns:a16="http://schemas.microsoft.com/office/drawing/2014/main" id="{ECE60C50-F6B2-4343-BEED-4E9B4FB90149}"/>
                  </a:ext>
                </a:extLst>
              </p:cNvPr>
              <p:cNvPicPr>
                <a:picLocks noChangeAspect="1"/>
              </p:cNvPicPr>
              <p:nvPr/>
            </p:nvPicPr>
            <p:blipFill>
              <a:blip r:embed="rId7"/>
              <a:stretch>
                <a:fillRect/>
              </a:stretch>
            </p:blipFill>
            <p:spPr>
              <a:xfrm>
                <a:off x="5197963" y="2069821"/>
                <a:ext cx="455948" cy="462604"/>
              </a:xfrm>
              <a:prstGeom prst="rect">
                <a:avLst/>
              </a:prstGeom>
            </p:spPr>
          </p:pic>
        </p:grpSp>
        <p:grpSp>
          <p:nvGrpSpPr>
            <p:cNvPr id="25" name="Groupe 24">
              <a:extLst>
                <a:ext uri="{FF2B5EF4-FFF2-40B4-BE49-F238E27FC236}">
                  <a16:creationId xmlns:a16="http://schemas.microsoft.com/office/drawing/2014/main" id="{CF74C0C4-1ED7-48CF-859C-16B16E55FE70}"/>
                </a:ext>
              </a:extLst>
            </p:cNvPr>
            <p:cNvGrpSpPr/>
            <p:nvPr/>
          </p:nvGrpSpPr>
          <p:grpSpPr>
            <a:xfrm>
              <a:off x="6546709" y="2023832"/>
              <a:ext cx="2099256" cy="551196"/>
              <a:chOff x="6486935" y="2019492"/>
              <a:chExt cx="2099256" cy="551196"/>
            </a:xfrm>
          </p:grpSpPr>
          <p:pic>
            <p:nvPicPr>
              <p:cNvPr id="56" name="Image 55">
                <a:extLst>
                  <a:ext uri="{FF2B5EF4-FFF2-40B4-BE49-F238E27FC236}">
                    <a16:creationId xmlns:a16="http://schemas.microsoft.com/office/drawing/2014/main" id="{99EAE996-F2C0-4BEA-A085-A1B57B32A1B0}"/>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67565" y="2076136"/>
                <a:ext cx="463409" cy="484611"/>
              </a:xfrm>
              <a:prstGeom prst="rect">
                <a:avLst/>
              </a:prstGeom>
            </p:spPr>
          </p:pic>
          <p:pic>
            <p:nvPicPr>
              <p:cNvPr id="23" name="Image 22">
                <a:extLst>
                  <a:ext uri="{FF2B5EF4-FFF2-40B4-BE49-F238E27FC236}">
                    <a16:creationId xmlns:a16="http://schemas.microsoft.com/office/drawing/2014/main" id="{5D74DB67-BE32-4AAE-8F01-6129AA51963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t="25524" b="13849"/>
              <a:stretch/>
            </p:blipFill>
            <p:spPr>
              <a:xfrm>
                <a:off x="7962242" y="2019492"/>
                <a:ext cx="623949" cy="551196"/>
              </a:xfrm>
              <a:prstGeom prst="rect">
                <a:avLst/>
              </a:prstGeom>
            </p:spPr>
          </p:pic>
          <p:grpSp>
            <p:nvGrpSpPr>
              <p:cNvPr id="24" name="Groupe 23">
                <a:extLst>
                  <a:ext uri="{FF2B5EF4-FFF2-40B4-BE49-F238E27FC236}">
                    <a16:creationId xmlns:a16="http://schemas.microsoft.com/office/drawing/2014/main" id="{87CAA45E-FE78-45D7-9841-955E8EB94FB2}"/>
                  </a:ext>
                </a:extLst>
              </p:cNvPr>
              <p:cNvGrpSpPr/>
              <p:nvPr/>
            </p:nvGrpSpPr>
            <p:grpSpPr>
              <a:xfrm>
                <a:off x="6486935" y="2047804"/>
                <a:ext cx="749361" cy="503253"/>
                <a:chOff x="6444208" y="2067834"/>
                <a:chExt cx="749361" cy="503253"/>
              </a:xfrm>
            </p:grpSpPr>
            <p:pic>
              <p:nvPicPr>
                <p:cNvPr id="22" name="Image 21">
                  <a:extLst>
                    <a:ext uri="{FF2B5EF4-FFF2-40B4-BE49-F238E27FC236}">
                      <a16:creationId xmlns:a16="http://schemas.microsoft.com/office/drawing/2014/main" id="{4E377819-8949-4836-B88D-0C006FA046F7}"/>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24790"/>
                <a:stretch/>
              </p:blipFill>
              <p:spPr>
                <a:xfrm rot="5400000" flipV="1">
                  <a:off x="6380774" y="2131268"/>
                  <a:ext cx="503253" cy="376385"/>
                </a:xfrm>
                <a:prstGeom prst="rect">
                  <a:avLst/>
                </a:prstGeom>
              </p:spPr>
            </p:pic>
            <p:pic>
              <p:nvPicPr>
                <p:cNvPr id="51" name="Image 50">
                  <a:extLst>
                    <a:ext uri="{FF2B5EF4-FFF2-40B4-BE49-F238E27FC236}">
                      <a16:creationId xmlns:a16="http://schemas.microsoft.com/office/drawing/2014/main" id="{597E190E-2047-4A32-939B-5E38A3B35A49}"/>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r="24790"/>
                <a:stretch/>
              </p:blipFill>
              <p:spPr>
                <a:xfrm rot="5400000" flipV="1">
                  <a:off x="6753750" y="2131268"/>
                  <a:ext cx="503253" cy="376385"/>
                </a:xfrm>
                <a:prstGeom prst="rect">
                  <a:avLst/>
                </a:prstGeom>
              </p:spPr>
            </p:pic>
          </p:grpSp>
        </p:grpSp>
        <p:sp>
          <p:nvSpPr>
            <p:cNvPr id="50" name="ZoneTexte 49">
              <a:extLst>
                <a:ext uri="{FF2B5EF4-FFF2-40B4-BE49-F238E27FC236}">
                  <a16:creationId xmlns:a16="http://schemas.microsoft.com/office/drawing/2014/main" id="{A78DC33D-DF35-4805-B696-0A1B3D19C8B7}"/>
                </a:ext>
              </a:extLst>
            </p:cNvPr>
            <p:cNvSpPr txBox="1"/>
            <p:nvPr/>
          </p:nvSpPr>
          <p:spPr>
            <a:xfrm>
              <a:off x="3117389" y="4530657"/>
              <a:ext cx="2926615" cy="169277"/>
            </a:xfrm>
            <a:prstGeom prst="rect">
              <a:avLst/>
            </a:prstGeom>
            <a:noFill/>
          </p:spPr>
          <p:txBody>
            <a:bodyPr wrap="square">
              <a:spAutoFit/>
            </a:bodyPr>
            <a:lstStyle/>
            <a:p>
              <a:pPr algn="r"/>
              <a:r>
                <a:rPr kumimoji="0" lang="fr-FR" sz="500" b="0" i="1" u="none" strike="noStrike" kern="1200" cap="none" spc="0" normalizeH="0" baseline="30000" noProof="0" dirty="0">
                  <a:ln>
                    <a:noFill/>
                  </a:ln>
                  <a:solidFill>
                    <a:schemeClr val="tx1">
                      <a:lumMod val="50000"/>
                      <a:lumOff val="50000"/>
                    </a:schemeClr>
                  </a:solidFill>
                  <a:effectLst/>
                  <a:uLnTx/>
                  <a:uFillTx/>
                  <a:latin typeface="Arial"/>
                  <a:ea typeface="+mn-ea"/>
                  <a:cs typeface="+mn-cs"/>
                </a:rPr>
                <a:t>(2)</a:t>
              </a:r>
              <a:r>
                <a:rPr lang="fr-FR" sz="500" i="1" dirty="0">
                  <a:solidFill>
                    <a:schemeClr val="tx1">
                      <a:lumMod val="50000"/>
                      <a:lumOff val="50000"/>
                    </a:schemeClr>
                  </a:solidFill>
                  <a:latin typeface="Arial"/>
                </a:rPr>
                <a:t> Protocole élaboré par le CNPP. Nous consulter pour le document. </a:t>
              </a:r>
              <a:r>
                <a:rPr kumimoji="0" lang="fr-FR" sz="500" b="0" i="0" u="none" strike="noStrike" kern="1200" cap="none" spc="0" normalizeH="0" baseline="0" noProof="0" dirty="0">
                  <a:ln>
                    <a:noFill/>
                  </a:ln>
                  <a:solidFill>
                    <a:schemeClr val="tx1">
                      <a:lumMod val="50000"/>
                      <a:lumOff val="50000"/>
                    </a:schemeClr>
                  </a:solidFill>
                  <a:effectLst/>
                  <a:uLnTx/>
                  <a:uFillTx/>
                  <a:latin typeface="Arial"/>
                  <a:ea typeface="+mn-ea"/>
                  <a:cs typeface="+mn-cs"/>
                </a:rPr>
                <a:t> </a:t>
              </a:r>
              <a:endParaRPr lang="fr-FR" sz="500" dirty="0">
                <a:solidFill>
                  <a:schemeClr val="tx1">
                    <a:lumMod val="50000"/>
                    <a:lumOff val="50000"/>
                  </a:schemeClr>
                </a:solidFill>
              </a:endParaRPr>
            </a:p>
          </p:txBody>
        </p:sp>
        <p:sp>
          <p:nvSpPr>
            <p:cNvPr id="52" name="Rectangle 51">
              <a:extLst>
                <a:ext uri="{FF2B5EF4-FFF2-40B4-BE49-F238E27FC236}">
                  <a16:creationId xmlns:a16="http://schemas.microsoft.com/office/drawing/2014/main" id="{81611D99-24F5-4F02-9687-459A2826020B}"/>
                </a:ext>
              </a:extLst>
            </p:cNvPr>
            <p:cNvSpPr/>
            <p:nvPr/>
          </p:nvSpPr>
          <p:spPr>
            <a:xfrm>
              <a:off x="175349" y="3740199"/>
              <a:ext cx="5868655" cy="784830"/>
            </a:xfrm>
            <a:prstGeom prst="rect">
              <a:avLst/>
            </a:prstGeom>
            <a:solidFill>
              <a:schemeClr val="bg1"/>
            </a:solidFill>
          </p:spPr>
          <p:txBody>
            <a:bodyPr wrap="square">
              <a:spAutoFit/>
            </a:bodyPr>
            <a:lstStyle/>
            <a:p>
              <a:pPr algn="ctr" defTabSz="1219140"/>
              <a:r>
                <a:rPr lang="fr-FR" sz="900" dirty="0">
                  <a:solidFill>
                    <a:srgbClr val="002060"/>
                  </a:solidFill>
                  <a:latin typeface="Arial"/>
                </a:rPr>
                <a:t>La gamme INfluence allie </a:t>
              </a:r>
              <a:r>
                <a:rPr lang="fr-FR" sz="900" b="1" cap="small" dirty="0">
                  <a:solidFill>
                    <a:srgbClr val="008080"/>
                  </a:solidFill>
                  <a:latin typeface="Arial"/>
                </a:rPr>
                <a:t>ergonomie</a:t>
              </a:r>
              <a:r>
                <a:rPr lang="fr-FR" sz="900" dirty="0">
                  <a:solidFill>
                    <a:srgbClr val="002060"/>
                  </a:solidFill>
                  <a:latin typeface="Arial"/>
                </a:rPr>
                <a:t> par son écran tactile, </a:t>
              </a:r>
              <a:r>
                <a:rPr lang="fr-FR" sz="900" b="1" cap="small" dirty="0">
                  <a:solidFill>
                    <a:srgbClr val="008080"/>
                  </a:solidFill>
                  <a:latin typeface="Arial"/>
                </a:rPr>
                <a:t>confort</a:t>
              </a:r>
              <a:r>
                <a:rPr lang="fr-FR" sz="900" dirty="0">
                  <a:solidFill>
                    <a:srgbClr val="002060"/>
                  </a:solidFill>
                  <a:latin typeface="Arial"/>
                </a:rPr>
                <a:t> par sa possibilité d’intégrer des plans 3D par zone à chaque information d’alarme incendie, </a:t>
              </a:r>
              <a:r>
                <a:rPr lang="fr-FR" sz="900" b="1" cap="small" dirty="0">
                  <a:solidFill>
                    <a:srgbClr val="008080"/>
                  </a:solidFill>
                  <a:latin typeface="Arial"/>
                </a:rPr>
                <a:t>adressabilité</a:t>
              </a:r>
              <a:r>
                <a:rPr lang="fr-FR" sz="900" dirty="0">
                  <a:solidFill>
                    <a:srgbClr val="002060"/>
                  </a:solidFill>
                  <a:latin typeface="Arial"/>
                </a:rPr>
                <a:t> de la détection et de la mise en sécurité, </a:t>
              </a:r>
              <a:r>
                <a:rPr lang="fr-FR" sz="900" b="1" cap="small" dirty="0">
                  <a:solidFill>
                    <a:srgbClr val="008080"/>
                  </a:solidFill>
                  <a:latin typeface="Arial"/>
                </a:rPr>
                <a:t>puissance</a:t>
              </a:r>
              <a:r>
                <a:rPr lang="fr-FR" sz="900" dirty="0">
                  <a:solidFill>
                    <a:srgbClr val="002060"/>
                  </a:solidFill>
                  <a:latin typeface="Arial"/>
                </a:rPr>
                <a:t> par la possibilité de mise en réseau de soixante tableaux, </a:t>
              </a:r>
              <a:r>
                <a:rPr lang="fr-FR" sz="900" b="1" cap="small" dirty="0">
                  <a:solidFill>
                    <a:srgbClr val="008080"/>
                  </a:solidFill>
                  <a:latin typeface="Arial"/>
                </a:rPr>
                <a:t>adaptation</a:t>
              </a:r>
              <a:r>
                <a:rPr lang="fr-FR" sz="900" dirty="0">
                  <a:solidFill>
                    <a:srgbClr val="002060"/>
                  </a:solidFill>
                  <a:latin typeface="Arial"/>
                </a:rPr>
                <a:t>  par ses exploitations centralisées, distribuées, redondantes, </a:t>
              </a:r>
              <a:r>
                <a:rPr lang="fr-FR" sz="900" b="1" cap="small" dirty="0">
                  <a:solidFill>
                    <a:srgbClr val="008080"/>
                  </a:solidFill>
                  <a:latin typeface="Arial"/>
                </a:rPr>
                <a:t>sécurité de l’information</a:t>
              </a:r>
              <a:r>
                <a:rPr lang="fr-FR" sz="900" dirty="0">
                  <a:solidFill>
                    <a:srgbClr val="002060"/>
                  </a:solidFill>
                  <a:latin typeface="Arial"/>
                </a:rPr>
                <a:t> par la validation CNPP suivant un protocole spécifique à la cybersécurité</a:t>
              </a:r>
              <a:r>
                <a:rPr lang="fr-FR" sz="900" baseline="30000" dirty="0">
                  <a:solidFill>
                    <a:srgbClr val="002060"/>
                  </a:solidFill>
                  <a:latin typeface="Arial"/>
                </a:rPr>
                <a:t>(2)</a:t>
              </a:r>
              <a:r>
                <a:rPr lang="fr-FR" sz="900" dirty="0">
                  <a:solidFill>
                    <a:srgbClr val="002060"/>
                  </a:solidFill>
                  <a:latin typeface="Arial"/>
                </a:rPr>
                <a:t>.</a:t>
              </a:r>
            </a:p>
          </p:txBody>
        </p:sp>
      </p:grpSp>
      <p:grpSp>
        <p:nvGrpSpPr>
          <p:cNvPr id="6" name="Groupe 5">
            <a:extLst>
              <a:ext uri="{FF2B5EF4-FFF2-40B4-BE49-F238E27FC236}">
                <a16:creationId xmlns:a16="http://schemas.microsoft.com/office/drawing/2014/main" id="{68A88FDA-B4F1-946D-84B9-8F2353AA80D5}"/>
              </a:ext>
            </a:extLst>
          </p:cNvPr>
          <p:cNvGrpSpPr/>
          <p:nvPr/>
        </p:nvGrpSpPr>
        <p:grpSpPr>
          <a:xfrm>
            <a:off x="293281" y="4778604"/>
            <a:ext cx="1617232" cy="258317"/>
            <a:chOff x="293281" y="4778604"/>
            <a:chExt cx="1617232" cy="258317"/>
          </a:xfrm>
        </p:grpSpPr>
        <p:pic>
          <p:nvPicPr>
            <p:cNvPr id="7" name="Image 6">
              <a:hlinkClick r:id="rId11" action="ppaction://hlinksldjump"/>
              <a:extLst>
                <a:ext uri="{FF2B5EF4-FFF2-40B4-BE49-F238E27FC236}">
                  <a16:creationId xmlns:a16="http://schemas.microsoft.com/office/drawing/2014/main" id="{83D1DD29-6586-F23C-9042-A79715234734}"/>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3" name="Image 12">
              <a:hlinkClick r:id="rId13" action="ppaction://hlinksldjump"/>
              <a:extLst>
                <a:ext uri="{FF2B5EF4-FFF2-40B4-BE49-F238E27FC236}">
                  <a16:creationId xmlns:a16="http://schemas.microsoft.com/office/drawing/2014/main" id="{0EF5559F-17D0-C556-C753-AC62BB29E3A6}"/>
                </a:ext>
              </a:extLst>
            </p:cNvPr>
            <p:cNvPicPr>
              <a:picLocks noChangeAspect="1"/>
            </p:cNvPicPr>
            <p:nvPr/>
          </p:nvPicPr>
          <p:blipFill>
            <a:blip r:embed="rId14"/>
            <a:stretch>
              <a:fillRect/>
            </a:stretch>
          </p:blipFill>
          <p:spPr>
            <a:xfrm>
              <a:off x="1403783" y="4778604"/>
              <a:ext cx="506730" cy="258317"/>
            </a:xfrm>
            <a:prstGeom prst="rect">
              <a:avLst/>
            </a:prstGeom>
          </p:spPr>
        </p:pic>
        <p:pic>
          <p:nvPicPr>
            <p:cNvPr id="16" name="Image 15">
              <a:hlinkClick r:id="rId15" action="ppaction://hlinksldjump"/>
              <a:extLst>
                <a:ext uri="{FF2B5EF4-FFF2-40B4-BE49-F238E27FC236}">
                  <a16:creationId xmlns:a16="http://schemas.microsoft.com/office/drawing/2014/main" id="{525A9622-895B-2602-D42A-A3A95F223EB0}"/>
                </a:ext>
              </a:extLst>
            </p:cNvPr>
            <p:cNvPicPr>
              <a:picLocks noChangeAspect="1"/>
            </p:cNvPicPr>
            <p:nvPr/>
          </p:nvPicPr>
          <p:blipFill>
            <a:blip r:embed="rId16"/>
            <a:stretch>
              <a:fillRect/>
            </a:stretch>
          </p:blipFill>
          <p:spPr>
            <a:xfrm>
              <a:off x="822290" y="4778604"/>
              <a:ext cx="584693" cy="258317"/>
            </a:xfrm>
            <a:prstGeom prst="rect">
              <a:avLst/>
            </a:prstGeom>
          </p:spPr>
        </p:pic>
      </p:grpSp>
      <p:sp>
        <p:nvSpPr>
          <p:cNvPr id="26" name="Rectangle 25">
            <a:extLst>
              <a:ext uri="{FF2B5EF4-FFF2-40B4-BE49-F238E27FC236}">
                <a16:creationId xmlns:a16="http://schemas.microsoft.com/office/drawing/2014/main" id="{6BCF1A6D-8D2B-61AC-4349-40D75C391C74}"/>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Systèmes de sécurité incendie catégorie A adressables</a:t>
            </a:r>
          </a:p>
        </p:txBody>
      </p:sp>
    </p:spTree>
    <p:extLst>
      <p:ext uri="{BB962C8B-B14F-4D97-AF65-F5344CB8AC3E}">
        <p14:creationId xmlns:p14="http://schemas.microsoft.com/office/powerpoint/2010/main" val="3809317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endParaRPr lang="en-US" dirty="0"/>
          </a:p>
        </p:txBody>
      </p:sp>
      <p:sp>
        <p:nvSpPr>
          <p:cNvPr id="4" name="Espace réservé du numéro de diapositive 3">
            <a:extLst>
              <a:ext uri="{FF2B5EF4-FFF2-40B4-BE49-F238E27FC236}">
                <a16:creationId xmlns:a16="http://schemas.microsoft.com/office/drawing/2014/main" id="{967A591F-1400-B5A7-8A24-966A5FAEA2FE}"/>
              </a:ext>
            </a:extLst>
          </p:cNvPr>
          <p:cNvSpPr>
            <a:spLocks noGrp="1"/>
          </p:cNvSpPr>
          <p:nvPr>
            <p:ph type="sldNum" sz="quarter" idx="4"/>
          </p:nvPr>
        </p:nvSpPr>
        <p:spPr/>
        <p:txBody>
          <a:bodyPr/>
          <a:lstStyle/>
          <a:p>
            <a:fld id="{BE375096-6367-4A46-9B35-1C341654C780}" type="slidenum">
              <a:rPr lang="en-US" smtClean="0"/>
              <a:t>13</a:t>
            </a:fld>
            <a:endParaRPr lang="en-US"/>
          </a:p>
        </p:txBody>
      </p:sp>
      <p:grpSp>
        <p:nvGrpSpPr>
          <p:cNvPr id="10" name="Groupe 9">
            <a:extLst>
              <a:ext uri="{FF2B5EF4-FFF2-40B4-BE49-F238E27FC236}">
                <a16:creationId xmlns:a16="http://schemas.microsoft.com/office/drawing/2014/main" id="{D1A753BA-98E7-DD87-F4A2-A2A04BCCF8A4}"/>
              </a:ext>
            </a:extLst>
          </p:cNvPr>
          <p:cNvGrpSpPr/>
          <p:nvPr/>
        </p:nvGrpSpPr>
        <p:grpSpPr>
          <a:xfrm>
            <a:off x="293281" y="4778604"/>
            <a:ext cx="1617232" cy="258317"/>
            <a:chOff x="293281" y="4778604"/>
            <a:chExt cx="1617232" cy="258317"/>
          </a:xfrm>
        </p:grpSpPr>
        <p:pic>
          <p:nvPicPr>
            <p:cNvPr id="11" name="Image 10">
              <a:hlinkClick r:id="rId2" action="ppaction://hlinksldjump"/>
              <a:extLst>
                <a:ext uri="{FF2B5EF4-FFF2-40B4-BE49-F238E27FC236}">
                  <a16:creationId xmlns:a16="http://schemas.microsoft.com/office/drawing/2014/main" id="{7011431C-87D6-F3FE-46EE-9460FA16720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2" name="Image 11">
              <a:hlinkClick r:id="rId4" action="ppaction://hlinksldjump"/>
              <a:extLst>
                <a:ext uri="{FF2B5EF4-FFF2-40B4-BE49-F238E27FC236}">
                  <a16:creationId xmlns:a16="http://schemas.microsoft.com/office/drawing/2014/main" id="{234C5057-2A6B-DEC6-9B1F-FC42C495FB69}"/>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13" name="Image 12">
              <a:hlinkClick r:id="rId6" action="ppaction://hlinksldjump"/>
              <a:extLst>
                <a:ext uri="{FF2B5EF4-FFF2-40B4-BE49-F238E27FC236}">
                  <a16:creationId xmlns:a16="http://schemas.microsoft.com/office/drawing/2014/main" id="{96B9E7C0-AADD-59B0-61F3-8B1A99D4B1F1}"/>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6" name="Groupe 5">
            <a:extLst>
              <a:ext uri="{FF2B5EF4-FFF2-40B4-BE49-F238E27FC236}">
                <a16:creationId xmlns:a16="http://schemas.microsoft.com/office/drawing/2014/main" id="{C0247161-BEF0-3CAC-1D5A-63E3902D70A4}"/>
              </a:ext>
            </a:extLst>
          </p:cNvPr>
          <p:cNvGrpSpPr/>
          <p:nvPr/>
        </p:nvGrpSpPr>
        <p:grpSpPr>
          <a:xfrm>
            <a:off x="168058" y="1155152"/>
            <a:ext cx="8827623" cy="2895920"/>
            <a:chOff x="168058" y="1612432"/>
            <a:chExt cx="8827623" cy="2895920"/>
          </a:xfrm>
        </p:grpSpPr>
        <p:sp>
          <p:nvSpPr>
            <p:cNvPr id="14" name="Rectangle 13">
              <a:extLst>
                <a:ext uri="{FF2B5EF4-FFF2-40B4-BE49-F238E27FC236}">
                  <a16:creationId xmlns:a16="http://schemas.microsoft.com/office/drawing/2014/main" id="{991868C4-0290-75A5-A216-5C89FDBE9D5E}"/>
                </a:ext>
              </a:extLst>
            </p:cNvPr>
            <p:cNvSpPr/>
            <p:nvPr/>
          </p:nvSpPr>
          <p:spPr>
            <a:xfrm>
              <a:off x="5200333" y="1612432"/>
              <a:ext cx="3775608" cy="2572755"/>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fr-FR" sz="400" dirty="0">
                <a:solidFill>
                  <a:prstClr val="black"/>
                </a:solidFill>
              </a:endParaRPr>
            </a:p>
          </p:txBody>
        </p:sp>
        <p:sp>
          <p:nvSpPr>
            <p:cNvPr id="15" name="Rectangle 14">
              <a:extLst>
                <a:ext uri="{FF2B5EF4-FFF2-40B4-BE49-F238E27FC236}">
                  <a16:creationId xmlns:a16="http://schemas.microsoft.com/office/drawing/2014/main" id="{62E576A1-D2E2-0DA5-5FA3-BFEAFA7DD533}"/>
                </a:ext>
              </a:extLst>
            </p:cNvPr>
            <p:cNvSpPr/>
            <p:nvPr/>
          </p:nvSpPr>
          <p:spPr>
            <a:xfrm>
              <a:off x="179511" y="1620046"/>
              <a:ext cx="4597241" cy="2565141"/>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fr-FR" sz="400" dirty="0">
                <a:solidFill>
                  <a:prstClr val="black"/>
                </a:solidFill>
              </a:endParaRPr>
            </a:p>
          </p:txBody>
        </p:sp>
        <p:sp>
          <p:nvSpPr>
            <p:cNvPr id="16" name="Rectangle 15">
              <a:extLst>
                <a:ext uri="{FF2B5EF4-FFF2-40B4-BE49-F238E27FC236}">
                  <a16:creationId xmlns:a16="http://schemas.microsoft.com/office/drawing/2014/main" id="{B6A320AB-AACE-9ACB-33E6-128122D3AF92}"/>
                </a:ext>
              </a:extLst>
            </p:cNvPr>
            <p:cNvSpPr/>
            <p:nvPr/>
          </p:nvSpPr>
          <p:spPr>
            <a:xfrm>
              <a:off x="168059" y="2669681"/>
              <a:ext cx="4608693" cy="25324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17" name="Rectangle 16">
              <a:extLst>
                <a:ext uri="{FF2B5EF4-FFF2-40B4-BE49-F238E27FC236}">
                  <a16:creationId xmlns:a16="http://schemas.microsoft.com/office/drawing/2014/main" id="{475C2801-3A5F-73B7-DA5B-3B7910650364}"/>
                </a:ext>
              </a:extLst>
            </p:cNvPr>
            <p:cNvSpPr/>
            <p:nvPr/>
          </p:nvSpPr>
          <p:spPr>
            <a:xfrm>
              <a:off x="1651967" y="2677040"/>
              <a:ext cx="1640877" cy="238527"/>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ATS1500A IP-MM-HK</a:t>
              </a:r>
            </a:p>
          </p:txBody>
        </p:sp>
        <p:sp>
          <p:nvSpPr>
            <p:cNvPr id="18" name="Rectangle 17">
              <a:extLst>
                <a:ext uri="{FF2B5EF4-FFF2-40B4-BE49-F238E27FC236}">
                  <a16:creationId xmlns:a16="http://schemas.microsoft.com/office/drawing/2014/main" id="{ABC4B1ED-EB6A-5AE0-8A7C-63681BCE0628}"/>
                </a:ext>
              </a:extLst>
            </p:cNvPr>
            <p:cNvSpPr/>
            <p:nvPr/>
          </p:nvSpPr>
          <p:spPr>
            <a:xfrm>
              <a:off x="183714" y="2910729"/>
              <a:ext cx="4593038" cy="384721"/>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transmettre</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Les informations d’alarme, de dérangement et d’extinction</a:t>
              </a:r>
            </a:p>
          </p:txBody>
        </p:sp>
        <p:sp>
          <p:nvSpPr>
            <p:cNvPr id="19" name="Rectangle 18">
              <a:extLst>
                <a:ext uri="{FF2B5EF4-FFF2-40B4-BE49-F238E27FC236}">
                  <a16:creationId xmlns:a16="http://schemas.microsoft.com/office/drawing/2014/main" id="{D2DA428D-AEA7-6D5D-BE43-68A6212B7BE0}"/>
                </a:ext>
              </a:extLst>
            </p:cNvPr>
            <p:cNvSpPr/>
            <p:nvPr/>
          </p:nvSpPr>
          <p:spPr>
            <a:xfrm>
              <a:off x="168058" y="3426574"/>
              <a:ext cx="4608694" cy="761747"/>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Nos transmetteurs NFA2P grade 2 (autonomie 36 heures)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comportent 8 entrées, extension à 32 possible.</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950" b="0" i="0" u="none" strike="noStrike" kern="1200" cap="none" spc="0" normalizeH="0" baseline="0" noProof="0" dirty="0">
                <a:ln>
                  <a:noFill/>
                </a:ln>
                <a:solidFill>
                  <a:srgbClr val="1F497D"/>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750" b="1" i="1" u="none" strike="noStrike" kern="1200" cap="none" spc="0" normalizeH="0" baseline="0" noProof="0" dirty="0">
                  <a:ln>
                    <a:noFill/>
                  </a:ln>
                  <a:solidFill>
                    <a:srgbClr val="1F497D"/>
                  </a:solidFill>
                  <a:effectLst/>
                  <a:uLnTx/>
                  <a:uFillTx/>
                  <a:latin typeface="Arial"/>
                  <a:ea typeface="+mn-ea"/>
                  <a:cs typeface="+mn-cs"/>
                </a:rPr>
                <a:t>NF A2P :  </a:t>
              </a:r>
              <a:r>
                <a:rPr kumimoji="0" lang="fr-FR" sz="750" b="0" i="1" u="none" strike="noStrike" kern="1200" cap="none" spc="0" normalizeH="0" baseline="0" noProof="0" dirty="0">
                  <a:ln>
                    <a:noFill/>
                  </a:ln>
                  <a:solidFill>
                    <a:srgbClr val="1F497D"/>
                  </a:solidFill>
                  <a:effectLst/>
                  <a:uLnTx/>
                  <a:uFillTx/>
                  <a:latin typeface="Arial"/>
                  <a:ea typeface="+mn-ea"/>
                  <a:cs typeface="+mn-cs"/>
                </a:rPr>
                <a:t>Certificat n° 1221100036A8 selon référentiel NF 324-H58.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750" b="1" i="1" u="none" strike="noStrike" kern="1200" cap="none" spc="0" normalizeH="0" baseline="0" noProof="0" dirty="0">
                  <a:ln>
                    <a:noFill/>
                  </a:ln>
                  <a:solidFill>
                    <a:srgbClr val="1F497D"/>
                  </a:solidFill>
                  <a:effectLst/>
                  <a:uLnTx/>
                  <a:uFillTx/>
                  <a:latin typeface="Arial"/>
                  <a:ea typeface="+mn-ea"/>
                  <a:cs typeface="+mn-cs"/>
                </a:rPr>
                <a:t>Cybersécurité :</a:t>
              </a:r>
              <a:r>
                <a:rPr kumimoji="0" lang="fr-FR" sz="750" b="0" i="1" u="none" strike="noStrike" kern="1200" cap="none" spc="0" normalizeH="0" baseline="0" noProof="0" dirty="0">
                  <a:ln>
                    <a:noFill/>
                  </a:ln>
                  <a:solidFill>
                    <a:srgbClr val="1F497D"/>
                  </a:solidFill>
                  <a:effectLst/>
                  <a:uLnTx/>
                  <a:uFillTx/>
                  <a:latin typeface="Arial"/>
                  <a:ea typeface="+mn-ea"/>
                  <a:cs typeface="+mn-cs"/>
                </a:rPr>
                <a:t> @(Cyber) : Niveau 3 - via le protocole de transmission UltraSync uniquement.</a:t>
              </a:r>
            </a:p>
          </p:txBody>
        </p:sp>
        <p:sp>
          <p:nvSpPr>
            <p:cNvPr id="20" name="Rectangle 19">
              <a:extLst>
                <a:ext uri="{FF2B5EF4-FFF2-40B4-BE49-F238E27FC236}">
                  <a16:creationId xmlns:a16="http://schemas.microsoft.com/office/drawing/2014/main" id="{017C45D9-3688-27B1-3B21-820B338AD519}"/>
                </a:ext>
              </a:extLst>
            </p:cNvPr>
            <p:cNvSpPr/>
            <p:nvPr/>
          </p:nvSpPr>
          <p:spPr>
            <a:xfrm>
              <a:off x="180680" y="1626873"/>
              <a:ext cx="4596072" cy="246221"/>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2060"/>
                  </a:solidFill>
                  <a:effectLst/>
                  <a:uLnTx/>
                  <a:uFillTx/>
                  <a:latin typeface="Arial"/>
                  <a:ea typeface="+mn-ea"/>
                  <a:cs typeface="+mn-cs"/>
                </a:rPr>
                <a:t>Transmetteur </a:t>
              </a:r>
              <a:r>
                <a:rPr lang="fr-FR" sz="1000" dirty="0">
                  <a:solidFill>
                    <a:srgbClr val="002060"/>
                  </a:solidFill>
                  <a:latin typeface="Arial"/>
                </a:rPr>
                <a:t>d’alarme</a:t>
              </a:r>
              <a:endParaRPr kumimoji="0" lang="fr-FR" sz="1000" b="0" i="0" u="none" strike="noStrike" kern="1200" cap="none" spc="0" normalizeH="0" baseline="0" noProof="0" dirty="0">
                <a:ln>
                  <a:noFill/>
                </a:ln>
                <a:solidFill>
                  <a:srgbClr val="002060"/>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52714355-3347-E8CE-5888-A146332D1FE8}"/>
                </a:ext>
              </a:extLst>
            </p:cNvPr>
            <p:cNvSpPr/>
            <p:nvPr/>
          </p:nvSpPr>
          <p:spPr>
            <a:xfrm>
              <a:off x="5200333" y="3426574"/>
              <a:ext cx="3775608" cy="761747"/>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SMC assure la télésurveillance d’alarmes incendie des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installations Chubb France.</a:t>
              </a:r>
            </a:p>
            <a:p>
              <a:pPr marL="0" marR="0" lvl="0" indent="0" algn="ctr" defTabSz="914378" rtl="0" eaLnBrk="1" fontAlgn="auto" latinLnBrk="0" hangingPunct="1">
                <a:lnSpc>
                  <a:spcPct val="100000"/>
                </a:lnSpc>
                <a:spcBef>
                  <a:spcPts val="0"/>
                </a:spcBef>
                <a:spcAft>
                  <a:spcPts val="0"/>
                </a:spcAft>
                <a:buClrTx/>
                <a:buSzTx/>
                <a:buFontTx/>
                <a:buNone/>
                <a:tabLst/>
                <a:defRPr/>
              </a:pPr>
              <a:endParaRPr lang="fr-FR" sz="950" dirty="0">
                <a:solidFill>
                  <a:srgbClr val="1F497D"/>
                </a:solidFill>
                <a:latin typeface="Arial"/>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750" b="0" i="1" u="none" strike="noStrike" kern="1200" cap="none" spc="0" normalizeH="0" baseline="0" noProof="0" dirty="0">
                  <a:ln>
                    <a:noFill/>
                  </a:ln>
                  <a:solidFill>
                    <a:srgbClr val="1F497D"/>
                  </a:solidFill>
                  <a:effectLst/>
                  <a:uLnTx/>
                  <a:uFillTx/>
                  <a:latin typeface="Arial"/>
                  <a:ea typeface="+mn-ea"/>
                  <a:cs typeface="+mn-cs"/>
                </a:rPr>
                <a:t>Télésurveillance</a:t>
              </a:r>
              <a:r>
                <a:rPr kumimoji="0" lang="fr-FR" sz="750" b="0" i="1" u="none" strike="noStrike" kern="1200" cap="none" spc="0" normalizeH="0" baseline="30000" noProof="0" dirty="0">
                  <a:ln>
                    <a:noFill/>
                  </a:ln>
                  <a:solidFill>
                    <a:srgbClr val="1F497D"/>
                  </a:solidFill>
                  <a:effectLst/>
                  <a:uLnTx/>
                  <a:uFillTx/>
                  <a:latin typeface="Arial"/>
                  <a:ea typeface="+mn-ea"/>
                  <a:cs typeface="+mn-cs"/>
                </a:rPr>
                <a:t>(2)</a:t>
              </a:r>
              <a:r>
                <a:rPr kumimoji="0" lang="fr-FR" sz="750" b="0" i="1" u="none" strike="noStrike" kern="1200" cap="none" spc="0" normalizeH="0" baseline="0" noProof="0" dirty="0">
                  <a:ln>
                    <a:noFill/>
                  </a:ln>
                  <a:solidFill>
                    <a:srgbClr val="1F497D"/>
                  </a:solidFill>
                  <a:effectLst/>
                  <a:uLnTx/>
                  <a:uFillTx/>
                  <a:latin typeface="Arial"/>
                  <a:ea typeface="+mn-ea"/>
                  <a:cs typeface="+mn-cs"/>
                </a:rPr>
                <a:t> :  infrastructures sécurisées ; centres certifiés APSAD P3 </a:t>
              </a:r>
              <a:r>
                <a:rPr kumimoji="0" lang="fr-FR" sz="750" b="0" i="1" u="none" strike="noStrike" kern="1200" cap="none" spc="0" normalizeH="0" baseline="30000" noProof="0" dirty="0">
                  <a:ln>
                    <a:noFill/>
                  </a:ln>
                  <a:solidFill>
                    <a:srgbClr val="1F497D"/>
                  </a:solidFill>
                  <a:effectLst/>
                  <a:uLnTx/>
                  <a:uFillTx/>
                  <a:latin typeface="Arial"/>
                  <a:ea typeface="+mn-ea"/>
                  <a:cs typeface="+mn-cs"/>
                </a:rPr>
                <a:t>(1)</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750" b="0" i="1" u="none" strike="noStrike" kern="1200" cap="none" spc="0" normalizeH="0" baseline="0" noProof="0" dirty="0">
                  <a:ln>
                    <a:noFill/>
                  </a:ln>
                  <a:solidFill>
                    <a:srgbClr val="1F497D"/>
                  </a:solidFill>
                  <a:effectLst/>
                  <a:uLnTx/>
                  <a:uFillTx/>
                  <a:latin typeface="Arial"/>
                  <a:ea typeface="+mn-ea"/>
                  <a:cs typeface="+mn-cs"/>
                </a:rPr>
                <a:t>ISO 9001 : 2015; </a:t>
              </a:r>
            </a:p>
          </p:txBody>
        </p:sp>
        <p:sp>
          <p:nvSpPr>
            <p:cNvPr id="27" name="Rectangle 26">
              <a:extLst>
                <a:ext uri="{FF2B5EF4-FFF2-40B4-BE49-F238E27FC236}">
                  <a16:creationId xmlns:a16="http://schemas.microsoft.com/office/drawing/2014/main" id="{86ECAB30-7CD3-403F-1D55-D7CBC40B0523}"/>
                </a:ext>
              </a:extLst>
            </p:cNvPr>
            <p:cNvSpPr/>
            <p:nvPr/>
          </p:nvSpPr>
          <p:spPr>
            <a:xfrm>
              <a:off x="5200333" y="2669681"/>
              <a:ext cx="3775608" cy="24130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a:ln>
                  <a:noFill/>
                </a:ln>
                <a:solidFill>
                  <a:prstClr val="white"/>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F45ADB5D-CA28-D849-EBBB-3EC1A7644FDE}"/>
                </a:ext>
              </a:extLst>
            </p:cNvPr>
            <p:cNvSpPr/>
            <p:nvPr/>
          </p:nvSpPr>
          <p:spPr>
            <a:xfrm>
              <a:off x="5499026" y="2669680"/>
              <a:ext cx="3178223" cy="238527"/>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Télésurveillance </a:t>
              </a:r>
              <a:r>
                <a:rPr kumimoji="0" lang="fr-FR" sz="950" b="1" i="0" u="none" strike="noStrike" kern="1200" cap="all" spc="0" normalizeH="0" baseline="30000" noProof="0" dirty="0">
                  <a:ln>
                    <a:noFill/>
                  </a:ln>
                  <a:solidFill>
                    <a:srgbClr val="1F497D"/>
                  </a:solidFill>
                  <a:effectLst/>
                  <a:uLnTx/>
                  <a:uFillTx/>
                  <a:latin typeface="Arial"/>
                  <a:ea typeface="+mn-ea"/>
                  <a:cs typeface="+mn-cs"/>
                </a:rPr>
                <a:t>(2)</a:t>
              </a:r>
            </a:p>
          </p:txBody>
        </p:sp>
        <p:sp>
          <p:nvSpPr>
            <p:cNvPr id="29" name="Rectangle 28">
              <a:extLst>
                <a:ext uri="{FF2B5EF4-FFF2-40B4-BE49-F238E27FC236}">
                  <a16:creationId xmlns:a16="http://schemas.microsoft.com/office/drawing/2014/main" id="{555B0220-5710-876A-CE3B-8EE1B57D57D3}"/>
                </a:ext>
              </a:extLst>
            </p:cNvPr>
            <p:cNvSpPr/>
            <p:nvPr/>
          </p:nvSpPr>
          <p:spPr>
            <a:xfrm>
              <a:off x="5200333" y="1612432"/>
              <a:ext cx="3775608" cy="25391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Assistance et surveillance</a:t>
              </a:r>
            </a:p>
          </p:txBody>
        </p:sp>
        <p:sp>
          <p:nvSpPr>
            <p:cNvPr id="30" name="Rectangle 29">
              <a:extLst>
                <a:ext uri="{FF2B5EF4-FFF2-40B4-BE49-F238E27FC236}">
                  <a16:creationId xmlns:a16="http://schemas.microsoft.com/office/drawing/2014/main" id="{42321711-9701-8358-955C-958602CA2AF6}"/>
                </a:ext>
              </a:extLst>
            </p:cNvPr>
            <p:cNvSpPr/>
            <p:nvPr/>
          </p:nvSpPr>
          <p:spPr>
            <a:xfrm>
              <a:off x="5200333" y="2910729"/>
              <a:ext cx="3795348" cy="384721"/>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Surveiller</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en permanence, à distance, vos installations de détection incendie, </a:t>
              </a:r>
            </a:p>
          </p:txBody>
        </p:sp>
        <p:sp>
          <p:nvSpPr>
            <p:cNvPr id="31" name="ZoneTexte 30">
              <a:extLst>
                <a:ext uri="{FF2B5EF4-FFF2-40B4-BE49-F238E27FC236}">
                  <a16:creationId xmlns:a16="http://schemas.microsoft.com/office/drawing/2014/main" id="{C742FE92-760B-C7D5-D179-C89C5A06E116}"/>
                </a:ext>
              </a:extLst>
            </p:cNvPr>
            <p:cNvSpPr txBox="1"/>
            <p:nvPr/>
          </p:nvSpPr>
          <p:spPr>
            <a:xfrm>
              <a:off x="179511" y="4185187"/>
              <a:ext cx="8784977" cy="323165"/>
            </a:xfrm>
            <a:prstGeom prst="rect">
              <a:avLst/>
            </a:prstGeom>
            <a:noFill/>
          </p:spPr>
          <p:txBody>
            <a:bodyPr wrap="square" rtlCol="0">
              <a:spAutoFit/>
            </a:bodyPr>
            <a:lstStyle/>
            <a:p>
              <a:pPr marL="228600" marR="0" lvl="0" indent="-228600" algn="r" defTabSz="914378" rtl="0" eaLnBrk="1" fontAlgn="auto" latinLnBrk="0" hangingPunct="1">
                <a:lnSpc>
                  <a:spcPct val="100000"/>
                </a:lnSpc>
                <a:spcBef>
                  <a:spcPts val="0"/>
                </a:spcBef>
                <a:spcAft>
                  <a:spcPts val="0"/>
                </a:spcAft>
                <a:buClrTx/>
                <a:buSzTx/>
                <a:buFontTx/>
                <a:buAutoNum type="arabicParenBoth"/>
                <a:tabLst/>
                <a:defRPr/>
              </a:pPr>
              <a:r>
                <a:rPr kumimoji="0" lang="fr-FR" sz="500" b="0" i="1" u="none" strike="noStrike" kern="1200" cap="none" spc="0" normalizeH="0" noProof="0" dirty="0">
                  <a:ln>
                    <a:noFill/>
                  </a:ln>
                  <a:solidFill>
                    <a:schemeClr val="tx1">
                      <a:lumMod val="50000"/>
                      <a:lumOff val="50000"/>
                    </a:schemeClr>
                  </a:solidFill>
                  <a:effectLst/>
                  <a:uLnTx/>
                  <a:uFillTx/>
                  <a:latin typeface="Arial"/>
                  <a:ea typeface="+mn-ea"/>
                  <a:cs typeface="+mn-cs"/>
                </a:rPr>
                <a:t>liste de nos agences I7, F7, SCT APSAD P3 : cnpp.com . </a:t>
              </a:r>
            </a:p>
            <a:p>
              <a:pPr marL="228600" marR="0" lvl="0" indent="-228600" algn="r" defTabSz="914378" rtl="0" eaLnBrk="1" fontAlgn="auto" latinLnBrk="0" hangingPunct="1">
                <a:lnSpc>
                  <a:spcPct val="100000"/>
                </a:lnSpc>
                <a:spcBef>
                  <a:spcPts val="0"/>
                </a:spcBef>
                <a:spcAft>
                  <a:spcPts val="0"/>
                </a:spcAft>
                <a:buClrTx/>
                <a:buSzTx/>
                <a:buFontTx/>
                <a:buAutoNum type="arabicParenBoth"/>
                <a:tabLst/>
                <a:defRPr/>
              </a:pPr>
              <a:r>
                <a:rPr kumimoji="0" lang="fr-FR" sz="500" b="0" i="1" u="none" strike="noStrike" kern="1200" cap="none" spc="0" normalizeH="0" baseline="0" noProof="0" dirty="0">
                  <a:ln>
                    <a:noFill/>
                  </a:ln>
                  <a:solidFill>
                    <a:schemeClr val="tx1">
                      <a:lumMod val="50000"/>
                      <a:lumOff val="50000"/>
                    </a:schemeClr>
                  </a:solidFill>
                  <a:effectLst/>
                  <a:uLnTx/>
                  <a:uFillTx/>
                  <a:latin typeface="Arial"/>
                  <a:ea typeface="+mn-ea"/>
                  <a:cs typeface="+mn-cs"/>
                </a:rPr>
                <a:t>SMC est une marque commerciale de Chubb Delta Télésurveillance - Société par Actions Simplifiées au capital de 1045612,72€. 320 975 691 RCS Lyon. Siège social : 9, rue du Chateau d’eau - Parc d’Affaires de Dardilly - BP 70 - 69543 Champagne au Mont d’Or Cedex. *Autorisation d’exercer n°AUT-069-2118-04-04-20190368214 délivrée le 04/04/2019 par le CNAPS Sud-Est Lyon. Article L612-14 du code de sécurité intérieure « L’autorisation d’exercice ne confère aucune prérogative de puissance publique à l’entreprise ou aux personnes qui en bénéficient ». </a:t>
              </a:r>
            </a:p>
          </p:txBody>
        </p:sp>
        <p:grpSp>
          <p:nvGrpSpPr>
            <p:cNvPr id="32" name="Groupe 31">
              <a:extLst>
                <a:ext uri="{FF2B5EF4-FFF2-40B4-BE49-F238E27FC236}">
                  <a16:creationId xmlns:a16="http://schemas.microsoft.com/office/drawing/2014/main" id="{BE2B2580-0723-B76D-1132-4D7D142B9DE8}"/>
                </a:ext>
              </a:extLst>
            </p:cNvPr>
            <p:cNvGrpSpPr/>
            <p:nvPr/>
          </p:nvGrpSpPr>
          <p:grpSpPr>
            <a:xfrm>
              <a:off x="943266" y="1995686"/>
              <a:ext cx="3069730" cy="619819"/>
              <a:chOff x="337594" y="1995686"/>
              <a:chExt cx="3069730" cy="619819"/>
            </a:xfrm>
          </p:grpSpPr>
          <p:sp>
            <p:nvSpPr>
              <p:cNvPr id="33" name="Rectangle à coins arrondis 68">
                <a:extLst>
                  <a:ext uri="{FF2B5EF4-FFF2-40B4-BE49-F238E27FC236}">
                    <a16:creationId xmlns:a16="http://schemas.microsoft.com/office/drawing/2014/main" id="{3F20DEF4-D06B-CB89-916E-D2F1680B20A8}"/>
                  </a:ext>
                </a:extLst>
              </p:cNvPr>
              <p:cNvSpPr/>
              <p:nvPr/>
            </p:nvSpPr>
            <p:spPr>
              <a:xfrm>
                <a:off x="337594" y="1995686"/>
                <a:ext cx="1539200" cy="603605"/>
              </a:xfrm>
              <a:prstGeom prst="roundRect">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4" name="Image 33">
                <a:extLst>
                  <a:ext uri="{FF2B5EF4-FFF2-40B4-BE49-F238E27FC236}">
                    <a16:creationId xmlns:a16="http://schemas.microsoft.com/office/drawing/2014/main" id="{16F8664A-B06E-2C2B-860C-492EAF1CE653}"/>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a:stretch/>
            </p:blipFill>
            <p:spPr>
              <a:xfrm>
                <a:off x="553245" y="2045693"/>
                <a:ext cx="1107901" cy="503591"/>
              </a:xfrm>
              <a:prstGeom prst="rect">
                <a:avLst/>
              </a:prstGeom>
            </p:spPr>
          </p:pic>
          <p:grpSp>
            <p:nvGrpSpPr>
              <p:cNvPr id="35" name="Groupe 34">
                <a:extLst>
                  <a:ext uri="{FF2B5EF4-FFF2-40B4-BE49-F238E27FC236}">
                    <a16:creationId xmlns:a16="http://schemas.microsoft.com/office/drawing/2014/main" id="{BFE2CB3E-C14D-9249-8EAA-454801C69C84}"/>
                  </a:ext>
                </a:extLst>
              </p:cNvPr>
              <p:cNvGrpSpPr/>
              <p:nvPr/>
            </p:nvGrpSpPr>
            <p:grpSpPr>
              <a:xfrm>
                <a:off x="2759252" y="2008021"/>
                <a:ext cx="648072" cy="607484"/>
                <a:chOff x="6372200" y="1995687"/>
                <a:chExt cx="648072" cy="607484"/>
              </a:xfrm>
            </p:grpSpPr>
            <p:sp>
              <p:nvSpPr>
                <p:cNvPr id="36" name="Rectangle à coins arrondis 54">
                  <a:extLst>
                    <a:ext uri="{FF2B5EF4-FFF2-40B4-BE49-F238E27FC236}">
                      <a16:creationId xmlns:a16="http://schemas.microsoft.com/office/drawing/2014/main" id="{777748CE-BE57-A872-EBF7-79FF9BB84767}"/>
                    </a:ext>
                  </a:extLst>
                </p:cNvPr>
                <p:cNvSpPr/>
                <p:nvPr/>
              </p:nvSpPr>
              <p:spPr>
                <a:xfrm>
                  <a:off x="6372200" y="1995687"/>
                  <a:ext cx="6480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pic>
              <p:nvPicPr>
                <p:cNvPr id="37" name="Image 36">
                  <a:extLst>
                    <a:ext uri="{FF2B5EF4-FFF2-40B4-BE49-F238E27FC236}">
                      <a16:creationId xmlns:a16="http://schemas.microsoft.com/office/drawing/2014/main" id="{C49F89E7-EA04-D4F3-8326-FC5CBE2330E9}"/>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517869" y="2097326"/>
                  <a:ext cx="356733" cy="419318"/>
                </a:xfrm>
                <a:prstGeom prst="rect">
                  <a:avLst/>
                </a:prstGeom>
              </p:spPr>
            </p:pic>
          </p:grpSp>
        </p:grpSp>
        <p:grpSp>
          <p:nvGrpSpPr>
            <p:cNvPr id="38" name="Groupe 37">
              <a:extLst>
                <a:ext uri="{FF2B5EF4-FFF2-40B4-BE49-F238E27FC236}">
                  <a16:creationId xmlns:a16="http://schemas.microsoft.com/office/drawing/2014/main" id="{A72FCB71-9600-CFA3-FB66-29BF74CC3FC0}"/>
                </a:ext>
              </a:extLst>
            </p:cNvPr>
            <p:cNvGrpSpPr/>
            <p:nvPr/>
          </p:nvGrpSpPr>
          <p:grpSpPr>
            <a:xfrm>
              <a:off x="7829042" y="1991806"/>
              <a:ext cx="1041817" cy="607484"/>
              <a:chOff x="7829042" y="1991806"/>
              <a:chExt cx="1041817" cy="607484"/>
            </a:xfrm>
          </p:grpSpPr>
          <p:sp>
            <p:nvSpPr>
              <p:cNvPr id="41" name="Rectangle à coins arrondis 54">
                <a:extLst>
                  <a:ext uri="{FF2B5EF4-FFF2-40B4-BE49-F238E27FC236}">
                    <a16:creationId xmlns:a16="http://schemas.microsoft.com/office/drawing/2014/main" id="{A86C5C24-4476-EB2F-1499-7C0DABD5E325}"/>
                  </a:ext>
                </a:extLst>
              </p:cNvPr>
              <p:cNvSpPr/>
              <p:nvPr/>
            </p:nvSpPr>
            <p:spPr>
              <a:xfrm>
                <a:off x="7829042" y="1991806"/>
                <a:ext cx="1041817"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43" name="Groupe 42">
                <a:extLst>
                  <a:ext uri="{FF2B5EF4-FFF2-40B4-BE49-F238E27FC236}">
                    <a16:creationId xmlns:a16="http://schemas.microsoft.com/office/drawing/2014/main" id="{5BB5E06F-68F1-E9C3-3425-2936DEF6716A}"/>
                  </a:ext>
                </a:extLst>
              </p:cNvPr>
              <p:cNvGrpSpPr>
                <a:grpSpLocks noChangeAspect="1"/>
              </p:cNvGrpSpPr>
              <p:nvPr/>
            </p:nvGrpSpPr>
            <p:grpSpPr>
              <a:xfrm>
                <a:off x="7893733" y="2133548"/>
                <a:ext cx="912434" cy="324000"/>
                <a:chOff x="10137926" y="2752694"/>
                <a:chExt cx="1634230" cy="579513"/>
              </a:xfrm>
            </p:grpSpPr>
            <p:pic>
              <p:nvPicPr>
                <p:cNvPr id="45" name="Image 44">
                  <a:extLst>
                    <a:ext uri="{FF2B5EF4-FFF2-40B4-BE49-F238E27FC236}">
                      <a16:creationId xmlns:a16="http://schemas.microsoft.com/office/drawing/2014/main" id="{8D959037-D36C-B8AB-9658-39439A65ED38}"/>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0137926" y="2889423"/>
                  <a:ext cx="1049767" cy="306055"/>
                </a:xfrm>
                <a:prstGeom prst="rect">
                  <a:avLst/>
                </a:prstGeom>
              </p:spPr>
            </p:pic>
            <p:pic>
              <p:nvPicPr>
                <p:cNvPr id="47" name="Image 46">
                  <a:extLst>
                    <a:ext uri="{FF2B5EF4-FFF2-40B4-BE49-F238E27FC236}">
                      <a16:creationId xmlns:a16="http://schemas.microsoft.com/office/drawing/2014/main" id="{A6368342-FA39-D067-BB92-CA0B402D367A}"/>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246255" y="2752694"/>
                  <a:ext cx="525901" cy="579513"/>
                </a:xfrm>
                <a:prstGeom prst="rect">
                  <a:avLst/>
                </a:prstGeom>
              </p:spPr>
            </p:pic>
          </p:grpSp>
        </p:grpSp>
        <p:grpSp>
          <p:nvGrpSpPr>
            <p:cNvPr id="52" name="Groupe 51">
              <a:extLst>
                <a:ext uri="{FF2B5EF4-FFF2-40B4-BE49-F238E27FC236}">
                  <a16:creationId xmlns:a16="http://schemas.microsoft.com/office/drawing/2014/main" id="{DE04C0AF-DC68-4131-6F6F-00A8D2EE6DA3}"/>
                </a:ext>
              </a:extLst>
            </p:cNvPr>
            <p:cNvGrpSpPr/>
            <p:nvPr/>
          </p:nvGrpSpPr>
          <p:grpSpPr>
            <a:xfrm>
              <a:off x="5384171" y="1995687"/>
              <a:ext cx="1152128" cy="603605"/>
              <a:chOff x="5384171" y="1995687"/>
              <a:chExt cx="1152128" cy="603605"/>
            </a:xfrm>
          </p:grpSpPr>
          <p:sp>
            <p:nvSpPr>
              <p:cNvPr id="55" name="Rectangle à coins arrondis 80">
                <a:extLst>
                  <a:ext uri="{FF2B5EF4-FFF2-40B4-BE49-F238E27FC236}">
                    <a16:creationId xmlns:a16="http://schemas.microsoft.com/office/drawing/2014/main" id="{FD8F4C05-5327-7F3C-2423-F0F5A3AD9284}"/>
                  </a:ext>
                </a:extLst>
              </p:cNvPr>
              <p:cNvSpPr/>
              <p:nvPr/>
            </p:nvSpPr>
            <p:spPr>
              <a:xfrm>
                <a:off x="5384171" y="1995687"/>
                <a:ext cx="1152128" cy="603605"/>
              </a:xfrm>
              <a:prstGeom prst="roundRect">
                <a:avLst/>
              </a:prstGeom>
              <a:solidFill>
                <a:schemeClr val="accent3">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56" name="Image 55">
                <a:extLst>
                  <a:ext uri="{FF2B5EF4-FFF2-40B4-BE49-F238E27FC236}">
                    <a16:creationId xmlns:a16="http://schemas.microsoft.com/office/drawing/2014/main" id="{D60078F9-A233-C6DA-7C5D-6475E810027D}"/>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5604910" y="2040641"/>
                <a:ext cx="710648" cy="509813"/>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grpSp>
        <p:grpSp>
          <p:nvGrpSpPr>
            <p:cNvPr id="57" name="Groupe 56">
              <a:extLst>
                <a:ext uri="{FF2B5EF4-FFF2-40B4-BE49-F238E27FC236}">
                  <a16:creationId xmlns:a16="http://schemas.microsoft.com/office/drawing/2014/main" id="{99B293DC-5CB7-D661-C4B9-289E05163271}"/>
                </a:ext>
              </a:extLst>
            </p:cNvPr>
            <p:cNvGrpSpPr/>
            <p:nvPr/>
          </p:nvGrpSpPr>
          <p:grpSpPr>
            <a:xfrm>
              <a:off x="6677190" y="2185150"/>
              <a:ext cx="1010961" cy="242671"/>
              <a:chOff x="6698906" y="1926933"/>
              <a:chExt cx="1010961" cy="242671"/>
            </a:xfrm>
          </p:grpSpPr>
          <p:pic>
            <p:nvPicPr>
              <p:cNvPr id="65" name="Image 64">
                <a:extLst>
                  <a:ext uri="{FF2B5EF4-FFF2-40B4-BE49-F238E27FC236}">
                    <a16:creationId xmlns:a16="http://schemas.microsoft.com/office/drawing/2014/main" id="{63D85975-A839-0CA8-40D1-7F2F7843F4BF}"/>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98906" y="1926933"/>
                <a:ext cx="778462" cy="242671"/>
              </a:xfrm>
              <a:prstGeom prst="rect">
                <a:avLst/>
              </a:prstGeom>
            </p:spPr>
          </p:pic>
          <p:sp>
            <p:nvSpPr>
              <p:cNvPr id="67" name="ZoneTexte 66">
                <a:extLst>
                  <a:ext uri="{FF2B5EF4-FFF2-40B4-BE49-F238E27FC236}">
                    <a16:creationId xmlns:a16="http://schemas.microsoft.com/office/drawing/2014/main" id="{F2405D5E-EBAB-772C-CBBF-D89A31AE3217}"/>
                  </a:ext>
                </a:extLst>
              </p:cNvPr>
              <p:cNvSpPr txBox="1"/>
              <p:nvPr/>
            </p:nvSpPr>
            <p:spPr>
              <a:xfrm>
                <a:off x="7380312" y="1926933"/>
                <a:ext cx="329555" cy="238527"/>
              </a:xfrm>
              <a:prstGeom prst="rect">
                <a:avLst/>
              </a:prstGeom>
              <a:noFill/>
            </p:spPr>
            <p:txBody>
              <a:bodyPr wrap="square">
                <a:spAutoFit/>
              </a:bodyPr>
              <a:lstStyle/>
              <a:p>
                <a:r>
                  <a:rPr kumimoji="0" lang="fr-FR" sz="950" b="0" i="0" u="none" strike="noStrike" kern="1200" cap="none" spc="0" normalizeH="0" baseline="30000" noProof="0" dirty="0">
                    <a:ln>
                      <a:noFill/>
                    </a:ln>
                    <a:solidFill>
                      <a:srgbClr val="1F497D"/>
                    </a:solidFill>
                    <a:effectLst/>
                    <a:uLnTx/>
                    <a:uFillTx/>
                    <a:latin typeface="Arial"/>
                    <a:ea typeface="+mn-ea"/>
                    <a:cs typeface="+mn-cs"/>
                  </a:rPr>
                  <a:t>(2)</a:t>
                </a:r>
                <a:endParaRPr lang="fr-FR" dirty="0"/>
              </a:p>
            </p:txBody>
          </p:sp>
        </p:grpSp>
      </p:grpSp>
      <p:sp>
        <p:nvSpPr>
          <p:cNvPr id="5" name="Rectangle 4">
            <a:extLst>
              <a:ext uri="{FF2B5EF4-FFF2-40B4-BE49-F238E27FC236}">
                <a16:creationId xmlns:a16="http://schemas.microsoft.com/office/drawing/2014/main" id="{14562F95-9281-2E59-240B-B7384EED8D2B}"/>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Télésurveillance sécurisée des systèmes de sécurité incendie</a:t>
            </a:r>
          </a:p>
        </p:txBody>
      </p:sp>
    </p:spTree>
    <p:extLst>
      <p:ext uri="{BB962C8B-B14F-4D97-AF65-F5344CB8AC3E}">
        <p14:creationId xmlns:p14="http://schemas.microsoft.com/office/powerpoint/2010/main" val="15136477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endParaRPr lang="en-US" dirty="0"/>
          </a:p>
        </p:txBody>
      </p:sp>
      <p:sp>
        <p:nvSpPr>
          <p:cNvPr id="3" name="Espace réservé du numéro de diapositive 2">
            <a:extLst>
              <a:ext uri="{FF2B5EF4-FFF2-40B4-BE49-F238E27FC236}">
                <a16:creationId xmlns:a16="http://schemas.microsoft.com/office/drawing/2014/main" id="{FA61D07B-72EC-C434-532A-23E8FF25B02B}"/>
              </a:ext>
            </a:extLst>
          </p:cNvPr>
          <p:cNvSpPr>
            <a:spLocks noGrp="1"/>
          </p:cNvSpPr>
          <p:nvPr>
            <p:ph type="sldNum" sz="quarter" idx="4"/>
          </p:nvPr>
        </p:nvSpPr>
        <p:spPr/>
        <p:txBody>
          <a:bodyPr/>
          <a:lstStyle/>
          <a:p>
            <a:fld id="{BE375096-6367-4A46-9B35-1C341654C780}" type="slidenum">
              <a:rPr lang="en-US" smtClean="0"/>
              <a:t>14</a:t>
            </a:fld>
            <a:endParaRPr lang="en-US"/>
          </a:p>
        </p:txBody>
      </p:sp>
      <p:grpSp>
        <p:nvGrpSpPr>
          <p:cNvPr id="6" name="Groupe 5">
            <a:extLst>
              <a:ext uri="{FF2B5EF4-FFF2-40B4-BE49-F238E27FC236}">
                <a16:creationId xmlns:a16="http://schemas.microsoft.com/office/drawing/2014/main" id="{31D15D2E-3AC0-1A66-2D11-A533C9BC7665}"/>
              </a:ext>
            </a:extLst>
          </p:cNvPr>
          <p:cNvGrpSpPr/>
          <p:nvPr/>
        </p:nvGrpSpPr>
        <p:grpSpPr>
          <a:xfrm>
            <a:off x="152401" y="1155152"/>
            <a:ext cx="8831824" cy="3280432"/>
            <a:chOff x="152401" y="1635644"/>
            <a:chExt cx="8831824" cy="3280432"/>
          </a:xfrm>
        </p:grpSpPr>
        <p:sp>
          <p:nvSpPr>
            <p:cNvPr id="9" name="Rectangle 8">
              <a:extLst>
                <a:ext uri="{FF2B5EF4-FFF2-40B4-BE49-F238E27FC236}">
                  <a16:creationId xmlns:a16="http://schemas.microsoft.com/office/drawing/2014/main" id="{AC3AD2B9-73E7-A012-DA35-C897A731E986}"/>
                </a:ext>
              </a:extLst>
            </p:cNvPr>
            <p:cNvSpPr/>
            <p:nvPr/>
          </p:nvSpPr>
          <p:spPr>
            <a:xfrm>
              <a:off x="6588224" y="1635645"/>
              <a:ext cx="2396001" cy="28803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10" name="Rectangle 9">
              <a:extLst>
                <a:ext uri="{FF2B5EF4-FFF2-40B4-BE49-F238E27FC236}">
                  <a16:creationId xmlns:a16="http://schemas.microsoft.com/office/drawing/2014/main" id="{B6C3C5D1-47C5-C9E9-F8FA-B03E8D13F244}"/>
                </a:ext>
              </a:extLst>
            </p:cNvPr>
            <p:cNvSpPr/>
            <p:nvPr/>
          </p:nvSpPr>
          <p:spPr>
            <a:xfrm>
              <a:off x="6588224" y="1640636"/>
              <a:ext cx="2396001" cy="274690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LE FONCTIONNEMENT</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950" b="1"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950" b="1"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009900"/>
                  </a:solidFill>
                  <a:effectLst/>
                  <a:uLnTx/>
                  <a:uFillTx/>
                  <a:latin typeface="Arial"/>
                  <a:ea typeface="+mn-ea"/>
                  <a:cs typeface="+mn-cs"/>
                </a:rPr>
                <a:t>1 Détection : </a:t>
              </a: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prstClr val="black"/>
                  </a:solidFill>
                  <a:effectLst/>
                  <a:uLnTx/>
                  <a:uFillTx/>
                  <a:latin typeface="Arial"/>
                  <a:ea typeface="+mn-ea"/>
                  <a:cs typeface="+mn-cs"/>
                </a:rPr>
                <a:t>   Le système d’alarme incendie détecte une    </a:t>
              </a: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prstClr val="black"/>
                  </a:solidFill>
                  <a:effectLst/>
                  <a:uLnTx/>
                  <a:uFillTx/>
                  <a:latin typeface="Arial"/>
                  <a:ea typeface="+mn-ea"/>
                  <a:cs typeface="+mn-cs"/>
                </a:rPr>
                <a:t>   situation anormale (feu, défaut SSI ou CMSI).</a:t>
              </a:r>
            </a:p>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009900"/>
                  </a:solidFill>
                  <a:effectLst/>
                  <a:uLnTx/>
                  <a:uFillTx/>
                  <a:latin typeface="Arial"/>
                  <a:ea typeface="+mn-ea"/>
                  <a:cs typeface="+mn-cs"/>
                </a:rPr>
                <a:t>2 Transmission : </a:t>
              </a: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prstClr val="black"/>
                  </a:solidFill>
                  <a:effectLst/>
                  <a:uLnTx/>
                  <a:uFillTx/>
                  <a:latin typeface="Arial"/>
                  <a:ea typeface="+mn-ea"/>
                  <a:cs typeface="+mn-cs"/>
                </a:rPr>
                <a:t>   L’alarme ou le  défaut technique est transmis </a:t>
              </a: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prstClr val="black"/>
                  </a:solidFill>
                  <a:effectLst/>
                  <a:uLnTx/>
                  <a:uFillTx/>
                  <a:latin typeface="Arial"/>
                  <a:ea typeface="+mn-ea"/>
                  <a:cs typeface="+mn-cs"/>
                </a:rPr>
                <a:t>   immédiatement à la  station de télésurveillance</a:t>
              </a:r>
            </a:p>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009900"/>
                  </a:solidFill>
                  <a:effectLst/>
                  <a:uLnTx/>
                  <a:uFillTx/>
                  <a:latin typeface="Arial"/>
                  <a:ea typeface="+mn-ea"/>
                  <a:cs typeface="+mn-cs"/>
                </a:rPr>
                <a:t>3 Traitement de l'alarme : </a:t>
              </a: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prstClr val="black"/>
                  </a:solidFill>
                  <a:effectLst/>
                  <a:uLnTx/>
                  <a:uFillTx/>
                  <a:latin typeface="Arial"/>
                  <a:ea typeface="+mn-ea"/>
                  <a:cs typeface="+mn-cs"/>
                </a:rPr>
                <a:t>   appel sur site pour levée de doute,  </a:t>
              </a: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prstClr val="black"/>
                  </a:solidFill>
                  <a:effectLst/>
                  <a:uLnTx/>
                  <a:uFillTx/>
                  <a:latin typeface="Arial"/>
                  <a:ea typeface="+mn-ea"/>
                  <a:cs typeface="+mn-cs"/>
                </a:rPr>
                <a:t>   puis appel à l’astreinte client ou au  PC </a:t>
              </a: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prstClr val="black"/>
                  </a:solidFill>
                  <a:effectLst/>
                  <a:uLnTx/>
                  <a:uFillTx/>
                  <a:latin typeface="Arial"/>
                  <a:ea typeface="+mn-ea"/>
                  <a:cs typeface="+mn-cs"/>
                </a:rPr>
                <a:t>   sécurité du site.</a:t>
              </a:r>
            </a:p>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378"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009900"/>
                  </a:solidFill>
                  <a:effectLst/>
                  <a:uLnTx/>
                  <a:uFillTx/>
                  <a:latin typeface="Arial"/>
                  <a:ea typeface="+mn-ea"/>
                  <a:cs typeface="+mn-cs"/>
                </a:rPr>
                <a:t>4 Mesures conservatoires: </a:t>
              </a:r>
            </a:p>
            <a:p>
              <a:pPr marL="0" marR="0" lvl="0" indent="0" algn="l" defTabSz="914378" rtl="0" eaLnBrk="1" fontAlgn="auto" latinLnBrk="0" hangingPunct="1">
                <a:lnSpc>
                  <a:spcPct val="100000"/>
                </a:lnSpc>
                <a:spcBef>
                  <a:spcPts val="0"/>
                </a:spcBef>
                <a:spcAft>
                  <a:spcPts val="0"/>
                </a:spcAft>
                <a:buClrTx/>
                <a:buSzTx/>
                <a:buFontTx/>
                <a:buNone/>
                <a:tabLst/>
                <a:defRPr/>
              </a:pPr>
              <a:r>
                <a:rPr kumimoji="0" lang="fr-FR" sz="800" b="0" i="0" u="none" strike="noStrike" kern="1200" cap="none" spc="0" normalizeH="0" baseline="0" noProof="0" dirty="0">
                  <a:ln>
                    <a:noFill/>
                  </a:ln>
                  <a:solidFill>
                    <a:prstClr val="black"/>
                  </a:solidFill>
                  <a:effectLst/>
                  <a:uLnTx/>
                  <a:uFillTx/>
                  <a:latin typeface="Arial"/>
                  <a:ea typeface="+mn-ea"/>
                  <a:cs typeface="+mn-cs"/>
                </a:rPr>
                <a:t>   appel aux services de secours</a:t>
              </a:r>
            </a:p>
          </p:txBody>
        </p:sp>
        <p:pic>
          <p:nvPicPr>
            <p:cNvPr id="12" name="Image 11">
              <a:extLst>
                <a:ext uri="{FF2B5EF4-FFF2-40B4-BE49-F238E27FC236}">
                  <a16:creationId xmlns:a16="http://schemas.microsoft.com/office/drawing/2014/main" id="{C329246B-B0FF-7C16-69BE-5ADC85DBD54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9776" y="1635644"/>
              <a:ext cx="5420337" cy="2058147"/>
            </a:xfrm>
            <a:prstGeom prst="rect">
              <a:avLst/>
            </a:prstGeom>
            <a:ln>
              <a:solidFill>
                <a:schemeClr val="accent1">
                  <a:shade val="50000"/>
                </a:schemeClr>
              </a:solidFill>
            </a:ln>
            <a:effectLst/>
          </p:spPr>
        </p:pic>
        <p:grpSp>
          <p:nvGrpSpPr>
            <p:cNvPr id="13" name="Groupe 12">
              <a:extLst>
                <a:ext uri="{FF2B5EF4-FFF2-40B4-BE49-F238E27FC236}">
                  <a16:creationId xmlns:a16="http://schemas.microsoft.com/office/drawing/2014/main" id="{AA1E1086-74E6-11A4-DAE1-78C0E69E3421}"/>
                </a:ext>
              </a:extLst>
            </p:cNvPr>
            <p:cNvGrpSpPr/>
            <p:nvPr/>
          </p:nvGrpSpPr>
          <p:grpSpPr>
            <a:xfrm>
              <a:off x="627166" y="3808080"/>
              <a:ext cx="5420336" cy="707886"/>
              <a:chOff x="159778" y="3901446"/>
              <a:chExt cx="5420336" cy="707886"/>
            </a:xfrm>
          </p:grpSpPr>
          <p:sp>
            <p:nvSpPr>
              <p:cNvPr id="14" name="Rectangle 13">
                <a:extLst>
                  <a:ext uri="{FF2B5EF4-FFF2-40B4-BE49-F238E27FC236}">
                    <a16:creationId xmlns:a16="http://schemas.microsoft.com/office/drawing/2014/main" id="{564FE8D5-6D20-F0DC-7B9F-980AEB059B93}"/>
                  </a:ext>
                </a:extLst>
              </p:cNvPr>
              <p:cNvSpPr/>
              <p:nvPr/>
            </p:nvSpPr>
            <p:spPr>
              <a:xfrm>
                <a:off x="159778" y="3911249"/>
                <a:ext cx="5420336" cy="688283"/>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BAE9E251-9B66-9ECF-D5E3-7F7EEF4CBB99}"/>
                  </a:ext>
                </a:extLst>
              </p:cNvPr>
              <p:cNvSpPr/>
              <p:nvPr/>
            </p:nvSpPr>
            <p:spPr>
              <a:xfrm>
                <a:off x="191729" y="3901446"/>
                <a:ext cx="5388384" cy="70788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00" b="1" i="0" u="none" strike="noStrike" kern="1200" cap="small" spc="0" normalizeH="0" baseline="0" noProof="0" dirty="0">
                    <a:ln>
                      <a:noFill/>
                    </a:ln>
                    <a:solidFill>
                      <a:srgbClr val="009900"/>
                    </a:solidFill>
                    <a:effectLst/>
                    <a:uLnTx/>
                    <a:uFillTx/>
                    <a:latin typeface="Arial"/>
                    <a:ea typeface="Times New Roman" panose="02020603050405020304" pitchFamily="18" charset="0"/>
                    <a:cs typeface="+mn-cs"/>
                  </a:rPr>
                  <a:t>La télésurveillance c’est :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solidFill>
                    <a:effectLst/>
                    <a:uLnTx/>
                    <a:uFillTx/>
                    <a:latin typeface="Arial"/>
                    <a:ea typeface="Times New Roman" panose="02020603050405020304" pitchFamily="18" charset="0"/>
                    <a:cs typeface="+mn-cs"/>
                  </a:rPr>
                  <a:t>La réactivité d’un opérateur 24h/24</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Une véritable double sécurité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Un contrôle permanent sécurisé de la liaison avec votre site</a:t>
                </a:r>
              </a:p>
            </p:txBody>
          </p:sp>
          <p:pic>
            <p:nvPicPr>
              <p:cNvPr id="16" name="Image 15" descr="Une image contenant texte, personne, équipement électronique, ordinateur&#10;&#10;Description générée automatiquement">
                <a:extLst>
                  <a:ext uri="{FF2B5EF4-FFF2-40B4-BE49-F238E27FC236}">
                    <a16:creationId xmlns:a16="http://schemas.microsoft.com/office/drawing/2014/main" id="{03F1353F-AFAA-8511-29DA-A17F1C55103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572001" y="3941622"/>
                <a:ext cx="941648" cy="627534"/>
              </a:xfrm>
              <a:prstGeom prst="rect">
                <a:avLst/>
              </a:prstGeom>
            </p:spPr>
          </p:pic>
          <p:pic>
            <p:nvPicPr>
              <p:cNvPr id="17" name="Image 16" descr="Une image contenant texte, ordinateur&#10;&#10;Description générée automatiquement">
                <a:extLst>
                  <a:ext uri="{FF2B5EF4-FFF2-40B4-BE49-F238E27FC236}">
                    <a16:creationId xmlns:a16="http://schemas.microsoft.com/office/drawing/2014/main" id="{9474D257-C9C2-D759-6CE2-D5CD2B1DA818}"/>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229399" y="3941622"/>
                <a:ext cx="941648" cy="627534"/>
              </a:xfrm>
              <a:prstGeom prst="rect">
                <a:avLst/>
              </a:prstGeom>
            </p:spPr>
          </p:pic>
        </p:grpSp>
        <p:sp>
          <p:nvSpPr>
            <p:cNvPr id="19" name="Rectangle 18">
              <a:extLst>
                <a:ext uri="{FF2B5EF4-FFF2-40B4-BE49-F238E27FC236}">
                  <a16:creationId xmlns:a16="http://schemas.microsoft.com/office/drawing/2014/main" id="{52ED8515-A0BC-BF41-D0FB-670EB4B21683}"/>
                </a:ext>
              </a:extLst>
            </p:cNvPr>
            <p:cNvSpPr/>
            <p:nvPr/>
          </p:nvSpPr>
          <p:spPr>
            <a:xfrm>
              <a:off x="5652120" y="1635644"/>
              <a:ext cx="395381" cy="2058147"/>
            </a:xfrm>
            <a:prstGeom prst="rect">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E4CAB1C0-46D5-B685-2590-F7E2AC5A35EF}"/>
                </a:ext>
              </a:extLst>
            </p:cNvPr>
            <p:cNvSpPr/>
            <p:nvPr/>
          </p:nvSpPr>
          <p:spPr>
            <a:xfrm>
              <a:off x="152401" y="3808081"/>
              <a:ext cx="395382" cy="707885"/>
            </a:xfrm>
            <a:prstGeom prst="rect">
              <a:avLst/>
            </a:prstGeom>
            <a:solidFill>
              <a:schemeClr val="accent3">
                <a:lumMod val="40000"/>
                <a:lumOff val="6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90D14B63-33DE-3863-CEDF-6858DD471E09}"/>
                </a:ext>
              </a:extLst>
            </p:cNvPr>
            <p:cNvSpPr/>
            <p:nvPr/>
          </p:nvSpPr>
          <p:spPr>
            <a:xfrm>
              <a:off x="4139952" y="3442117"/>
              <a:ext cx="1394933" cy="276999"/>
            </a:xfrm>
            <a:prstGeom prst="rect">
              <a:avLst/>
            </a:prstGeom>
          </p:spPr>
          <p:txBody>
            <a:bodyPr wrap="none">
              <a:spAutoFit/>
            </a:bodyPr>
            <a:lstStyle/>
            <a:p>
              <a:r>
                <a:rPr lang="fr-FR" sz="600" i="1" dirty="0">
                  <a:solidFill>
                    <a:schemeClr val="accent3">
                      <a:lumMod val="75000"/>
                    </a:schemeClr>
                  </a:solidFill>
                </a:rPr>
                <a:t>SMC est une marque commerciale </a:t>
              </a:r>
            </a:p>
            <a:p>
              <a:r>
                <a:rPr lang="fr-FR" sz="600" i="1" dirty="0">
                  <a:solidFill>
                    <a:schemeClr val="accent3">
                      <a:lumMod val="75000"/>
                    </a:schemeClr>
                  </a:solidFill>
                </a:rPr>
                <a:t>de Chubb Delta Télésurveillance </a:t>
              </a:r>
              <a:endParaRPr lang="fr-FR" dirty="0">
                <a:solidFill>
                  <a:schemeClr val="accent3">
                    <a:lumMod val="75000"/>
                  </a:schemeClr>
                </a:solidFill>
              </a:endParaRPr>
            </a:p>
          </p:txBody>
        </p:sp>
        <p:sp>
          <p:nvSpPr>
            <p:cNvPr id="22" name="ZoneTexte 21">
              <a:extLst>
                <a:ext uri="{FF2B5EF4-FFF2-40B4-BE49-F238E27FC236}">
                  <a16:creationId xmlns:a16="http://schemas.microsoft.com/office/drawing/2014/main" id="{F7E37D90-CE5A-C9D7-B1BA-D7B82E812843}"/>
                </a:ext>
              </a:extLst>
            </p:cNvPr>
            <p:cNvSpPr txBox="1"/>
            <p:nvPr/>
          </p:nvSpPr>
          <p:spPr>
            <a:xfrm>
              <a:off x="2339752" y="4515966"/>
              <a:ext cx="6624736" cy="400110"/>
            </a:xfrm>
            <a:prstGeom prst="rect">
              <a:avLst/>
            </a:prstGeom>
            <a:noFill/>
          </p:spPr>
          <p:txBody>
            <a:bodyPr wrap="square" rtlCol="0">
              <a:spAutoFit/>
            </a:bodyPr>
            <a:lstStyle/>
            <a:p>
              <a:pPr marR="0" lvl="0" algn="r" defTabSz="914378" rtl="0" eaLnBrk="1" fontAlgn="auto" latinLnBrk="0" hangingPunct="1">
                <a:lnSpc>
                  <a:spcPct val="100000"/>
                </a:lnSpc>
                <a:spcBef>
                  <a:spcPts val="0"/>
                </a:spcBef>
                <a:spcAft>
                  <a:spcPts val="0"/>
                </a:spcAft>
                <a:buClrTx/>
                <a:buSzTx/>
                <a:tabLst/>
                <a:defRPr/>
              </a:pPr>
              <a:r>
                <a:rPr kumimoji="0" lang="fr-FR" sz="500" b="0" i="1" u="none" strike="noStrike" kern="1200" cap="none" spc="0" normalizeH="0" noProof="0" dirty="0">
                  <a:ln>
                    <a:noFill/>
                  </a:ln>
                  <a:solidFill>
                    <a:schemeClr val="tx1">
                      <a:lumMod val="50000"/>
                      <a:lumOff val="50000"/>
                    </a:schemeClr>
                  </a:solidFill>
                  <a:effectLst/>
                  <a:uLnTx/>
                  <a:uFillTx/>
                  <a:latin typeface="Arial"/>
                  <a:ea typeface="+mn-ea"/>
                  <a:cs typeface="+mn-cs"/>
                </a:rPr>
                <a:t>Liste de nos agences I7, F7, SCT APSAD P3 : cnpp.com . </a:t>
              </a:r>
            </a:p>
            <a:p>
              <a:pPr marR="0" lvl="0" algn="r" defTabSz="914378" rtl="0" eaLnBrk="1" fontAlgn="auto" latinLnBrk="0" hangingPunct="1">
                <a:lnSpc>
                  <a:spcPct val="100000"/>
                </a:lnSpc>
                <a:spcBef>
                  <a:spcPts val="0"/>
                </a:spcBef>
                <a:spcAft>
                  <a:spcPts val="0"/>
                </a:spcAft>
                <a:buClrTx/>
                <a:buSzTx/>
                <a:tabLst/>
                <a:defRPr/>
              </a:pPr>
              <a:r>
                <a:rPr kumimoji="0" lang="fr-FR" sz="500" b="0" i="1" u="none" strike="noStrike" kern="1200" cap="none" spc="0" normalizeH="0" baseline="0" noProof="0" dirty="0">
                  <a:ln>
                    <a:noFill/>
                  </a:ln>
                  <a:solidFill>
                    <a:schemeClr val="tx1">
                      <a:lumMod val="50000"/>
                      <a:lumOff val="50000"/>
                    </a:schemeClr>
                  </a:solidFill>
                  <a:effectLst/>
                  <a:uLnTx/>
                  <a:uFillTx/>
                  <a:latin typeface="Arial"/>
                  <a:ea typeface="+mn-ea"/>
                  <a:cs typeface="+mn-cs"/>
                </a:rPr>
                <a:t>SMC est une marque commerciale de Chubb Delta Télésurveillance - Société par Actions Simplifiées au capital de 1045612,72€. 320 975 691 RCS Lyon. Siège social : 9, rue du Chateau d’eau - Parc d’Affaires de Dardilly - BP 70 - 69543 Champagne au Mont d’Or Cedex. *Autorisation d’exercer n°AUT-069-2118-04-04-20190368214 délivrée le 04/04/2019 par le CNAPS Sud-Est Lyon. </a:t>
              </a:r>
            </a:p>
            <a:p>
              <a:pPr marR="0" lvl="0" algn="r" defTabSz="914378" rtl="0" eaLnBrk="1" fontAlgn="auto" latinLnBrk="0" hangingPunct="1">
                <a:lnSpc>
                  <a:spcPct val="100000"/>
                </a:lnSpc>
                <a:spcBef>
                  <a:spcPts val="0"/>
                </a:spcBef>
                <a:spcAft>
                  <a:spcPts val="0"/>
                </a:spcAft>
                <a:buClrTx/>
                <a:buSzTx/>
                <a:tabLst/>
                <a:defRPr/>
              </a:pPr>
              <a:r>
                <a:rPr kumimoji="0" lang="fr-FR" sz="500" b="0" i="1" u="none" strike="noStrike" kern="1200" cap="none" spc="0" normalizeH="0" baseline="0" noProof="0" dirty="0">
                  <a:ln>
                    <a:noFill/>
                  </a:ln>
                  <a:solidFill>
                    <a:schemeClr val="tx1">
                      <a:lumMod val="50000"/>
                      <a:lumOff val="50000"/>
                    </a:schemeClr>
                  </a:solidFill>
                  <a:effectLst/>
                  <a:uLnTx/>
                  <a:uFillTx/>
                  <a:latin typeface="Arial"/>
                  <a:ea typeface="+mn-ea"/>
                  <a:cs typeface="+mn-cs"/>
                </a:rPr>
                <a:t>Article L612-14 du code de sécurité intérieure « L’autorisation d’exercice ne confère aucune prérogative de puissance publique à l’entreprise ou aux personnes qui en bénéficient ». </a:t>
              </a:r>
            </a:p>
          </p:txBody>
        </p:sp>
      </p:grpSp>
      <p:grpSp>
        <p:nvGrpSpPr>
          <p:cNvPr id="36" name="Groupe 35">
            <a:extLst>
              <a:ext uri="{FF2B5EF4-FFF2-40B4-BE49-F238E27FC236}">
                <a16:creationId xmlns:a16="http://schemas.microsoft.com/office/drawing/2014/main" id="{88AC59C7-5A9D-5037-DD95-A5F612A68B04}"/>
              </a:ext>
            </a:extLst>
          </p:cNvPr>
          <p:cNvGrpSpPr/>
          <p:nvPr/>
        </p:nvGrpSpPr>
        <p:grpSpPr>
          <a:xfrm>
            <a:off x="296441" y="4767263"/>
            <a:ext cx="1617232" cy="258317"/>
            <a:chOff x="293281" y="4778604"/>
            <a:chExt cx="1617232" cy="258317"/>
          </a:xfrm>
        </p:grpSpPr>
        <p:pic>
          <p:nvPicPr>
            <p:cNvPr id="37" name="Image 36">
              <a:hlinkClick r:id="rId5" action="ppaction://hlinksldjump"/>
              <a:extLst>
                <a:ext uri="{FF2B5EF4-FFF2-40B4-BE49-F238E27FC236}">
                  <a16:creationId xmlns:a16="http://schemas.microsoft.com/office/drawing/2014/main" id="{66574520-249F-2F16-8517-12CEF96B473C}"/>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38" name="Image 37">
              <a:hlinkClick r:id="rId7" action="ppaction://hlinksldjump"/>
              <a:extLst>
                <a:ext uri="{FF2B5EF4-FFF2-40B4-BE49-F238E27FC236}">
                  <a16:creationId xmlns:a16="http://schemas.microsoft.com/office/drawing/2014/main" id="{8FC212BB-F80C-5AD9-A8D6-9CB441AE3B00}"/>
                </a:ext>
              </a:extLst>
            </p:cNvPr>
            <p:cNvPicPr>
              <a:picLocks noChangeAspect="1"/>
            </p:cNvPicPr>
            <p:nvPr/>
          </p:nvPicPr>
          <p:blipFill>
            <a:blip r:embed="rId8"/>
            <a:stretch>
              <a:fillRect/>
            </a:stretch>
          </p:blipFill>
          <p:spPr>
            <a:xfrm>
              <a:off x="1403783" y="4778604"/>
              <a:ext cx="506730" cy="258317"/>
            </a:xfrm>
            <a:prstGeom prst="rect">
              <a:avLst/>
            </a:prstGeom>
          </p:spPr>
        </p:pic>
        <p:pic>
          <p:nvPicPr>
            <p:cNvPr id="39" name="Image 38">
              <a:hlinkClick r:id="rId9" action="ppaction://hlinksldjump"/>
              <a:extLst>
                <a:ext uri="{FF2B5EF4-FFF2-40B4-BE49-F238E27FC236}">
                  <a16:creationId xmlns:a16="http://schemas.microsoft.com/office/drawing/2014/main" id="{F813F5E0-9881-79C8-1883-35F2B8B9307B}"/>
                </a:ext>
              </a:extLst>
            </p:cNvPr>
            <p:cNvPicPr>
              <a:picLocks noChangeAspect="1"/>
            </p:cNvPicPr>
            <p:nvPr/>
          </p:nvPicPr>
          <p:blipFill>
            <a:blip r:embed="rId10"/>
            <a:stretch>
              <a:fillRect/>
            </a:stretch>
          </p:blipFill>
          <p:spPr>
            <a:xfrm>
              <a:off x="822290" y="4778604"/>
              <a:ext cx="584693" cy="258317"/>
            </a:xfrm>
            <a:prstGeom prst="rect">
              <a:avLst/>
            </a:prstGeom>
          </p:spPr>
        </p:pic>
      </p:grpSp>
      <p:sp>
        <p:nvSpPr>
          <p:cNvPr id="5" name="Rectangle 4">
            <a:extLst>
              <a:ext uri="{FF2B5EF4-FFF2-40B4-BE49-F238E27FC236}">
                <a16:creationId xmlns:a16="http://schemas.microsoft.com/office/drawing/2014/main" id="{48604E57-C40C-A251-FA00-1C1C32525763}"/>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Télésurveillance sécurisée des systèmes de sécurité incendie</a:t>
            </a:r>
          </a:p>
        </p:txBody>
      </p:sp>
    </p:spTree>
    <p:extLst>
      <p:ext uri="{BB962C8B-B14F-4D97-AF65-F5344CB8AC3E}">
        <p14:creationId xmlns:p14="http://schemas.microsoft.com/office/powerpoint/2010/main" val="3893340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endParaRPr lang="en-US" dirty="0"/>
          </a:p>
        </p:txBody>
      </p:sp>
      <p:sp>
        <p:nvSpPr>
          <p:cNvPr id="5" name="Espace réservé du numéro de diapositive 4">
            <a:extLst>
              <a:ext uri="{FF2B5EF4-FFF2-40B4-BE49-F238E27FC236}">
                <a16:creationId xmlns:a16="http://schemas.microsoft.com/office/drawing/2014/main" id="{3E1BBC37-28BA-7987-06B7-07B0B98B6B4B}"/>
              </a:ext>
            </a:extLst>
          </p:cNvPr>
          <p:cNvSpPr>
            <a:spLocks noGrp="1"/>
          </p:cNvSpPr>
          <p:nvPr>
            <p:ph type="sldNum" sz="quarter" idx="4"/>
          </p:nvPr>
        </p:nvSpPr>
        <p:spPr/>
        <p:txBody>
          <a:bodyPr/>
          <a:lstStyle/>
          <a:p>
            <a:fld id="{BE375096-6367-4A46-9B35-1C341654C780}" type="slidenum">
              <a:rPr lang="en-US" smtClean="0"/>
              <a:t>15</a:t>
            </a:fld>
            <a:endParaRPr lang="en-US"/>
          </a:p>
        </p:txBody>
      </p:sp>
      <p:grpSp>
        <p:nvGrpSpPr>
          <p:cNvPr id="7" name="Groupe 6">
            <a:extLst>
              <a:ext uri="{FF2B5EF4-FFF2-40B4-BE49-F238E27FC236}">
                <a16:creationId xmlns:a16="http://schemas.microsoft.com/office/drawing/2014/main" id="{9226A66A-CFE5-E6EA-0882-9877F5C29859}"/>
              </a:ext>
            </a:extLst>
          </p:cNvPr>
          <p:cNvGrpSpPr/>
          <p:nvPr/>
        </p:nvGrpSpPr>
        <p:grpSpPr>
          <a:xfrm>
            <a:off x="293281" y="4778604"/>
            <a:ext cx="1617232" cy="258317"/>
            <a:chOff x="293281" y="4778604"/>
            <a:chExt cx="1617232" cy="258317"/>
          </a:xfrm>
        </p:grpSpPr>
        <p:pic>
          <p:nvPicPr>
            <p:cNvPr id="10" name="Image 9">
              <a:hlinkClick r:id="rId3" action="ppaction://hlinksldjump"/>
              <a:extLst>
                <a:ext uri="{FF2B5EF4-FFF2-40B4-BE49-F238E27FC236}">
                  <a16:creationId xmlns:a16="http://schemas.microsoft.com/office/drawing/2014/main" id="{5359AEE3-FF21-9FDC-594E-46174244086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1" name="Image 10">
              <a:hlinkClick r:id="rId5" action="ppaction://hlinksldjump"/>
              <a:extLst>
                <a:ext uri="{FF2B5EF4-FFF2-40B4-BE49-F238E27FC236}">
                  <a16:creationId xmlns:a16="http://schemas.microsoft.com/office/drawing/2014/main" id="{01EBF071-22EC-6084-FB11-ABFC967BCB44}"/>
                </a:ext>
              </a:extLst>
            </p:cNvPr>
            <p:cNvPicPr>
              <a:picLocks noChangeAspect="1"/>
            </p:cNvPicPr>
            <p:nvPr/>
          </p:nvPicPr>
          <p:blipFill>
            <a:blip r:embed="rId6"/>
            <a:stretch>
              <a:fillRect/>
            </a:stretch>
          </p:blipFill>
          <p:spPr>
            <a:xfrm>
              <a:off x="1403783" y="4778604"/>
              <a:ext cx="506730" cy="258317"/>
            </a:xfrm>
            <a:prstGeom prst="rect">
              <a:avLst/>
            </a:prstGeom>
          </p:spPr>
        </p:pic>
        <p:pic>
          <p:nvPicPr>
            <p:cNvPr id="14" name="Image 13">
              <a:hlinkClick r:id="rId7" action="ppaction://hlinksldjump"/>
              <a:extLst>
                <a:ext uri="{FF2B5EF4-FFF2-40B4-BE49-F238E27FC236}">
                  <a16:creationId xmlns:a16="http://schemas.microsoft.com/office/drawing/2014/main" id="{94FF776A-AC8F-608C-F17C-5E5059843BAB}"/>
                </a:ext>
              </a:extLst>
            </p:cNvPr>
            <p:cNvPicPr>
              <a:picLocks noChangeAspect="1"/>
            </p:cNvPicPr>
            <p:nvPr/>
          </p:nvPicPr>
          <p:blipFill>
            <a:blip r:embed="rId8"/>
            <a:stretch>
              <a:fillRect/>
            </a:stretch>
          </p:blipFill>
          <p:spPr>
            <a:xfrm>
              <a:off x="822290" y="4778604"/>
              <a:ext cx="584693" cy="258317"/>
            </a:xfrm>
            <a:prstGeom prst="rect">
              <a:avLst/>
            </a:prstGeom>
          </p:spPr>
        </p:pic>
      </p:grpSp>
      <p:grpSp>
        <p:nvGrpSpPr>
          <p:cNvPr id="20" name="Groupe 19">
            <a:extLst>
              <a:ext uri="{FF2B5EF4-FFF2-40B4-BE49-F238E27FC236}">
                <a16:creationId xmlns:a16="http://schemas.microsoft.com/office/drawing/2014/main" id="{9D160879-DE81-5236-789D-F10CB7211028}"/>
              </a:ext>
            </a:extLst>
          </p:cNvPr>
          <p:cNvGrpSpPr/>
          <p:nvPr/>
        </p:nvGrpSpPr>
        <p:grpSpPr>
          <a:xfrm>
            <a:off x="179512" y="1155152"/>
            <a:ext cx="8712968" cy="3138088"/>
            <a:chOff x="179512" y="1620045"/>
            <a:chExt cx="8712968" cy="3138088"/>
          </a:xfrm>
        </p:grpSpPr>
        <p:sp>
          <p:nvSpPr>
            <p:cNvPr id="16" name="Rectangle 15"/>
            <p:cNvSpPr/>
            <p:nvPr/>
          </p:nvSpPr>
          <p:spPr>
            <a:xfrm>
              <a:off x="179512" y="1620046"/>
              <a:ext cx="1846963"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800" b="1" cap="small" dirty="0">
                <a:solidFill>
                  <a:prstClr val="black"/>
                </a:solidFill>
              </a:endParaRPr>
            </a:p>
            <a:p>
              <a:pPr algn="ctr"/>
              <a:endParaRPr lang="fr-FR" sz="800" dirty="0">
                <a:solidFill>
                  <a:prstClr val="black"/>
                </a:solidFill>
              </a:endParaRPr>
            </a:p>
            <a:p>
              <a:pPr algn="ctr"/>
              <a:endParaRPr lang="fr-FR" sz="800" dirty="0">
                <a:solidFill>
                  <a:prstClr val="black"/>
                </a:solidFill>
              </a:endParaRPr>
            </a:p>
            <a:p>
              <a:pPr algn="ctr"/>
              <a:endParaRPr lang="fr-FR" sz="400" dirty="0">
                <a:solidFill>
                  <a:prstClr val="black"/>
                </a:solidFill>
              </a:endParaRPr>
            </a:p>
          </p:txBody>
        </p:sp>
        <p:sp>
          <p:nvSpPr>
            <p:cNvPr id="74" name="Rectangle 73"/>
            <p:cNvSpPr/>
            <p:nvPr/>
          </p:nvSpPr>
          <p:spPr>
            <a:xfrm>
              <a:off x="179512" y="2681619"/>
              <a:ext cx="1846963"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7" name="Rectangle 16"/>
            <p:cNvSpPr/>
            <p:nvPr/>
          </p:nvSpPr>
          <p:spPr>
            <a:xfrm>
              <a:off x="179512" y="2684398"/>
              <a:ext cx="1846963" cy="230832"/>
            </a:xfrm>
            <a:prstGeom prst="rect">
              <a:avLst/>
            </a:prstGeom>
            <a:noFill/>
          </p:spPr>
          <p:txBody>
            <a:bodyPr wrap="square">
              <a:spAutoFit/>
            </a:bodyPr>
            <a:lstStyle/>
            <a:p>
              <a:pPr algn="ctr"/>
              <a:r>
                <a:rPr lang="fr-FR" sz="900" b="1" cap="all" dirty="0">
                  <a:solidFill>
                    <a:srgbClr val="1F497D"/>
                  </a:solidFill>
                </a:rPr>
                <a:t>Argo 55</a:t>
              </a:r>
              <a:r>
                <a:rPr lang="fr-FR" sz="900" b="1" cap="all" baseline="30000" dirty="0">
                  <a:solidFill>
                    <a:srgbClr val="1F497D"/>
                  </a:solidFill>
                </a:rPr>
                <a:t>S</a:t>
              </a:r>
              <a:r>
                <a:rPr lang="fr-FR" sz="900" b="1" cap="all" dirty="0">
                  <a:solidFill>
                    <a:srgbClr val="1F497D"/>
                  </a:solidFill>
                </a:rPr>
                <a:t>, NOVEC</a:t>
              </a:r>
              <a:r>
                <a:rPr lang="fr-FR" sz="900" b="1" cap="all" baseline="30000" dirty="0">
                  <a:solidFill>
                    <a:srgbClr val="1F497D"/>
                  </a:solidFill>
                </a:rPr>
                <a:t>®</a:t>
              </a:r>
              <a:r>
                <a:rPr lang="fr-FR" sz="900" b="1" cap="all" dirty="0">
                  <a:solidFill>
                    <a:srgbClr val="1F497D"/>
                  </a:solidFill>
                </a:rPr>
                <a:t>, CO</a:t>
              </a:r>
              <a:r>
                <a:rPr lang="fr-FR" sz="900" b="1" cap="all" baseline="-25000" dirty="0">
                  <a:solidFill>
                    <a:srgbClr val="1F497D"/>
                  </a:solidFill>
                </a:rPr>
                <a:t>²</a:t>
              </a:r>
            </a:p>
          </p:txBody>
        </p:sp>
        <p:sp>
          <p:nvSpPr>
            <p:cNvPr id="21" name="Rectangle 20"/>
            <p:cNvSpPr/>
            <p:nvPr/>
          </p:nvSpPr>
          <p:spPr>
            <a:xfrm>
              <a:off x="179512" y="1620048"/>
              <a:ext cx="1846963" cy="253916"/>
            </a:xfrm>
            <a:prstGeom prst="rect">
              <a:avLst/>
            </a:prstGeom>
          </p:spPr>
          <p:txBody>
            <a:bodyPr wrap="square">
              <a:spAutoFit/>
            </a:bodyPr>
            <a:lstStyle/>
            <a:p>
              <a:pPr algn="ctr"/>
              <a:r>
                <a:rPr lang="fr-FR" sz="1050" dirty="0">
                  <a:solidFill>
                    <a:srgbClr val="002060"/>
                  </a:solidFill>
                </a:rPr>
                <a:t>Agent extincteur</a:t>
              </a:r>
            </a:p>
          </p:txBody>
        </p:sp>
        <p:sp>
          <p:nvSpPr>
            <p:cNvPr id="35" name="Rectangle 34"/>
            <p:cNvSpPr/>
            <p:nvPr/>
          </p:nvSpPr>
          <p:spPr>
            <a:xfrm>
              <a:off x="179512" y="2910728"/>
              <a:ext cx="1846963" cy="67710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50" b="1" dirty="0">
                  <a:solidFill>
                    <a:prstClr val="black"/>
                  </a:solidFill>
                </a:rPr>
                <a:t>Choisir</a:t>
              </a:r>
              <a:r>
                <a:rPr lang="fr-FR" sz="950" dirty="0">
                  <a:solidFill>
                    <a:prstClr val="black"/>
                  </a:solidFill>
                </a:rPr>
                <a:t> </a:t>
              </a:r>
            </a:p>
            <a:p>
              <a:pPr algn="ctr"/>
              <a:r>
                <a:rPr lang="fr-FR" sz="950" dirty="0">
                  <a:solidFill>
                    <a:prstClr val="black"/>
                  </a:solidFill>
                </a:rPr>
                <a:t>un agent extincteur en adéquation à vos risques </a:t>
              </a:r>
            </a:p>
            <a:p>
              <a:pPr algn="ctr"/>
              <a:r>
                <a:rPr lang="fr-FR" sz="950" dirty="0">
                  <a:solidFill>
                    <a:prstClr val="black"/>
                  </a:solidFill>
                </a:rPr>
                <a:t>et conditions EHS</a:t>
              </a:r>
            </a:p>
          </p:txBody>
        </p:sp>
        <p:sp>
          <p:nvSpPr>
            <p:cNvPr id="82" name="Rectangle à coins arrondis 81"/>
            <p:cNvSpPr/>
            <p:nvPr/>
          </p:nvSpPr>
          <p:spPr>
            <a:xfrm>
              <a:off x="285820" y="1995685"/>
              <a:ext cx="1621884"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55" name="Rectangle 54"/>
            <p:cNvSpPr/>
            <p:nvPr/>
          </p:nvSpPr>
          <p:spPr>
            <a:xfrm>
              <a:off x="6269811" y="1620045"/>
              <a:ext cx="2622669" cy="2895920"/>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35"/>
              <a:endParaRPr lang="en-US" sz="1500">
                <a:solidFill>
                  <a:prstClr val="white"/>
                </a:solidFill>
              </a:endParaRPr>
            </a:p>
          </p:txBody>
        </p:sp>
        <p:sp>
          <p:nvSpPr>
            <p:cNvPr id="66" name="Rectangle à coins arrondis 65"/>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3" name="ZoneTexte 62"/>
            <p:cNvSpPr txBox="1"/>
            <p:nvPr/>
          </p:nvSpPr>
          <p:spPr>
            <a:xfrm>
              <a:off x="6269810" y="4511912"/>
              <a:ext cx="2622670" cy="246221"/>
            </a:xfrm>
            <a:prstGeom prst="rect">
              <a:avLst/>
            </a:prstGeom>
            <a:noFill/>
          </p:spPr>
          <p:txBody>
            <a:bodyPr wrap="square" rtlCol="0">
              <a:spAutoFit/>
            </a:bodyPr>
            <a:lstStyle/>
            <a:p>
              <a:pPr algn="r"/>
              <a:r>
                <a:rPr lang="fr-FR" sz="500" i="1" dirty="0">
                  <a:solidFill>
                    <a:schemeClr val="tx1">
                      <a:lumMod val="50000"/>
                      <a:lumOff val="50000"/>
                    </a:schemeClr>
                  </a:solidFill>
                </a:rPr>
                <a:t>(2) liste de nos agences certifiées I.F13, F’GAZ : cnpp.com</a:t>
              </a:r>
            </a:p>
            <a:p>
              <a:pPr marL="228600" indent="-228600" algn="r">
                <a:buFontTx/>
                <a:buAutoNum type="arabicParenBoth"/>
              </a:pPr>
              <a:endParaRPr lang="fr-FR" sz="500" i="1" dirty="0">
                <a:solidFill>
                  <a:schemeClr val="tx1">
                    <a:lumMod val="50000"/>
                    <a:lumOff val="50000"/>
                  </a:schemeClr>
                </a:solidFill>
              </a:endParaRPr>
            </a:p>
          </p:txBody>
        </p:sp>
        <p:sp>
          <p:nvSpPr>
            <p:cNvPr id="68" name="Rectangle 67"/>
            <p:cNvSpPr/>
            <p:nvPr/>
          </p:nvSpPr>
          <p:spPr>
            <a:xfrm>
              <a:off x="6269810" y="3068005"/>
              <a:ext cx="2622669" cy="946413"/>
            </a:xfrm>
            <a:prstGeom prst="rect">
              <a:avLst/>
            </a:prstGeom>
          </p:spPr>
          <p:txBody>
            <a:bodyPr wrap="square">
              <a:spAutoFit/>
            </a:bodyPr>
            <a:lstStyle/>
            <a:p>
              <a:pPr algn="ctr"/>
              <a:r>
                <a:rPr lang="fr-FR" sz="950" dirty="0">
                  <a:solidFill>
                    <a:prstClr val="white"/>
                  </a:solidFill>
                </a:rPr>
                <a:t>Systèmes d’extinction automatiques gaz :</a:t>
              </a:r>
            </a:p>
            <a:p>
              <a:pPr algn="ctr"/>
              <a:endParaRPr lang="fr-FR" sz="950" dirty="0">
                <a:solidFill>
                  <a:prstClr val="white"/>
                </a:solidFill>
              </a:endParaRPr>
            </a:p>
            <a:p>
              <a:pPr algn="ctr"/>
              <a:r>
                <a:rPr lang="fr-FR" sz="950" dirty="0">
                  <a:solidFill>
                    <a:prstClr val="white"/>
                  </a:solidFill>
                </a:rPr>
                <a:t>Service d’installation, </a:t>
              </a:r>
            </a:p>
            <a:p>
              <a:pPr algn="ctr"/>
              <a:r>
                <a:rPr lang="fr-FR" sz="950" dirty="0">
                  <a:solidFill>
                    <a:prstClr val="white"/>
                  </a:solidFill>
                </a:rPr>
                <a:t>de maintenance et contrôle d’étanchéité: </a:t>
              </a:r>
            </a:p>
            <a:p>
              <a:pPr algn="ctr"/>
              <a:endParaRPr lang="fr-FR" sz="400" dirty="0">
                <a:solidFill>
                  <a:prstClr val="white"/>
                </a:solidFill>
              </a:endParaRPr>
            </a:p>
            <a:p>
              <a:pPr algn="ctr"/>
              <a:r>
                <a:rPr lang="fr-FR" sz="950" dirty="0">
                  <a:solidFill>
                    <a:prstClr val="white"/>
                  </a:solidFill>
                </a:rPr>
                <a:t>I.F13, F’GAZ </a:t>
              </a:r>
              <a:r>
                <a:rPr lang="fr-FR" sz="950" baseline="30000" dirty="0">
                  <a:solidFill>
                    <a:prstClr val="white"/>
                  </a:solidFill>
                </a:rPr>
                <a:t>(2)</a:t>
              </a:r>
              <a:r>
                <a:rPr lang="fr-FR" sz="950" dirty="0">
                  <a:solidFill>
                    <a:prstClr val="white"/>
                  </a:solidFill>
                </a:rPr>
                <a:t> </a:t>
              </a:r>
            </a:p>
            <a:p>
              <a:pPr algn="ctr"/>
              <a:endParaRPr lang="fr-FR" sz="400" dirty="0">
                <a:solidFill>
                  <a:prstClr val="white"/>
                </a:solidFill>
              </a:endParaRPr>
            </a:p>
          </p:txBody>
        </p:sp>
        <p:sp>
          <p:nvSpPr>
            <p:cNvPr id="45" name="Arrondir un rectangle avec un coin du même côté 44"/>
            <p:cNvSpPr/>
            <p:nvPr/>
          </p:nvSpPr>
          <p:spPr>
            <a:xfrm>
              <a:off x="6269811" y="1620048"/>
              <a:ext cx="2622669" cy="278472"/>
            </a:xfrm>
            <a:prstGeom prst="round2SameRect">
              <a:avLst>
                <a:gd name="adj1" fmla="val 32832"/>
                <a:gd name="adj2" fmla="val 0"/>
              </a:avLst>
            </a:prstGeom>
            <a:noFill/>
          </p:spPr>
          <p:txBody>
            <a:bodyPr wrap="square">
              <a:spAutoFit/>
            </a:bodyPr>
            <a:lstStyle/>
            <a:p>
              <a:pPr algn="ctr"/>
              <a:r>
                <a:rPr lang="fr-FR" sz="1050" b="1" dirty="0">
                  <a:solidFill>
                    <a:prstClr val="white"/>
                  </a:solidFill>
                </a:rPr>
                <a:t>Le service de proximité</a:t>
              </a:r>
            </a:p>
          </p:txBody>
        </p:sp>
        <p:cxnSp>
          <p:nvCxnSpPr>
            <p:cNvPr id="49" name="Connecteur droit 48"/>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4175957" y="1620046"/>
              <a:ext cx="1872208"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fr-FR" sz="1050" dirty="0">
                <a:solidFill>
                  <a:prstClr val="black"/>
                </a:solidFill>
              </a:endParaRPr>
            </a:p>
            <a:p>
              <a:pPr algn="ctr"/>
              <a:endParaRPr lang="fr-FR" sz="1050" cap="small" dirty="0">
                <a:solidFill>
                  <a:prstClr val="black"/>
                </a:solidFill>
              </a:endParaRPr>
            </a:p>
            <a:p>
              <a:pPr algn="ctr"/>
              <a:endParaRPr lang="fr-FR" sz="1050" cap="small" dirty="0">
                <a:solidFill>
                  <a:prstClr val="black"/>
                </a:solidFill>
              </a:endParaRPr>
            </a:p>
            <a:p>
              <a:pPr algn="ctr"/>
              <a:endParaRPr lang="fr-FR" sz="1050" cap="small"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400" dirty="0">
                <a:solidFill>
                  <a:prstClr val="black"/>
                </a:solidFill>
              </a:endParaRPr>
            </a:p>
          </p:txBody>
        </p:sp>
        <p:sp>
          <p:nvSpPr>
            <p:cNvPr id="71" name="Rectangle 70"/>
            <p:cNvSpPr/>
            <p:nvPr/>
          </p:nvSpPr>
          <p:spPr>
            <a:xfrm>
              <a:off x="4156217" y="2681619"/>
              <a:ext cx="1891947"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a:solidFill>
                  <a:prstClr val="white"/>
                </a:solidFill>
              </a:endParaRPr>
            </a:p>
          </p:txBody>
        </p:sp>
        <p:sp>
          <p:nvSpPr>
            <p:cNvPr id="22" name="Rectangle 21"/>
            <p:cNvSpPr/>
            <p:nvPr/>
          </p:nvSpPr>
          <p:spPr>
            <a:xfrm>
              <a:off x="4175957" y="1620048"/>
              <a:ext cx="1872207" cy="253916"/>
            </a:xfrm>
            <a:prstGeom prst="rect">
              <a:avLst/>
            </a:prstGeom>
          </p:spPr>
          <p:txBody>
            <a:bodyPr wrap="square">
              <a:spAutoFit/>
            </a:bodyPr>
            <a:lstStyle/>
            <a:p>
              <a:pPr algn="ctr"/>
              <a:r>
                <a:rPr lang="fr-FR" sz="1050" dirty="0" err="1">
                  <a:solidFill>
                    <a:srgbClr val="002060"/>
                  </a:solidFill>
                </a:rPr>
                <a:t>Dect</a:t>
              </a:r>
              <a:r>
                <a:rPr lang="fr-FR" sz="1050" baseline="30000" dirty="0">
                  <a:solidFill>
                    <a:srgbClr val="002060"/>
                  </a:solidFill>
                </a:rPr>
                <a:t>(1)</a:t>
              </a:r>
            </a:p>
          </p:txBody>
        </p:sp>
        <p:sp>
          <p:nvSpPr>
            <p:cNvPr id="23" name="Rectangle 22"/>
            <p:cNvSpPr/>
            <p:nvPr/>
          </p:nvSpPr>
          <p:spPr>
            <a:xfrm>
              <a:off x="4175957" y="2684398"/>
              <a:ext cx="1872208" cy="238527"/>
            </a:xfrm>
            <a:prstGeom prst="rect">
              <a:avLst/>
            </a:prstGeom>
            <a:noFill/>
          </p:spPr>
          <p:txBody>
            <a:bodyPr wrap="square">
              <a:spAutoFit/>
            </a:bodyPr>
            <a:lstStyle/>
            <a:p>
              <a:pPr algn="ctr"/>
              <a:r>
                <a:rPr lang="fr-FR" sz="950" b="1" cap="all" dirty="0">
                  <a:solidFill>
                    <a:srgbClr val="1F497D"/>
                  </a:solidFill>
                </a:rPr>
                <a:t>UTEX.PACK, UTEX.COM</a:t>
              </a:r>
            </a:p>
          </p:txBody>
        </p:sp>
        <p:sp>
          <p:nvSpPr>
            <p:cNvPr id="6" name="Rectangle 5"/>
            <p:cNvSpPr/>
            <p:nvPr/>
          </p:nvSpPr>
          <p:spPr>
            <a:xfrm>
              <a:off x="4175958" y="2910728"/>
              <a:ext cx="1872207" cy="677108"/>
            </a:xfrm>
            <a:prstGeom prst="rect">
              <a:avLst/>
            </a:prstGeom>
          </p:spPr>
          <p:txBody>
            <a:bodyPr wrap="square">
              <a:spAutoFit/>
            </a:bodyPr>
            <a:lstStyle/>
            <a:p>
              <a:pPr algn="ctr"/>
              <a:r>
                <a:rPr lang="fr-FR" sz="950" b="1" dirty="0">
                  <a:solidFill>
                    <a:prstClr val="black"/>
                  </a:solidFill>
                </a:rPr>
                <a:t>Commander </a:t>
              </a:r>
            </a:p>
            <a:p>
              <a:pPr algn="ctr"/>
              <a:r>
                <a:rPr lang="fr-FR" sz="950" dirty="0">
                  <a:solidFill>
                    <a:prstClr val="black"/>
                  </a:solidFill>
                </a:rPr>
                <a:t>votre extinction par un système taillé à la mesure du risque et des organisations internes.</a:t>
              </a:r>
            </a:p>
          </p:txBody>
        </p:sp>
        <p:sp>
          <p:nvSpPr>
            <p:cNvPr id="81" name="Rectangle à coins arrondis 80"/>
            <p:cNvSpPr/>
            <p:nvPr/>
          </p:nvSpPr>
          <p:spPr>
            <a:xfrm>
              <a:off x="4535997" y="1995686"/>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57" name="Rectangle 56"/>
            <p:cNvSpPr/>
            <p:nvPr/>
          </p:nvSpPr>
          <p:spPr>
            <a:xfrm>
              <a:off x="179512" y="3723878"/>
              <a:ext cx="1846963" cy="823302"/>
            </a:xfrm>
            <a:prstGeom prst="rect">
              <a:avLst/>
            </a:prstGeom>
          </p:spPr>
          <p:txBody>
            <a:bodyPr wrap="square">
              <a:spAutoFit/>
            </a:bodyPr>
            <a:lstStyle/>
            <a:p>
              <a:pPr algn="ctr"/>
              <a:r>
                <a:rPr lang="fr-FR" sz="950" dirty="0">
                  <a:solidFill>
                    <a:srgbClr val="002060"/>
                  </a:solidFill>
                </a:rPr>
                <a:t>Nous sécurisons vos sites,  avec des agents extincteurs  respectant l’environnement au moyen des référentiels qualité reconnus</a:t>
              </a:r>
            </a:p>
          </p:txBody>
        </p:sp>
        <p:sp>
          <p:nvSpPr>
            <p:cNvPr id="52" name="Rectangle 51"/>
            <p:cNvSpPr/>
            <p:nvPr/>
          </p:nvSpPr>
          <p:spPr>
            <a:xfrm>
              <a:off x="4175958" y="3723878"/>
              <a:ext cx="1872207" cy="677108"/>
            </a:xfrm>
            <a:prstGeom prst="rect">
              <a:avLst/>
            </a:prstGeom>
          </p:spPr>
          <p:txBody>
            <a:bodyPr wrap="square">
              <a:spAutoFit/>
            </a:bodyPr>
            <a:lstStyle/>
            <a:p>
              <a:pPr algn="ctr"/>
              <a:r>
                <a:rPr lang="fr-FR" sz="950" dirty="0">
                  <a:solidFill>
                    <a:srgbClr val="1F497D"/>
                  </a:solidFill>
                </a:rPr>
                <a:t>Nos coffrets dect mono-zone &amp; multizones (jusque 2x10 zones de noyage) allient gain de mise en œuvre et exploitation souple</a:t>
              </a:r>
            </a:p>
          </p:txBody>
        </p:sp>
        <p:sp>
          <p:nvSpPr>
            <p:cNvPr id="54" name="Rectangle 53"/>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dirty="0">
                <a:solidFill>
                  <a:prstClr val="white"/>
                </a:solidFill>
              </a:endParaRPr>
            </a:p>
          </p:txBody>
        </p:sp>
        <p:sp>
          <p:nvSpPr>
            <p:cNvPr id="59" name="Rectangle 58"/>
            <p:cNvSpPr/>
            <p:nvPr/>
          </p:nvSpPr>
          <p:spPr>
            <a:xfrm>
              <a:off x="6444208" y="2669679"/>
              <a:ext cx="2239692" cy="238527"/>
            </a:xfrm>
            <a:prstGeom prst="rect">
              <a:avLst/>
            </a:prstGeom>
            <a:noFill/>
          </p:spPr>
          <p:txBody>
            <a:bodyPr wrap="square">
              <a:spAutoFit/>
            </a:bodyPr>
            <a:lstStyle/>
            <a:p>
              <a:pPr algn="ctr"/>
              <a:r>
                <a:rPr lang="fr-FR" sz="950" b="1" dirty="0">
                  <a:solidFill>
                    <a:prstClr val="white"/>
                  </a:solidFill>
                </a:rPr>
                <a:t>Les          Chubb France</a:t>
              </a:r>
            </a:p>
          </p:txBody>
        </p:sp>
        <p:pic>
          <p:nvPicPr>
            <p:cNvPr id="60" name="Picture 3"/>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9" name="Image 8"/>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4689627" y="2061837"/>
              <a:ext cx="844868" cy="452854"/>
            </a:xfrm>
            <a:prstGeom prst="rect">
              <a:avLst/>
            </a:prstGeom>
            <a:effectLst>
              <a:softEdge rad="31750"/>
            </a:effectLst>
          </p:spPr>
        </p:pic>
        <p:sp>
          <p:nvSpPr>
            <p:cNvPr id="56" name="Rectangle 55"/>
            <p:cNvSpPr/>
            <p:nvPr/>
          </p:nvSpPr>
          <p:spPr>
            <a:xfrm>
              <a:off x="2178622" y="1635645"/>
              <a:ext cx="1846963" cy="2880321"/>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fr-FR" sz="800" dirty="0">
                <a:solidFill>
                  <a:prstClr val="black"/>
                </a:solidFill>
              </a:endParaRPr>
            </a:p>
          </p:txBody>
        </p:sp>
        <p:sp>
          <p:nvSpPr>
            <p:cNvPr id="67" name="Rectangle 66"/>
            <p:cNvSpPr/>
            <p:nvPr/>
          </p:nvSpPr>
          <p:spPr>
            <a:xfrm>
              <a:off x="2167864" y="2669680"/>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69" name="Rectangle 68"/>
            <p:cNvSpPr/>
            <p:nvPr/>
          </p:nvSpPr>
          <p:spPr>
            <a:xfrm>
              <a:off x="2178622" y="2684398"/>
              <a:ext cx="1846963" cy="238527"/>
            </a:xfrm>
            <a:prstGeom prst="rect">
              <a:avLst/>
            </a:prstGeom>
            <a:noFill/>
          </p:spPr>
          <p:txBody>
            <a:bodyPr wrap="square">
              <a:spAutoFit/>
            </a:bodyPr>
            <a:lstStyle/>
            <a:p>
              <a:pPr algn="ctr"/>
              <a:r>
                <a:rPr lang="fr-FR" sz="950" b="1" cap="all" dirty="0">
                  <a:solidFill>
                    <a:srgbClr val="1F497D"/>
                  </a:solidFill>
                </a:rPr>
                <a:t>plénitude</a:t>
              </a:r>
            </a:p>
          </p:txBody>
        </p:sp>
        <p:sp>
          <p:nvSpPr>
            <p:cNvPr id="70" name="Rectangle 69"/>
            <p:cNvSpPr/>
            <p:nvPr/>
          </p:nvSpPr>
          <p:spPr>
            <a:xfrm>
              <a:off x="2178622" y="1635645"/>
              <a:ext cx="1857721" cy="253916"/>
            </a:xfrm>
            <a:prstGeom prst="rect">
              <a:avLst/>
            </a:prstGeom>
          </p:spPr>
          <p:txBody>
            <a:bodyPr wrap="square">
              <a:spAutoFit/>
            </a:bodyPr>
            <a:lstStyle/>
            <a:p>
              <a:pPr algn="ctr"/>
              <a:r>
                <a:rPr lang="fr-FR" sz="1050" dirty="0">
                  <a:solidFill>
                    <a:srgbClr val="002060"/>
                  </a:solidFill>
                </a:rPr>
                <a:t>Système</a:t>
              </a:r>
            </a:p>
          </p:txBody>
        </p:sp>
        <p:sp>
          <p:nvSpPr>
            <p:cNvPr id="83" name="Rectangle 82"/>
            <p:cNvSpPr/>
            <p:nvPr/>
          </p:nvSpPr>
          <p:spPr>
            <a:xfrm>
              <a:off x="2178498" y="3723878"/>
              <a:ext cx="1847087" cy="823302"/>
            </a:xfrm>
            <a:prstGeom prst="rect">
              <a:avLst/>
            </a:prstGeom>
            <a:noFill/>
          </p:spPr>
          <p:txBody>
            <a:bodyPr wrap="square">
              <a:spAutoFit/>
            </a:bodyPr>
            <a:lstStyle/>
            <a:p>
              <a:pPr algn="ctr"/>
              <a:r>
                <a:rPr lang="fr-FR" sz="950" dirty="0">
                  <a:solidFill>
                    <a:srgbClr val="1F497D"/>
                  </a:solidFill>
                </a:rPr>
                <a:t>Nous proposons un large choix de systèmes d’extinction automatiques par gaz: modulaires, centralisés, directionnels</a:t>
              </a:r>
            </a:p>
          </p:txBody>
        </p:sp>
        <p:sp>
          <p:nvSpPr>
            <p:cNvPr id="84" name="Rectangle 83"/>
            <p:cNvSpPr/>
            <p:nvPr/>
          </p:nvSpPr>
          <p:spPr>
            <a:xfrm>
              <a:off x="2178622" y="2910728"/>
              <a:ext cx="1846963" cy="823302"/>
            </a:xfrm>
            <a:prstGeom prst="rect">
              <a:avLst/>
            </a:prstGeom>
            <a:noFill/>
          </p:spPr>
          <p:txBody>
            <a:bodyPr wrap="square">
              <a:spAutoFit/>
            </a:bodyPr>
            <a:lstStyle/>
            <a:p>
              <a:pPr algn="ctr"/>
              <a:r>
                <a:rPr lang="fr-FR" sz="950" b="1" dirty="0">
                  <a:solidFill>
                    <a:prstClr val="black"/>
                  </a:solidFill>
                </a:rPr>
                <a:t>Moduler </a:t>
              </a:r>
            </a:p>
            <a:p>
              <a:pPr algn="ctr"/>
              <a:r>
                <a:rPr lang="fr-FR" sz="950" dirty="0">
                  <a:solidFill>
                    <a:prstClr val="black"/>
                  </a:solidFill>
                </a:rPr>
                <a:t>l’implantation des réservoirs, du local indépendant à des configurations complexes </a:t>
              </a:r>
            </a:p>
            <a:p>
              <a:pPr algn="ctr"/>
              <a:r>
                <a:rPr lang="fr-FR" sz="950" dirty="0">
                  <a:solidFill>
                    <a:prstClr val="black"/>
                  </a:solidFill>
                </a:rPr>
                <a:t>sur batteries</a:t>
              </a:r>
            </a:p>
          </p:txBody>
        </p:sp>
        <p:sp>
          <p:nvSpPr>
            <p:cNvPr id="86" name="Rectangle à coins arrondis 85"/>
            <p:cNvSpPr/>
            <p:nvPr/>
          </p:nvSpPr>
          <p:spPr>
            <a:xfrm>
              <a:off x="2526039" y="1995686"/>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pic>
          <p:nvPicPr>
            <p:cNvPr id="3" name="Image 2"/>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625647" y="2056834"/>
              <a:ext cx="952912" cy="481309"/>
            </a:xfrm>
            <a:prstGeom prst="rect">
              <a:avLst/>
            </a:prstGeom>
          </p:spPr>
        </p:pic>
        <p:pic>
          <p:nvPicPr>
            <p:cNvPr id="47" name="Image 46"/>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rot="5400000">
              <a:off x="894652" y="2117630"/>
              <a:ext cx="533658" cy="360040"/>
            </a:xfrm>
            <a:prstGeom prst="roundRect">
              <a:avLst>
                <a:gd name="adj" fmla="val 8594"/>
              </a:avLst>
            </a:prstGeom>
            <a:solidFill>
              <a:srgbClr val="FFFFFF">
                <a:shade val="85000"/>
              </a:srgbClr>
            </a:solidFill>
            <a:ln>
              <a:noFill/>
            </a:ln>
            <a:effectLst/>
          </p:spPr>
        </p:pic>
        <p:pic>
          <p:nvPicPr>
            <p:cNvPr id="4" name="Image 3"/>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395536" y="2030494"/>
              <a:ext cx="396212" cy="533986"/>
            </a:xfrm>
            <a:prstGeom prst="roundRect">
              <a:avLst>
                <a:gd name="adj" fmla="val 8594"/>
              </a:avLst>
            </a:prstGeom>
            <a:solidFill>
              <a:srgbClr val="FFFFFF">
                <a:shade val="85000"/>
              </a:srgbClr>
            </a:solidFill>
            <a:ln>
              <a:noFill/>
            </a:ln>
            <a:effectLst/>
          </p:spPr>
        </p:pic>
        <p:pic>
          <p:nvPicPr>
            <p:cNvPr id="8" name="Image 7"/>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1531214" y="2028384"/>
              <a:ext cx="304482" cy="536095"/>
            </a:xfrm>
            <a:prstGeom prst="roundRect">
              <a:avLst>
                <a:gd name="adj" fmla="val 8594"/>
              </a:avLst>
            </a:prstGeom>
            <a:solidFill>
              <a:srgbClr val="FFFFFF">
                <a:shade val="85000"/>
              </a:srgbClr>
            </a:solidFill>
            <a:ln>
              <a:noFill/>
            </a:ln>
            <a:effectLst/>
          </p:spPr>
        </p:pic>
        <p:pic>
          <p:nvPicPr>
            <p:cNvPr id="50" name="Image 49">
              <a:extLst>
                <a:ext uri="{FF2B5EF4-FFF2-40B4-BE49-F238E27FC236}">
                  <a16:creationId xmlns:a16="http://schemas.microsoft.com/office/drawing/2014/main" id="{BC5D3CCD-CDBB-43F4-90B2-1C5CD5F03F12}"/>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379053" y="2118032"/>
              <a:ext cx="388003" cy="405755"/>
            </a:xfrm>
            <a:prstGeom prst="rect">
              <a:avLst/>
            </a:prstGeom>
          </p:spPr>
        </p:pic>
        <p:pic>
          <p:nvPicPr>
            <p:cNvPr id="65" name="Image 64">
              <a:extLst>
                <a:ext uri="{FF2B5EF4-FFF2-40B4-BE49-F238E27FC236}">
                  <a16:creationId xmlns:a16="http://schemas.microsoft.com/office/drawing/2014/main" id="{8FD00B41-2065-462E-86A6-C50618E46ACE}"/>
                </a:ext>
              </a:extLst>
            </p:cNvPr>
            <p:cNvPicPr>
              <a:picLocks noChangeAspect="1"/>
            </p:cNvPicPr>
            <p:nvPr/>
          </p:nvPicPr>
          <p:blipFill rotWithShape="1">
            <a:blip r:embed="rId16"/>
            <a:srcRect t="9035" r="18843"/>
            <a:stretch/>
          </p:blipFill>
          <p:spPr>
            <a:xfrm>
              <a:off x="7948897" y="2075048"/>
              <a:ext cx="735003" cy="460324"/>
            </a:xfrm>
            <a:prstGeom prst="rect">
              <a:avLst/>
            </a:prstGeom>
          </p:spPr>
        </p:pic>
        <p:pic>
          <p:nvPicPr>
            <p:cNvPr id="72" name="Image 71" descr="Une image contenant texte, intérieur, appareil de cuisine&#10;&#10;Description générée automatiquement">
              <a:extLst>
                <a:ext uri="{FF2B5EF4-FFF2-40B4-BE49-F238E27FC236}">
                  <a16:creationId xmlns:a16="http://schemas.microsoft.com/office/drawing/2014/main" id="{2973F6C5-AFDF-4A28-A249-7EE9373E47F7}"/>
                </a:ext>
              </a:extLst>
            </p:cNvPr>
            <p:cNvPicPr>
              <a:picLocks noChangeAspect="1"/>
            </p:cNvPicPr>
            <p:nvPr/>
          </p:nvPicPr>
          <p:blipFill rotWithShape="1">
            <a:blip r:embed="rId17" cstate="print">
              <a:extLst>
                <a:ext uri="{28A0092B-C50C-407E-A947-70E740481C1C}">
                  <a14:useLocalDpi xmlns:a14="http://schemas.microsoft.com/office/drawing/2010/main" val="0"/>
                </a:ext>
              </a:extLst>
            </a:blip>
            <a:srcRect b="50341"/>
            <a:stretch/>
          </p:blipFill>
          <p:spPr>
            <a:xfrm>
              <a:off x="6529147" y="2076537"/>
              <a:ext cx="692960" cy="458824"/>
            </a:xfrm>
            <a:prstGeom prst="rect">
              <a:avLst/>
            </a:prstGeom>
          </p:spPr>
        </p:pic>
        <p:sp>
          <p:nvSpPr>
            <p:cNvPr id="18" name="ZoneTexte 17">
              <a:extLst>
                <a:ext uri="{FF2B5EF4-FFF2-40B4-BE49-F238E27FC236}">
                  <a16:creationId xmlns:a16="http://schemas.microsoft.com/office/drawing/2014/main" id="{1A494D74-0DD8-E4FF-4268-83F1C7E73F6E}"/>
                </a:ext>
              </a:extLst>
            </p:cNvPr>
            <p:cNvSpPr txBox="1"/>
            <p:nvPr/>
          </p:nvSpPr>
          <p:spPr>
            <a:xfrm>
              <a:off x="4175957" y="4511912"/>
              <a:ext cx="1872208" cy="246221"/>
            </a:xfrm>
            <a:prstGeom prst="rect">
              <a:avLst/>
            </a:prstGeom>
            <a:noFill/>
          </p:spPr>
          <p:txBody>
            <a:bodyPr wrap="square">
              <a:spAutoFit/>
            </a:bodyPr>
            <a:lstStyle/>
            <a:p>
              <a:pPr marL="228600" marR="0" lvl="0" indent="-228600" algn="r" defTabSz="914400" rtl="0" eaLnBrk="1" fontAlgn="auto" latinLnBrk="0" hangingPunct="1">
                <a:lnSpc>
                  <a:spcPct val="100000"/>
                </a:lnSpc>
                <a:spcBef>
                  <a:spcPts val="0"/>
                </a:spcBef>
                <a:spcAft>
                  <a:spcPts val="0"/>
                </a:spcAft>
                <a:buClrTx/>
                <a:buSzTx/>
                <a:buFontTx/>
                <a:buAutoNum type="arabicParenBoth"/>
                <a:tabLst/>
                <a:defRPr/>
              </a:pPr>
              <a:r>
                <a:rPr kumimoji="0" lang="fr-FR" sz="500" b="0" i="1"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dect: dispositif électrique automatique de commande et de temporisation</a:t>
              </a:r>
            </a:p>
          </p:txBody>
        </p:sp>
      </p:grpSp>
      <p:sp>
        <p:nvSpPr>
          <p:cNvPr id="19" name="Rectangle 18">
            <a:extLst>
              <a:ext uri="{FF2B5EF4-FFF2-40B4-BE49-F238E27FC236}">
                <a16:creationId xmlns:a16="http://schemas.microsoft.com/office/drawing/2014/main" id="{086990BC-ABE4-E512-D122-6381FECD635A}"/>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Extinction automatique par gaz</a:t>
            </a:r>
          </a:p>
        </p:txBody>
      </p:sp>
    </p:spTree>
    <p:extLst>
      <p:ext uri="{BB962C8B-B14F-4D97-AF65-F5344CB8AC3E}">
        <p14:creationId xmlns:p14="http://schemas.microsoft.com/office/powerpoint/2010/main" val="277214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endParaRPr lang="en-US" dirty="0"/>
          </a:p>
        </p:txBody>
      </p:sp>
      <p:sp>
        <p:nvSpPr>
          <p:cNvPr id="4" name="Espace réservé du numéro de diapositive 3">
            <a:extLst>
              <a:ext uri="{FF2B5EF4-FFF2-40B4-BE49-F238E27FC236}">
                <a16:creationId xmlns:a16="http://schemas.microsoft.com/office/drawing/2014/main" id="{5A73C710-2BB6-9A2F-A90C-74D240CB98AF}"/>
              </a:ext>
            </a:extLst>
          </p:cNvPr>
          <p:cNvSpPr>
            <a:spLocks noGrp="1"/>
          </p:cNvSpPr>
          <p:nvPr>
            <p:ph type="sldNum" sz="quarter" idx="4"/>
          </p:nvPr>
        </p:nvSpPr>
        <p:spPr/>
        <p:txBody>
          <a:bodyPr/>
          <a:lstStyle/>
          <a:p>
            <a:fld id="{BE375096-6367-4A46-9B35-1C341654C780}" type="slidenum">
              <a:rPr lang="en-US" smtClean="0"/>
              <a:t>16</a:t>
            </a:fld>
            <a:endParaRPr lang="en-US"/>
          </a:p>
        </p:txBody>
      </p:sp>
      <p:grpSp>
        <p:nvGrpSpPr>
          <p:cNvPr id="17" name="Groupe 16">
            <a:extLst>
              <a:ext uri="{FF2B5EF4-FFF2-40B4-BE49-F238E27FC236}">
                <a16:creationId xmlns:a16="http://schemas.microsoft.com/office/drawing/2014/main" id="{3D798A3C-DAA6-C3EC-4197-B7B1819883A2}"/>
              </a:ext>
            </a:extLst>
          </p:cNvPr>
          <p:cNvGrpSpPr/>
          <p:nvPr/>
        </p:nvGrpSpPr>
        <p:grpSpPr>
          <a:xfrm>
            <a:off x="179511" y="1155152"/>
            <a:ext cx="8712969" cy="2895921"/>
            <a:chOff x="179511" y="1620045"/>
            <a:chExt cx="8712969" cy="2895921"/>
          </a:xfrm>
        </p:grpSpPr>
        <p:sp>
          <p:nvSpPr>
            <p:cNvPr id="75" name="Rectangle 74"/>
            <p:cNvSpPr/>
            <p:nvPr/>
          </p:nvSpPr>
          <p:spPr>
            <a:xfrm>
              <a:off x="179512" y="1620046"/>
              <a:ext cx="5868652"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800" b="1" cap="small" dirty="0">
                <a:solidFill>
                  <a:prstClr val="black"/>
                </a:solidFill>
              </a:endParaRPr>
            </a:p>
            <a:p>
              <a:pPr algn="ctr"/>
              <a:endParaRPr lang="fr-FR" sz="800" dirty="0">
                <a:solidFill>
                  <a:prstClr val="black"/>
                </a:solidFill>
              </a:endParaRPr>
            </a:p>
            <a:p>
              <a:pPr algn="ctr"/>
              <a:endParaRPr lang="fr-FR" sz="800" dirty="0">
                <a:solidFill>
                  <a:prstClr val="black"/>
                </a:solidFill>
              </a:endParaRPr>
            </a:p>
            <a:p>
              <a:pPr algn="ctr"/>
              <a:endParaRPr lang="fr-FR" sz="400" dirty="0">
                <a:solidFill>
                  <a:prstClr val="black"/>
                </a:solidFill>
              </a:endParaRPr>
            </a:p>
          </p:txBody>
        </p:sp>
        <p:sp>
          <p:nvSpPr>
            <p:cNvPr id="55" name="Rectangle 54"/>
            <p:cNvSpPr/>
            <p:nvPr/>
          </p:nvSpPr>
          <p:spPr>
            <a:xfrm>
              <a:off x="6269811" y="1620045"/>
              <a:ext cx="2622669" cy="2895920"/>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35"/>
              <a:endParaRPr lang="en-US" sz="1500">
                <a:solidFill>
                  <a:schemeClr val="bg1"/>
                </a:solidFill>
              </a:endParaRPr>
            </a:p>
          </p:txBody>
        </p:sp>
        <p:sp>
          <p:nvSpPr>
            <p:cNvPr id="66" name="Rectangle à coins arrondis 65"/>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68" name="Rectangle 67"/>
            <p:cNvSpPr/>
            <p:nvPr/>
          </p:nvSpPr>
          <p:spPr>
            <a:xfrm>
              <a:off x="6269810" y="3068005"/>
              <a:ext cx="2622669" cy="823302"/>
            </a:xfrm>
            <a:prstGeom prst="rect">
              <a:avLst/>
            </a:prstGeom>
          </p:spPr>
          <p:txBody>
            <a:bodyPr wrap="square">
              <a:spAutoFit/>
            </a:bodyPr>
            <a:lstStyle/>
            <a:p>
              <a:pPr lvl="0" algn="ctr"/>
              <a:r>
                <a:rPr lang="fr-FR" sz="950" dirty="0" err="1">
                  <a:solidFill>
                    <a:schemeClr val="bg1"/>
                  </a:solidFill>
                </a:rPr>
                <a:t>FireDETEC</a:t>
              </a:r>
              <a:r>
                <a:rPr lang="fr-FR" sz="950" baseline="30000" dirty="0">
                  <a:solidFill>
                    <a:schemeClr val="bg1"/>
                  </a:solidFill>
                </a:rPr>
                <a:t>®</a:t>
              </a:r>
              <a:r>
                <a:rPr lang="fr-FR" sz="950" dirty="0">
                  <a:solidFill>
                    <a:schemeClr val="bg1"/>
                  </a:solidFill>
                </a:rPr>
                <a:t> </a:t>
              </a:r>
            </a:p>
            <a:p>
              <a:pPr lvl="0" algn="ctr"/>
              <a:endParaRPr lang="fr-FR" sz="950" dirty="0">
                <a:solidFill>
                  <a:schemeClr val="bg1"/>
                </a:solidFill>
              </a:endParaRPr>
            </a:p>
            <a:p>
              <a:pPr lvl="0" algn="ctr"/>
              <a:r>
                <a:rPr lang="fr-FR" sz="950" dirty="0">
                  <a:solidFill>
                    <a:schemeClr val="bg1"/>
                  </a:solidFill>
                </a:rPr>
                <a:t>Nous effectuons des prestations de maintenance et contrôle annuels sur vos équipements.</a:t>
              </a:r>
            </a:p>
          </p:txBody>
        </p:sp>
        <p:sp>
          <p:nvSpPr>
            <p:cNvPr id="45" name="Arrondir un rectangle avec un coin du même côté 44"/>
            <p:cNvSpPr/>
            <p:nvPr/>
          </p:nvSpPr>
          <p:spPr>
            <a:xfrm>
              <a:off x="6269811" y="1620048"/>
              <a:ext cx="2622669" cy="278472"/>
            </a:xfrm>
            <a:prstGeom prst="round2SameRect">
              <a:avLst>
                <a:gd name="adj1" fmla="val 32832"/>
                <a:gd name="adj2" fmla="val 0"/>
              </a:avLst>
            </a:prstGeom>
            <a:noFill/>
          </p:spPr>
          <p:txBody>
            <a:bodyPr wrap="square">
              <a:spAutoFit/>
            </a:bodyPr>
            <a:lstStyle/>
            <a:p>
              <a:pPr algn="ctr"/>
              <a:r>
                <a:rPr lang="fr-FR" sz="1050" b="1" dirty="0">
                  <a:solidFill>
                    <a:schemeClr val="bg1"/>
                  </a:solidFill>
                </a:rPr>
                <a:t>Le service de proximité</a:t>
              </a:r>
            </a:p>
          </p:txBody>
        </p:sp>
        <p:cxnSp>
          <p:nvCxnSpPr>
            <p:cNvPr id="49" name="Connecteur droit 48"/>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1" name="Rectangle 70"/>
            <p:cNvSpPr/>
            <p:nvPr/>
          </p:nvSpPr>
          <p:spPr>
            <a:xfrm>
              <a:off x="4156217" y="2681619"/>
              <a:ext cx="1891947" cy="23852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dirty="0"/>
            </a:p>
          </p:txBody>
        </p:sp>
        <p:sp>
          <p:nvSpPr>
            <p:cNvPr id="57" name="Rectangle 56"/>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dirty="0">
                <a:solidFill>
                  <a:prstClr val="white"/>
                </a:solidFill>
              </a:endParaRPr>
            </a:p>
          </p:txBody>
        </p:sp>
        <p:sp>
          <p:nvSpPr>
            <p:cNvPr id="60" name="Rectangle 59"/>
            <p:cNvSpPr/>
            <p:nvPr/>
          </p:nvSpPr>
          <p:spPr>
            <a:xfrm>
              <a:off x="6444208" y="2669679"/>
              <a:ext cx="2239692" cy="238527"/>
            </a:xfrm>
            <a:prstGeom prst="rect">
              <a:avLst/>
            </a:prstGeom>
            <a:noFill/>
          </p:spPr>
          <p:txBody>
            <a:bodyPr wrap="square">
              <a:spAutoFit/>
            </a:bodyPr>
            <a:lstStyle/>
            <a:p>
              <a:pPr algn="ctr"/>
              <a:r>
                <a:rPr lang="fr-FR" sz="950" b="1" dirty="0">
                  <a:solidFill>
                    <a:prstClr val="white"/>
                  </a:solidFill>
                </a:rPr>
                <a:t>Les          Chubb France</a:t>
              </a:r>
            </a:p>
          </p:txBody>
        </p:sp>
        <p:pic>
          <p:nvPicPr>
            <p:cNvPr id="61" name="Picture 3"/>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44" name="Rectangle 43"/>
            <p:cNvSpPr/>
            <p:nvPr/>
          </p:nvSpPr>
          <p:spPr>
            <a:xfrm>
              <a:off x="179512" y="2681619"/>
              <a:ext cx="3816424"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6" name="Rectangle 45"/>
            <p:cNvSpPr/>
            <p:nvPr/>
          </p:nvSpPr>
          <p:spPr>
            <a:xfrm>
              <a:off x="179512" y="2684398"/>
              <a:ext cx="3816424" cy="238527"/>
            </a:xfrm>
            <a:prstGeom prst="rect">
              <a:avLst/>
            </a:prstGeom>
            <a:noFill/>
          </p:spPr>
          <p:txBody>
            <a:bodyPr wrap="square">
              <a:spAutoFit/>
            </a:bodyPr>
            <a:lstStyle/>
            <a:p>
              <a:pPr algn="ctr"/>
              <a:r>
                <a:rPr lang="fr-FR" sz="950" b="1" cap="all" dirty="0">
                  <a:solidFill>
                    <a:srgbClr val="1F497D"/>
                  </a:solidFill>
                </a:rPr>
                <a:t>Firedetec</a:t>
              </a:r>
              <a:r>
                <a:rPr lang="fr-FR" sz="950" b="1" cap="all" baseline="30000" dirty="0">
                  <a:solidFill>
                    <a:srgbClr val="1F497D"/>
                  </a:solidFill>
                </a:rPr>
                <a:t>®</a:t>
              </a:r>
            </a:p>
          </p:txBody>
        </p:sp>
        <p:sp>
          <p:nvSpPr>
            <p:cNvPr id="47" name="Rectangle 46"/>
            <p:cNvSpPr/>
            <p:nvPr/>
          </p:nvSpPr>
          <p:spPr>
            <a:xfrm>
              <a:off x="179511" y="1620048"/>
              <a:ext cx="5868645" cy="253916"/>
            </a:xfrm>
            <a:prstGeom prst="rect">
              <a:avLst/>
            </a:prstGeom>
          </p:spPr>
          <p:txBody>
            <a:bodyPr wrap="square">
              <a:spAutoFit/>
            </a:bodyPr>
            <a:lstStyle/>
            <a:p>
              <a:pPr algn="ctr"/>
              <a:r>
                <a:rPr lang="fr-FR" sz="1050" dirty="0">
                  <a:solidFill>
                    <a:srgbClr val="002060"/>
                  </a:solidFill>
                </a:rPr>
                <a:t>Extinction autonome</a:t>
              </a:r>
            </a:p>
          </p:txBody>
        </p:sp>
        <p:sp>
          <p:nvSpPr>
            <p:cNvPr id="48" name="Rectangle 47"/>
            <p:cNvSpPr/>
            <p:nvPr/>
          </p:nvSpPr>
          <p:spPr>
            <a:xfrm>
              <a:off x="179512" y="2910728"/>
              <a:ext cx="5868652" cy="677108"/>
            </a:xfrm>
            <a:prstGeom prst="rect">
              <a:avLst/>
            </a:prstGeom>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fr-FR" sz="950" b="1" dirty="0">
                  <a:solidFill>
                    <a:prstClr val="black"/>
                  </a:solidFill>
                </a:rPr>
                <a:t>Sécuriser </a:t>
              </a:r>
            </a:p>
            <a:p>
              <a:pPr algn="ctr"/>
              <a:r>
                <a:rPr lang="fr-FR" sz="950" dirty="0">
                  <a:solidFill>
                    <a:prstClr val="black"/>
                  </a:solidFill>
                </a:rPr>
                <a:t>les pianos de cuisine, sorbonnes de laboratoire, armoires électriques, </a:t>
              </a:r>
            </a:p>
            <a:p>
              <a:pPr algn="ctr"/>
              <a:r>
                <a:rPr lang="fr-FR" sz="950" dirty="0">
                  <a:solidFill>
                    <a:prstClr val="black"/>
                  </a:solidFill>
                </a:rPr>
                <a:t>machines industrielles, compartiments moteurs </a:t>
              </a:r>
            </a:p>
            <a:p>
              <a:pPr algn="ctr"/>
              <a:r>
                <a:rPr lang="fr-FR" sz="950" dirty="0">
                  <a:solidFill>
                    <a:prstClr val="black"/>
                  </a:solidFill>
                </a:rPr>
                <a:t>contre les départs d’incendie.</a:t>
              </a:r>
            </a:p>
          </p:txBody>
        </p:sp>
        <p:sp>
          <p:nvSpPr>
            <p:cNvPr id="50" name="Rectangle à coins arrondis 49"/>
            <p:cNvSpPr/>
            <p:nvPr/>
          </p:nvSpPr>
          <p:spPr>
            <a:xfrm>
              <a:off x="323528" y="1995685"/>
              <a:ext cx="3456384"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52" name="Rectangle 51"/>
            <p:cNvSpPr/>
            <p:nvPr/>
          </p:nvSpPr>
          <p:spPr>
            <a:xfrm>
              <a:off x="179512" y="3723878"/>
              <a:ext cx="5868652" cy="677108"/>
            </a:xfrm>
            <a:prstGeom prst="rect">
              <a:avLst/>
            </a:prstGeom>
          </p:spPr>
          <p:txBody>
            <a:bodyPr wrap="square">
              <a:spAutoFit/>
            </a:bodyPr>
            <a:lstStyle/>
            <a:p>
              <a:pPr algn="ctr"/>
              <a:r>
                <a:rPr lang="fr-FR" sz="950" dirty="0" err="1">
                  <a:solidFill>
                    <a:srgbClr val="002060"/>
                  </a:solidFill>
                </a:rPr>
                <a:t>FireDETEC</a:t>
              </a:r>
              <a:r>
                <a:rPr lang="fr-FR" sz="950" baseline="30000" dirty="0">
                  <a:solidFill>
                    <a:srgbClr val="002060"/>
                  </a:solidFill>
                </a:rPr>
                <a:t>®</a:t>
              </a:r>
              <a:r>
                <a:rPr lang="fr-FR" sz="950" dirty="0">
                  <a:solidFill>
                    <a:srgbClr val="002060"/>
                  </a:solidFill>
                </a:rPr>
                <a:t> </a:t>
              </a:r>
            </a:p>
            <a:p>
              <a:pPr algn="ctr"/>
              <a:r>
                <a:rPr lang="fr-FR" sz="950" dirty="0">
                  <a:solidFill>
                    <a:srgbClr val="002060"/>
                  </a:solidFill>
                </a:rPr>
                <a:t>est installé à proximité du dispositif ou des équipements à hauts risques. </a:t>
              </a:r>
            </a:p>
            <a:p>
              <a:pPr algn="ctr"/>
              <a:r>
                <a:rPr lang="fr-FR" sz="950" dirty="0">
                  <a:solidFill>
                    <a:srgbClr val="002060"/>
                  </a:solidFill>
                </a:rPr>
                <a:t>Il utilise un tube de détection linéaire continu sous pression qui détecte et déclenche la libération de l’agent extincteur. Il n’utilise pas de pièces mobiles ou électriques.</a:t>
              </a:r>
            </a:p>
          </p:txBody>
        </p:sp>
        <p:grpSp>
          <p:nvGrpSpPr>
            <p:cNvPr id="19" name="Groupe 18"/>
            <p:cNvGrpSpPr/>
            <p:nvPr/>
          </p:nvGrpSpPr>
          <p:grpSpPr>
            <a:xfrm>
              <a:off x="483024" y="2051363"/>
              <a:ext cx="3137393" cy="492248"/>
              <a:chOff x="539552" y="2061836"/>
              <a:chExt cx="3137393" cy="492248"/>
            </a:xfrm>
          </p:grpSpPr>
          <p:pic>
            <p:nvPicPr>
              <p:cNvPr id="3" name="Image 2"/>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943219" y="2063857"/>
                <a:ext cx="500619" cy="467260"/>
              </a:xfrm>
              <a:prstGeom prst="rect">
                <a:avLst/>
              </a:prstGeom>
            </p:spPr>
          </p:pic>
          <p:pic>
            <p:nvPicPr>
              <p:cNvPr id="9" name="Image 8"/>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39552" y="2061836"/>
                <a:ext cx="260940" cy="489035"/>
              </a:xfrm>
              <a:prstGeom prst="rect">
                <a:avLst/>
              </a:prstGeom>
            </p:spPr>
          </p:pic>
          <p:pic>
            <p:nvPicPr>
              <p:cNvPr id="14" name="Image 13"/>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586565" y="2076136"/>
                <a:ext cx="325491" cy="477948"/>
              </a:xfrm>
              <a:prstGeom prst="rect">
                <a:avLst/>
              </a:prstGeom>
            </p:spPr>
          </p:pic>
          <p:pic>
            <p:nvPicPr>
              <p:cNvPr id="15" name="Image 14"/>
              <p:cNvPicPr>
                <a:picLocks noChangeAspect="1"/>
              </p:cNvPicPr>
              <p:nvPr/>
            </p:nvPicPr>
            <p:blipFill rotWithShape="1">
              <a:blip r:embed="rId6" cstate="print">
                <a:extLst>
                  <a:ext uri="{28A0092B-C50C-407E-A947-70E740481C1C}">
                    <a14:useLocalDpi xmlns:a14="http://schemas.microsoft.com/office/drawing/2010/main"/>
                  </a:ext>
                </a:extLst>
              </a:blip>
              <a:srcRect l="4068" t="19072" b="24871"/>
              <a:stretch/>
            </p:blipFill>
            <p:spPr>
              <a:xfrm>
                <a:off x="2900566" y="2076135"/>
                <a:ext cx="776379" cy="468703"/>
              </a:xfrm>
              <a:prstGeom prst="rect">
                <a:avLst/>
              </a:prstGeom>
            </p:spPr>
          </p:pic>
          <p:pic>
            <p:nvPicPr>
              <p:cNvPr id="18" name="Image 17"/>
              <p:cNvPicPr>
                <a:picLocks noChangeAspect="1"/>
              </p:cNvPicPr>
              <p:nvPr/>
            </p:nvPicPr>
            <p:blipFill rotWithShape="1">
              <a:blip r:embed="rId7" cstate="print">
                <a:extLst>
                  <a:ext uri="{28A0092B-C50C-407E-A947-70E740481C1C}">
                    <a14:useLocalDpi xmlns:a14="http://schemas.microsoft.com/office/drawing/2010/main"/>
                  </a:ext>
                </a:extLst>
              </a:blip>
              <a:srcRect t="13133" r="15782" b="33242"/>
              <a:stretch/>
            </p:blipFill>
            <p:spPr>
              <a:xfrm>
                <a:off x="2054783" y="2065804"/>
                <a:ext cx="703056" cy="481097"/>
              </a:xfrm>
              <a:prstGeom prst="rect">
                <a:avLst/>
              </a:prstGeom>
            </p:spPr>
          </p:pic>
        </p:grpSp>
        <p:sp>
          <p:nvSpPr>
            <p:cNvPr id="40" name="Rectangle à coins arrondis 80">
              <a:extLst>
                <a:ext uri="{FF2B5EF4-FFF2-40B4-BE49-F238E27FC236}">
                  <a16:creationId xmlns:a16="http://schemas.microsoft.com/office/drawing/2014/main" id="{94CC9FED-BCE0-4B77-8894-5E7B9D835339}"/>
                </a:ext>
              </a:extLst>
            </p:cNvPr>
            <p:cNvSpPr/>
            <p:nvPr/>
          </p:nvSpPr>
          <p:spPr>
            <a:xfrm>
              <a:off x="4535997" y="1995686"/>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pic>
          <p:nvPicPr>
            <p:cNvPr id="5" name="Image 4" descr="Une image contenant intérieur, plancher, cuisine, blanc&#10;&#10;Description générée automatiquement">
              <a:extLst>
                <a:ext uri="{FF2B5EF4-FFF2-40B4-BE49-F238E27FC236}">
                  <a16:creationId xmlns:a16="http://schemas.microsoft.com/office/drawing/2014/main" id="{27804A61-E138-4A25-BB38-A126E82B4C3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34003"/>
            <a:stretch/>
          </p:blipFill>
          <p:spPr>
            <a:xfrm>
              <a:off x="4736983" y="2051363"/>
              <a:ext cx="750156" cy="483002"/>
            </a:xfrm>
            <a:prstGeom prst="rect">
              <a:avLst/>
            </a:prstGeom>
          </p:spPr>
        </p:pic>
        <p:sp>
          <p:nvSpPr>
            <p:cNvPr id="6" name="Rectangle 5">
              <a:extLst>
                <a:ext uri="{FF2B5EF4-FFF2-40B4-BE49-F238E27FC236}">
                  <a16:creationId xmlns:a16="http://schemas.microsoft.com/office/drawing/2014/main" id="{84F2A441-92FF-4474-BE99-80A8F94FB669}"/>
                </a:ext>
              </a:extLst>
            </p:cNvPr>
            <p:cNvSpPr/>
            <p:nvPr/>
          </p:nvSpPr>
          <p:spPr>
            <a:xfrm>
              <a:off x="4156217" y="2681619"/>
              <a:ext cx="1891947" cy="238527"/>
            </a:xfrm>
            <a:prstGeom prst="rect">
              <a:avLst/>
            </a:prstGeom>
          </p:spPr>
          <p:txBody>
            <a:bodyPr wrap="square">
              <a:spAutoFit/>
            </a:bodyPr>
            <a:lstStyle/>
            <a:p>
              <a:pPr lvl="0" algn="ctr"/>
              <a:r>
                <a:rPr lang="fr-FR" sz="950" b="1" cap="all" dirty="0">
                  <a:solidFill>
                    <a:srgbClr val="1F497D"/>
                  </a:solidFill>
                </a:rPr>
                <a:t>Firedetec</a:t>
              </a:r>
              <a:r>
                <a:rPr lang="fr-FR" sz="950" b="1" cap="all" baseline="30000" dirty="0">
                  <a:solidFill>
                    <a:srgbClr val="1F497D"/>
                  </a:solidFill>
                </a:rPr>
                <a:t>®</a:t>
              </a:r>
              <a:r>
                <a:rPr lang="fr-FR" sz="950" b="1" cap="all" dirty="0">
                  <a:solidFill>
                    <a:srgbClr val="1F497D"/>
                  </a:solidFill>
                </a:rPr>
                <a:t> cuisines</a:t>
              </a:r>
            </a:p>
          </p:txBody>
        </p:sp>
        <p:cxnSp>
          <p:nvCxnSpPr>
            <p:cNvPr id="53" name="Connecteur droit 52">
              <a:extLst>
                <a:ext uri="{FF2B5EF4-FFF2-40B4-BE49-F238E27FC236}">
                  <a16:creationId xmlns:a16="http://schemas.microsoft.com/office/drawing/2014/main" id="{EBF51D32-586F-4AAF-AAAE-D09EC5DFB409}"/>
                </a:ext>
              </a:extLst>
            </p:cNvPr>
            <p:cNvCxnSpPr>
              <a:cxnSpLocks/>
            </p:cNvCxnSpPr>
            <p:nvPr/>
          </p:nvCxnSpPr>
          <p:spPr>
            <a:xfrm flipH="1">
              <a:off x="4079669" y="1995685"/>
              <a:ext cx="1" cy="924461"/>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pic>
          <p:nvPicPr>
            <p:cNvPr id="37" name="Image 36">
              <a:extLst>
                <a:ext uri="{FF2B5EF4-FFF2-40B4-BE49-F238E27FC236}">
                  <a16:creationId xmlns:a16="http://schemas.microsoft.com/office/drawing/2014/main" id="{CC73F35B-0487-416B-BB9A-D7C717BCB6A6}"/>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79053" y="2118032"/>
              <a:ext cx="388003" cy="405755"/>
            </a:xfrm>
            <a:prstGeom prst="rect">
              <a:avLst/>
            </a:prstGeom>
          </p:spPr>
        </p:pic>
        <p:pic>
          <p:nvPicPr>
            <p:cNvPr id="38" name="Image 37">
              <a:extLst>
                <a:ext uri="{FF2B5EF4-FFF2-40B4-BE49-F238E27FC236}">
                  <a16:creationId xmlns:a16="http://schemas.microsoft.com/office/drawing/2014/main" id="{FD6C8342-88A3-4C15-8620-3B164564A0E5}"/>
                </a:ext>
              </a:extLst>
            </p:cNvPr>
            <p:cNvPicPr>
              <a:picLocks noChangeAspect="1"/>
            </p:cNvPicPr>
            <p:nvPr/>
          </p:nvPicPr>
          <p:blipFill rotWithShape="1">
            <a:blip r:embed="rId10"/>
            <a:srcRect t="9035" r="18843"/>
            <a:stretch/>
          </p:blipFill>
          <p:spPr>
            <a:xfrm>
              <a:off x="7948897" y="2075048"/>
              <a:ext cx="735003" cy="460324"/>
            </a:xfrm>
            <a:prstGeom prst="rect">
              <a:avLst/>
            </a:prstGeom>
          </p:spPr>
        </p:pic>
        <p:pic>
          <p:nvPicPr>
            <p:cNvPr id="39" name="Image 38" descr="Une image contenant texte, intérieur, appareil de cuisine&#10;&#10;Description générée automatiquement">
              <a:extLst>
                <a:ext uri="{FF2B5EF4-FFF2-40B4-BE49-F238E27FC236}">
                  <a16:creationId xmlns:a16="http://schemas.microsoft.com/office/drawing/2014/main" id="{AD89C43B-CCC9-4A17-B770-E076D7BEFCFE}"/>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b="50341"/>
            <a:stretch/>
          </p:blipFill>
          <p:spPr>
            <a:xfrm>
              <a:off x="6529147" y="2076537"/>
              <a:ext cx="692960" cy="458824"/>
            </a:xfrm>
            <a:prstGeom prst="rect">
              <a:avLst/>
            </a:prstGeom>
          </p:spPr>
        </p:pic>
      </p:grpSp>
      <p:grpSp>
        <p:nvGrpSpPr>
          <p:cNvPr id="7" name="Groupe 6">
            <a:extLst>
              <a:ext uri="{FF2B5EF4-FFF2-40B4-BE49-F238E27FC236}">
                <a16:creationId xmlns:a16="http://schemas.microsoft.com/office/drawing/2014/main" id="{511D6B29-A530-C3B7-1125-7F22D2727267}"/>
              </a:ext>
            </a:extLst>
          </p:cNvPr>
          <p:cNvGrpSpPr/>
          <p:nvPr/>
        </p:nvGrpSpPr>
        <p:grpSpPr>
          <a:xfrm>
            <a:off x="293281" y="4778604"/>
            <a:ext cx="1617232" cy="258317"/>
            <a:chOff x="293281" y="4778604"/>
            <a:chExt cx="1617232" cy="258317"/>
          </a:xfrm>
        </p:grpSpPr>
        <p:pic>
          <p:nvPicPr>
            <p:cNvPr id="8" name="Image 7">
              <a:hlinkClick r:id="rId12" action="ppaction://hlinksldjump"/>
              <a:extLst>
                <a:ext uri="{FF2B5EF4-FFF2-40B4-BE49-F238E27FC236}">
                  <a16:creationId xmlns:a16="http://schemas.microsoft.com/office/drawing/2014/main" id="{B97E4452-AF19-0D66-B300-56583962A3CF}"/>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0" name="Image 9">
              <a:hlinkClick r:id="rId14" action="ppaction://hlinksldjump"/>
              <a:extLst>
                <a:ext uri="{FF2B5EF4-FFF2-40B4-BE49-F238E27FC236}">
                  <a16:creationId xmlns:a16="http://schemas.microsoft.com/office/drawing/2014/main" id="{BDF3B7A5-2F57-F279-DD01-3BB5EFC5A684}"/>
                </a:ext>
              </a:extLst>
            </p:cNvPr>
            <p:cNvPicPr>
              <a:picLocks noChangeAspect="1"/>
            </p:cNvPicPr>
            <p:nvPr/>
          </p:nvPicPr>
          <p:blipFill>
            <a:blip r:embed="rId15"/>
            <a:stretch>
              <a:fillRect/>
            </a:stretch>
          </p:blipFill>
          <p:spPr>
            <a:xfrm>
              <a:off x="1403783" y="4778604"/>
              <a:ext cx="506730" cy="258317"/>
            </a:xfrm>
            <a:prstGeom prst="rect">
              <a:avLst/>
            </a:prstGeom>
          </p:spPr>
        </p:pic>
        <p:pic>
          <p:nvPicPr>
            <p:cNvPr id="11" name="Image 10">
              <a:hlinkClick r:id="rId16" action="ppaction://hlinksldjump"/>
              <a:extLst>
                <a:ext uri="{FF2B5EF4-FFF2-40B4-BE49-F238E27FC236}">
                  <a16:creationId xmlns:a16="http://schemas.microsoft.com/office/drawing/2014/main" id="{BE4F57EC-416B-73BA-007C-4227BA65A036}"/>
                </a:ext>
              </a:extLst>
            </p:cNvPr>
            <p:cNvPicPr>
              <a:picLocks noChangeAspect="1"/>
            </p:cNvPicPr>
            <p:nvPr/>
          </p:nvPicPr>
          <p:blipFill>
            <a:blip r:embed="rId17"/>
            <a:stretch>
              <a:fillRect/>
            </a:stretch>
          </p:blipFill>
          <p:spPr>
            <a:xfrm>
              <a:off x="822290" y="4778604"/>
              <a:ext cx="584693" cy="258317"/>
            </a:xfrm>
            <a:prstGeom prst="rect">
              <a:avLst/>
            </a:prstGeom>
          </p:spPr>
        </p:pic>
      </p:grpSp>
      <p:sp>
        <p:nvSpPr>
          <p:cNvPr id="16" name="Rectangle 15">
            <a:extLst>
              <a:ext uri="{FF2B5EF4-FFF2-40B4-BE49-F238E27FC236}">
                <a16:creationId xmlns:a16="http://schemas.microsoft.com/office/drawing/2014/main" id="{566A92A1-01E4-44B6-9BB9-5A8991113C97}"/>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Extinction automatique</a:t>
            </a:r>
          </a:p>
        </p:txBody>
      </p:sp>
    </p:spTree>
    <p:extLst>
      <p:ext uri="{BB962C8B-B14F-4D97-AF65-F5344CB8AC3E}">
        <p14:creationId xmlns:p14="http://schemas.microsoft.com/office/powerpoint/2010/main" val="34949166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12BDF9C9-3B42-D962-BA62-68D49100699D}"/>
              </a:ext>
            </a:extLst>
          </p:cNvPr>
          <p:cNvSpPr>
            <a:spLocks noGrp="1"/>
          </p:cNvSpPr>
          <p:nvPr>
            <p:ph type="sldNum" sz="quarter" idx="4"/>
          </p:nvPr>
        </p:nvSpPr>
        <p:spPr/>
        <p:txBody>
          <a:bodyPr/>
          <a:lstStyle/>
          <a:p>
            <a:fld id="{BE375096-6367-4A46-9B35-1C341654C780}" type="slidenum">
              <a:rPr lang="en-US" smtClean="0"/>
              <a:t>17</a:t>
            </a:fld>
            <a:endParaRPr lang="en-US"/>
          </a:p>
        </p:txBody>
      </p:sp>
      <p:grpSp>
        <p:nvGrpSpPr>
          <p:cNvPr id="5" name="Groupe 4">
            <a:extLst>
              <a:ext uri="{FF2B5EF4-FFF2-40B4-BE49-F238E27FC236}">
                <a16:creationId xmlns:a16="http://schemas.microsoft.com/office/drawing/2014/main" id="{F5B03B72-D8BA-BC2D-329A-D5A310DE1C7F}"/>
              </a:ext>
            </a:extLst>
          </p:cNvPr>
          <p:cNvGrpSpPr/>
          <p:nvPr/>
        </p:nvGrpSpPr>
        <p:grpSpPr>
          <a:xfrm>
            <a:off x="293281" y="4778604"/>
            <a:ext cx="1617232" cy="258317"/>
            <a:chOff x="293281" y="4778604"/>
            <a:chExt cx="1617232" cy="258317"/>
          </a:xfrm>
        </p:grpSpPr>
        <p:pic>
          <p:nvPicPr>
            <p:cNvPr id="9" name="Image 8">
              <a:hlinkClick r:id="rId2" action="ppaction://hlinksldjump"/>
              <a:extLst>
                <a:ext uri="{FF2B5EF4-FFF2-40B4-BE49-F238E27FC236}">
                  <a16:creationId xmlns:a16="http://schemas.microsoft.com/office/drawing/2014/main" id="{CE73E016-3A9B-5608-A30E-4774F5EBC745}"/>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5" name="Image 14">
              <a:hlinkClick r:id="rId4" action="ppaction://hlinksldjump"/>
              <a:extLst>
                <a:ext uri="{FF2B5EF4-FFF2-40B4-BE49-F238E27FC236}">
                  <a16:creationId xmlns:a16="http://schemas.microsoft.com/office/drawing/2014/main" id="{6627F58E-9802-1BA7-C1FF-20E22B85BFBE}"/>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18" name="Image 17">
              <a:hlinkClick r:id="rId6" action="ppaction://hlinksldjump"/>
              <a:extLst>
                <a:ext uri="{FF2B5EF4-FFF2-40B4-BE49-F238E27FC236}">
                  <a16:creationId xmlns:a16="http://schemas.microsoft.com/office/drawing/2014/main" id="{BC62D7EE-E53A-15AD-9F83-8208EB4F2F41}"/>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30" name="Groupe 29">
            <a:extLst>
              <a:ext uri="{FF2B5EF4-FFF2-40B4-BE49-F238E27FC236}">
                <a16:creationId xmlns:a16="http://schemas.microsoft.com/office/drawing/2014/main" id="{3515DA0E-F838-D4A4-6390-2B0844FB7B5C}"/>
              </a:ext>
            </a:extLst>
          </p:cNvPr>
          <p:cNvGrpSpPr/>
          <p:nvPr/>
        </p:nvGrpSpPr>
        <p:grpSpPr>
          <a:xfrm>
            <a:off x="174133" y="1155152"/>
            <a:ext cx="8718348" cy="3072062"/>
            <a:chOff x="174133" y="1620045"/>
            <a:chExt cx="8718348" cy="3072062"/>
          </a:xfrm>
        </p:grpSpPr>
        <p:sp>
          <p:nvSpPr>
            <p:cNvPr id="4" name="Rectangle 3"/>
            <p:cNvSpPr/>
            <p:nvPr/>
          </p:nvSpPr>
          <p:spPr>
            <a:xfrm>
              <a:off x="179512" y="1620046"/>
              <a:ext cx="3852428"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6" name="Rectangle 5"/>
            <p:cNvSpPr/>
            <p:nvPr/>
          </p:nvSpPr>
          <p:spPr>
            <a:xfrm>
              <a:off x="4175957" y="1620046"/>
              <a:ext cx="1872208"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7" name="Rectangle 6"/>
            <p:cNvSpPr/>
            <p:nvPr/>
          </p:nvSpPr>
          <p:spPr>
            <a:xfrm>
              <a:off x="4156217" y="2681619"/>
              <a:ext cx="1891947"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8" name="Rectangle 7"/>
            <p:cNvSpPr/>
            <p:nvPr/>
          </p:nvSpPr>
          <p:spPr>
            <a:xfrm>
              <a:off x="174133" y="2669680"/>
              <a:ext cx="3863186"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Rectangle 9"/>
            <p:cNvSpPr/>
            <p:nvPr/>
          </p:nvSpPr>
          <p:spPr>
            <a:xfrm>
              <a:off x="6269811" y="1620045"/>
              <a:ext cx="2622669" cy="2895921"/>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3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11" name="Rectangle 10"/>
            <p:cNvSpPr/>
            <p:nvPr/>
          </p:nvSpPr>
          <p:spPr>
            <a:xfrm>
              <a:off x="179512" y="1620046"/>
              <a:ext cx="1872208"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Extincteurs portatifs</a:t>
              </a:r>
            </a:p>
          </p:txBody>
        </p:sp>
        <p:sp>
          <p:nvSpPr>
            <p:cNvPr id="12" name="Rectangle 11"/>
            <p:cNvSpPr/>
            <p:nvPr/>
          </p:nvSpPr>
          <p:spPr>
            <a:xfrm>
              <a:off x="179512" y="2684398"/>
              <a:ext cx="3852428"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Tégral,      dium </a:t>
              </a:r>
            </a:p>
          </p:txBody>
        </p:sp>
        <p:sp>
          <p:nvSpPr>
            <p:cNvPr id="13" name="Rectangle 12"/>
            <p:cNvSpPr/>
            <p:nvPr/>
          </p:nvSpPr>
          <p:spPr>
            <a:xfrm>
              <a:off x="179513" y="2931790"/>
              <a:ext cx="1872208"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Permettre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une première intervention efficace dans la lutte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contre l’incendie</a:t>
              </a:r>
            </a:p>
          </p:txBody>
        </p:sp>
        <p:sp>
          <p:nvSpPr>
            <p:cNvPr id="14" name="Rectangle 13"/>
            <p:cNvSpPr/>
            <p:nvPr/>
          </p:nvSpPr>
          <p:spPr>
            <a:xfrm>
              <a:off x="188726" y="3723878"/>
              <a:ext cx="1862994"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Nos gammes d’extincteurs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sont simples d’utilisation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et adaptées à tous 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intervenants</a:t>
              </a:r>
            </a:p>
          </p:txBody>
        </p:sp>
        <p:pic>
          <p:nvPicPr>
            <p:cNvPr id="16" name="Picture 2"/>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430544" y="2722616"/>
              <a:ext cx="157252" cy="1620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pic>
          <p:nvPicPr>
            <p:cNvPr id="17" name="Picture 2"/>
            <p:cNvPicPr>
              <a:picLocks noChangeAspect="1" noChangeArrowheads="1"/>
            </p:cNvPicPr>
            <p:nvPr/>
          </p:nvPicPr>
          <p:blipFill>
            <a:blip r:embed="rId8"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143676" y="2722616"/>
              <a:ext cx="157252" cy="162091"/>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Lst>
          </p:spPr>
        </p:pic>
        <p:sp>
          <p:nvSpPr>
            <p:cNvPr id="19" name="Rectangle 18"/>
            <p:cNvSpPr/>
            <p:nvPr/>
          </p:nvSpPr>
          <p:spPr>
            <a:xfrm>
              <a:off x="2190358" y="1620046"/>
              <a:ext cx="1846962"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Extincteurs friteuses</a:t>
              </a:r>
            </a:p>
          </p:txBody>
        </p:sp>
        <p:sp>
          <p:nvSpPr>
            <p:cNvPr id="20" name="Rectangle 19"/>
            <p:cNvSpPr/>
            <p:nvPr/>
          </p:nvSpPr>
          <p:spPr>
            <a:xfrm>
              <a:off x="2190357" y="2931790"/>
              <a:ext cx="1858967"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Compléter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les moyens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de lutte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Contre l’incendie </a:t>
              </a:r>
            </a:p>
          </p:txBody>
        </p:sp>
        <p:sp>
          <p:nvSpPr>
            <p:cNvPr id="21" name="Rectangle 20"/>
            <p:cNvSpPr/>
            <p:nvPr/>
          </p:nvSpPr>
          <p:spPr>
            <a:xfrm>
              <a:off x="2190357" y="3723878"/>
              <a:ext cx="1858967" cy="5309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Nous prévoyons un extincteur conçu pour intervenir sur les feux d’huiles de cuisson</a:t>
              </a:r>
            </a:p>
          </p:txBody>
        </p:sp>
        <p:sp>
          <p:nvSpPr>
            <p:cNvPr id="25" name="Rectangle 24"/>
            <p:cNvSpPr/>
            <p:nvPr/>
          </p:nvSpPr>
          <p:spPr>
            <a:xfrm>
              <a:off x="4175957" y="1620046"/>
              <a:ext cx="1872208"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Robinets d’incendie armés</a:t>
              </a:r>
            </a:p>
          </p:txBody>
        </p:sp>
        <p:sp>
          <p:nvSpPr>
            <p:cNvPr id="26" name="Rectangle 25"/>
            <p:cNvSpPr/>
            <p:nvPr/>
          </p:nvSpPr>
          <p:spPr>
            <a:xfrm>
              <a:off x="4175957" y="2684398"/>
              <a:ext cx="1872208" cy="238527"/>
            </a:xfrm>
            <a:prstGeom prst="rect">
              <a:avLst/>
            </a:prstGeom>
            <a:noFill/>
          </p:spPr>
          <p:txBody>
            <a:bodyPr wrap="square">
              <a:spAutoFit/>
            </a:bodyPr>
            <a:lstStyle/>
            <a:p>
              <a:pPr lvl="0" algn="ctr">
                <a:defRPr/>
              </a:pPr>
              <a:r>
                <a:rPr lang="fr-FR" sz="950" b="1" dirty="0">
                  <a:solidFill>
                    <a:srgbClr val="1F497D"/>
                  </a:solidFill>
                </a:rPr>
                <a:t>RIA pivotants, RIA 360°, </a:t>
              </a:r>
              <a:endParaRPr kumimoji="0" lang="fr-FR" sz="950" b="1" i="0" u="none" strike="noStrike" kern="1200" cap="none" spc="0" normalizeH="0" baseline="0" noProof="0" dirty="0">
                <a:ln>
                  <a:noFill/>
                </a:ln>
                <a:solidFill>
                  <a:srgbClr val="1F497D"/>
                </a:solidFill>
                <a:effectLst/>
                <a:uLnTx/>
                <a:uFillTx/>
                <a:latin typeface="Arial"/>
                <a:ea typeface="+mn-ea"/>
                <a:cs typeface="+mn-cs"/>
              </a:endParaRPr>
            </a:p>
          </p:txBody>
        </p:sp>
        <p:sp>
          <p:nvSpPr>
            <p:cNvPr id="27" name="Rectangle 26"/>
            <p:cNvSpPr/>
            <p:nvPr/>
          </p:nvSpPr>
          <p:spPr>
            <a:xfrm>
              <a:off x="4175958" y="2931790"/>
              <a:ext cx="1872208" cy="677108"/>
            </a:xfrm>
            <a:prstGeom prst="rect">
              <a:avLst/>
            </a:prstGeom>
          </p:spPr>
          <p:txBody>
            <a:bodyPr wrap="square">
              <a:spAutoFit/>
            </a:bodyPr>
            <a:lstStyle/>
            <a:p>
              <a:pPr lvl="0" algn="ctr"/>
              <a:r>
                <a:rPr lang="fr-FR" sz="950" b="1" dirty="0">
                  <a:solidFill>
                    <a:prstClr val="black"/>
                  </a:solidFill>
                </a:rPr>
                <a:t>Agir </a:t>
              </a:r>
            </a:p>
            <a:p>
              <a:pPr lvl="0" algn="ctr"/>
              <a:r>
                <a:rPr lang="fr-FR" sz="950" dirty="0">
                  <a:solidFill>
                    <a:prstClr val="black"/>
                  </a:solidFill>
                </a:rPr>
                <a:t>sur un départ de feu avec </a:t>
              </a:r>
            </a:p>
            <a:p>
              <a:pPr lvl="0" algn="ctr"/>
              <a:r>
                <a:rPr lang="fr-FR" sz="950" dirty="0">
                  <a:solidFill>
                    <a:prstClr val="black"/>
                  </a:solidFill>
                </a:rPr>
                <a:t>un moyen à longue durée d’action, puissant et efficace</a:t>
              </a:r>
            </a:p>
          </p:txBody>
        </p:sp>
        <p:sp>
          <p:nvSpPr>
            <p:cNvPr id="28" name="Rectangle 27"/>
            <p:cNvSpPr/>
            <p:nvPr/>
          </p:nvSpPr>
          <p:spPr>
            <a:xfrm>
              <a:off x="4175958" y="3723878"/>
              <a:ext cx="1872207" cy="677108"/>
            </a:xfrm>
            <a:prstGeom prst="rect">
              <a:avLst/>
            </a:prstGeom>
          </p:spPr>
          <p:txBody>
            <a:bodyPr wrap="square">
              <a:spAutoFit/>
            </a:bodyPr>
            <a:lstStyle/>
            <a:p>
              <a:pPr lvl="0" algn="ctr">
                <a:defRPr/>
              </a:pPr>
              <a:r>
                <a:rPr lang="fr-FR" sz="950" dirty="0">
                  <a:solidFill>
                    <a:srgbClr val="002060"/>
                  </a:solidFill>
                </a:rPr>
                <a:t>Nous concevons des installations de RIA  </a:t>
              </a:r>
            </a:p>
            <a:p>
              <a:pPr lvl="0" algn="ctr">
                <a:defRPr/>
              </a:pPr>
              <a:r>
                <a:rPr lang="fr-FR" sz="950" dirty="0">
                  <a:solidFill>
                    <a:srgbClr val="002060"/>
                  </a:solidFill>
                </a:rPr>
                <a:t>sur les zones de distribution intérieures complexes.</a:t>
              </a:r>
            </a:p>
          </p:txBody>
        </p:sp>
        <p:sp>
          <p:nvSpPr>
            <p:cNvPr id="29" name="Rectangle à coins arrondis 28"/>
            <p:cNvSpPr/>
            <p:nvPr/>
          </p:nvSpPr>
          <p:spPr>
            <a:xfrm>
              <a:off x="4563291" y="2007923"/>
              <a:ext cx="1124834" cy="59524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33" name="Rectangle 32"/>
            <p:cNvSpPr/>
            <p:nvPr/>
          </p:nvSpPr>
          <p:spPr>
            <a:xfrm>
              <a:off x="6269811" y="3068006"/>
              <a:ext cx="2622669"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Réseau certifié I4-NF285 </a:t>
              </a:r>
              <a:r>
                <a:rPr kumimoji="0" lang="fr-FR" sz="950" b="0" i="0" u="none" strike="noStrike" kern="1200" cap="none" spc="0" normalizeH="0" baseline="30000" noProof="0" dirty="0">
                  <a:ln>
                    <a:noFill/>
                  </a:ln>
                  <a:solidFill>
                    <a:prstClr val="white"/>
                  </a:solidFill>
                  <a:effectLst/>
                  <a:uLnTx/>
                  <a:uFillTx/>
                  <a:latin typeface="Arial"/>
                  <a:ea typeface="+mn-ea"/>
                  <a:cs typeface="+mn-cs"/>
                </a:rPr>
                <a:t>(1)</a:t>
              </a:r>
              <a:r>
                <a:rPr kumimoji="0" lang="fr-FR" sz="950" b="0" i="0" u="none" strike="noStrike" kern="1200" cap="none" spc="0" normalizeH="0" baseline="0" noProof="0" dirty="0">
                  <a:ln>
                    <a:noFill/>
                  </a:ln>
                  <a:solidFill>
                    <a:prstClr val="white"/>
                  </a:solidFill>
                  <a:effectLst/>
                  <a:uLnTx/>
                  <a:uFillTx/>
                  <a:latin typeface="Arial"/>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Certificats d’installations N4 extincteurs,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Comptes rendus Q4 de vérifications périodiques des extincteurs</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p:txBody>
        </p:sp>
        <p:sp>
          <p:nvSpPr>
            <p:cNvPr id="34" name="Arrondir un rectangle avec un coin du même côté 33"/>
            <p:cNvSpPr/>
            <p:nvPr/>
          </p:nvSpPr>
          <p:spPr>
            <a:xfrm>
              <a:off x="6269811" y="1620048"/>
              <a:ext cx="2622669" cy="278472"/>
            </a:xfrm>
            <a:prstGeom prst="round2SameRect">
              <a:avLst>
                <a:gd name="adj1" fmla="val 32832"/>
                <a:gd name="adj2" fmla="val 0"/>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white"/>
                  </a:solidFill>
                  <a:effectLst/>
                  <a:uLnTx/>
                  <a:uFillTx/>
                  <a:latin typeface="Arial"/>
                  <a:ea typeface="+mn-ea"/>
                  <a:cs typeface="+mn-cs"/>
                </a:rPr>
                <a:t>Le service de proximité</a:t>
              </a:r>
            </a:p>
          </p:txBody>
        </p:sp>
        <p:sp>
          <p:nvSpPr>
            <p:cNvPr id="35" name="Rectangle à coins arrondis 34"/>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6" name="Imag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470187" y="2050177"/>
              <a:ext cx="766109" cy="510739"/>
            </a:xfrm>
            <a:prstGeom prst="roundRect">
              <a:avLst>
                <a:gd name="adj" fmla="val 8594"/>
              </a:avLst>
            </a:prstGeom>
            <a:solidFill>
              <a:srgbClr val="FFFFFF">
                <a:shade val="85000"/>
              </a:srgbClr>
            </a:solidFill>
            <a:ln>
              <a:noFill/>
            </a:ln>
            <a:effectLst/>
          </p:spPr>
        </p:pic>
        <p:cxnSp>
          <p:nvCxnSpPr>
            <p:cNvPr id="41" name="Connecteur droit 40"/>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9" name="Rectangle 48"/>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50" name="Rectangle 49"/>
            <p:cNvSpPr/>
            <p:nvPr/>
          </p:nvSpPr>
          <p:spPr>
            <a:xfrm>
              <a:off x="6444208" y="2669679"/>
              <a:ext cx="2239692"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white"/>
                  </a:solidFill>
                  <a:effectLst/>
                  <a:uLnTx/>
                  <a:uFillTx/>
                  <a:latin typeface="Arial"/>
                  <a:ea typeface="+mn-ea"/>
                  <a:cs typeface="+mn-cs"/>
                </a:rPr>
                <a:t>Les          Chubb France</a:t>
              </a:r>
            </a:p>
          </p:txBody>
        </p:sp>
        <p:pic>
          <p:nvPicPr>
            <p:cNvPr id="51" name="Picture 3"/>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59" name="Rectangle à coins arrondis 58"/>
            <p:cNvSpPr/>
            <p:nvPr/>
          </p:nvSpPr>
          <p:spPr>
            <a:xfrm>
              <a:off x="2511062" y="2004766"/>
              <a:ext cx="1124834" cy="59524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0" name="Image 59"/>
            <p:cNvPicPr>
              <a:picLocks noChangeAspect="1"/>
            </p:cNvPicPr>
            <p:nvPr/>
          </p:nvPicPr>
          <p:blipFill rotWithShape="1">
            <a:blip r:embed="rId11" cstate="print">
              <a:extLst>
                <a:ext uri="{28A0092B-C50C-407E-A947-70E740481C1C}">
                  <a14:useLocalDpi xmlns:a14="http://schemas.microsoft.com/office/drawing/2010/main" val="0"/>
                </a:ext>
              </a:extLst>
            </a:blip>
            <a:srcRect t="16343" b="16933"/>
            <a:stretch/>
          </p:blipFill>
          <p:spPr>
            <a:xfrm>
              <a:off x="2784920" y="2013578"/>
              <a:ext cx="577119" cy="577623"/>
            </a:xfrm>
            <a:prstGeom prst="rect">
              <a:avLst/>
            </a:prstGeom>
          </p:spPr>
        </p:pic>
        <p:sp>
          <p:nvSpPr>
            <p:cNvPr id="62" name="Rectangle à coins arrondis 61"/>
            <p:cNvSpPr/>
            <p:nvPr/>
          </p:nvSpPr>
          <p:spPr>
            <a:xfrm>
              <a:off x="605023" y="2000397"/>
              <a:ext cx="1124834" cy="59524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1" name="Image 6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858388" y="2000397"/>
              <a:ext cx="618105" cy="585466"/>
            </a:xfrm>
            <a:prstGeom prst="rect">
              <a:avLst/>
            </a:prstGeom>
          </p:spPr>
        </p:pic>
        <p:grpSp>
          <p:nvGrpSpPr>
            <p:cNvPr id="39" name="Groupe 38">
              <a:extLst>
                <a:ext uri="{FF2B5EF4-FFF2-40B4-BE49-F238E27FC236}">
                  <a16:creationId xmlns:a16="http://schemas.microsoft.com/office/drawing/2014/main" id="{4B9045AF-15BD-4C04-8892-26F7632DB9BD}"/>
                </a:ext>
              </a:extLst>
            </p:cNvPr>
            <p:cNvGrpSpPr>
              <a:grpSpLocks noChangeAspect="1"/>
            </p:cNvGrpSpPr>
            <p:nvPr/>
          </p:nvGrpSpPr>
          <p:grpSpPr>
            <a:xfrm>
              <a:off x="4668476" y="2100264"/>
              <a:ext cx="887170" cy="452249"/>
              <a:chOff x="7292907" y="2047426"/>
              <a:chExt cx="1191692" cy="607484"/>
            </a:xfrm>
          </p:grpSpPr>
          <p:pic>
            <p:nvPicPr>
              <p:cNvPr id="40" name="Picture 10">
                <a:extLst>
                  <a:ext uri="{FF2B5EF4-FFF2-40B4-BE49-F238E27FC236}">
                    <a16:creationId xmlns:a16="http://schemas.microsoft.com/office/drawing/2014/main" id="{BEA219C6-B959-4ACE-B782-F5E3D4C4F820}"/>
                  </a:ext>
                </a:extLst>
              </p:cNvPr>
              <p:cNvPicPr>
                <a:picLocks noChangeAspect="1" noChangeArrowheads="1"/>
              </p:cNvPicPr>
              <p:nvPr/>
            </p:nvPicPr>
            <p:blipFill rotWithShape="1">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t="2254" b="-2369"/>
              <a:stretch/>
            </p:blipFill>
            <p:spPr bwMode="auto">
              <a:xfrm>
                <a:off x="7292907" y="2047426"/>
                <a:ext cx="519453" cy="607484"/>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42" name="Picture 3">
                <a:extLst>
                  <a:ext uri="{FF2B5EF4-FFF2-40B4-BE49-F238E27FC236}">
                    <a16:creationId xmlns:a16="http://schemas.microsoft.com/office/drawing/2014/main" id="{EE401A1B-DBF0-446E-93C5-535689205B34}"/>
                  </a:ext>
                </a:extLst>
              </p:cNvPr>
              <p:cNvPicPr>
                <a:picLocks noChangeAspect="1" noChangeArrowheads="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7812360" y="2047426"/>
                <a:ext cx="672239" cy="6074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46" name="Image 45">
              <a:extLst>
                <a:ext uri="{FF2B5EF4-FFF2-40B4-BE49-F238E27FC236}">
                  <a16:creationId xmlns:a16="http://schemas.microsoft.com/office/drawing/2014/main" id="{572F07B9-8785-4988-BC24-35053CDC57A7}"/>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7364632" y="2076135"/>
              <a:ext cx="463409" cy="484611"/>
            </a:xfrm>
            <a:prstGeom prst="rect">
              <a:avLst/>
            </a:prstGeom>
          </p:spPr>
        </p:pic>
        <p:pic>
          <p:nvPicPr>
            <p:cNvPr id="48" name="Image 47">
              <a:extLst>
                <a:ext uri="{FF2B5EF4-FFF2-40B4-BE49-F238E27FC236}">
                  <a16:creationId xmlns:a16="http://schemas.microsoft.com/office/drawing/2014/main" id="{16E3A779-B8DE-43F9-9134-E9215C7A3AFD}"/>
                </a:ext>
              </a:extLst>
            </p:cNvPr>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7911069" y="2046637"/>
              <a:ext cx="765387" cy="509503"/>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sp>
          <p:nvSpPr>
            <p:cNvPr id="22" name="ZoneTexte 21">
              <a:extLst>
                <a:ext uri="{FF2B5EF4-FFF2-40B4-BE49-F238E27FC236}">
                  <a16:creationId xmlns:a16="http://schemas.microsoft.com/office/drawing/2014/main" id="{A30D080F-707D-5385-356C-36BB0992408B}"/>
                </a:ext>
              </a:extLst>
            </p:cNvPr>
            <p:cNvSpPr txBox="1"/>
            <p:nvPr/>
          </p:nvSpPr>
          <p:spPr>
            <a:xfrm>
              <a:off x="6269811" y="4522830"/>
              <a:ext cx="2622670" cy="169277"/>
            </a:xfrm>
            <a:prstGeom prst="rect">
              <a:avLst/>
            </a:prstGeom>
            <a:noFill/>
          </p:spPr>
          <p:txBody>
            <a:bodyPr wrap="square" rtlCol="0">
              <a:spAutoFit/>
            </a:bodyPr>
            <a:lstStyle/>
            <a:p>
              <a:pPr marL="228594" indent="-228594" algn="r" defTabSz="914378">
                <a:buFontTx/>
                <a:buAutoNum type="arabicParenBoth"/>
              </a:pPr>
              <a:r>
                <a:rPr lang="fr-FR" sz="500" i="1" dirty="0">
                  <a:solidFill>
                    <a:schemeClr val="tx1">
                      <a:lumMod val="65000"/>
                      <a:lumOff val="35000"/>
                    </a:schemeClr>
                  </a:solidFill>
                  <a:latin typeface="Arial"/>
                </a:rPr>
                <a:t>liste de nos agences certifiées I4-NF285 (extincteurs) : cnpp.com</a:t>
              </a:r>
            </a:p>
          </p:txBody>
        </p:sp>
      </p:grpSp>
      <p:sp>
        <p:nvSpPr>
          <p:cNvPr id="24" name="Rectangle 23">
            <a:extLst>
              <a:ext uri="{FF2B5EF4-FFF2-40B4-BE49-F238E27FC236}">
                <a16:creationId xmlns:a16="http://schemas.microsoft.com/office/drawing/2014/main" id="{BB2B8DD5-75B5-B308-7C98-7F41973F6D77}"/>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Intervention des personnels et des témoins d’incendie</a:t>
            </a:r>
          </a:p>
        </p:txBody>
      </p:sp>
    </p:spTree>
    <p:extLst>
      <p:ext uri="{BB962C8B-B14F-4D97-AF65-F5344CB8AC3E}">
        <p14:creationId xmlns:p14="http://schemas.microsoft.com/office/powerpoint/2010/main" val="3034825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grpSp>
        <p:nvGrpSpPr>
          <p:cNvPr id="10" name="Groupe 9">
            <a:extLst>
              <a:ext uri="{FF2B5EF4-FFF2-40B4-BE49-F238E27FC236}">
                <a16:creationId xmlns:a16="http://schemas.microsoft.com/office/drawing/2014/main" id="{C999DC6E-52CF-D90A-B5E2-71F25465EEC8}"/>
              </a:ext>
            </a:extLst>
          </p:cNvPr>
          <p:cNvGrpSpPr/>
          <p:nvPr/>
        </p:nvGrpSpPr>
        <p:grpSpPr>
          <a:xfrm>
            <a:off x="293281" y="4778604"/>
            <a:ext cx="1617232" cy="258317"/>
            <a:chOff x="293281" y="4778604"/>
            <a:chExt cx="1617232" cy="258317"/>
          </a:xfrm>
        </p:grpSpPr>
        <p:pic>
          <p:nvPicPr>
            <p:cNvPr id="11" name="Image 10">
              <a:hlinkClick r:id="rId2" action="ppaction://hlinksldjump"/>
              <a:extLst>
                <a:ext uri="{FF2B5EF4-FFF2-40B4-BE49-F238E27FC236}">
                  <a16:creationId xmlns:a16="http://schemas.microsoft.com/office/drawing/2014/main" id="{A35DADEB-6C93-FAC3-C218-D27A90CA1B8A}"/>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2" name="Image 11">
              <a:hlinkClick r:id="rId4" action="ppaction://hlinksldjump"/>
              <a:extLst>
                <a:ext uri="{FF2B5EF4-FFF2-40B4-BE49-F238E27FC236}">
                  <a16:creationId xmlns:a16="http://schemas.microsoft.com/office/drawing/2014/main" id="{6A733B85-AC48-9A67-6AE9-1A02A148C589}"/>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13" name="Image 12">
              <a:hlinkClick r:id="rId6" action="ppaction://hlinksldjump"/>
              <a:extLst>
                <a:ext uri="{FF2B5EF4-FFF2-40B4-BE49-F238E27FC236}">
                  <a16:creationId xmlns:a16="http://schemas.microsoft.com/office/drawing/2014/main" id="{917FF0A5-D17C-41D5-DB59-B8B49AD563B1}"/>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7" name="Groupe 6">
            <a:extLst>
              <a:ext uri="{FF2B5EF4-FFF2-40B4-BE49-F238E27FC236}">
                <a16:creationId xmlns:a16="http://schemas.microsoft.com/office/drawing/2014/main" id="{ED433942-1F1D-2CD1-E042-9EAAF0A07B5D}"/>
              </a:ext>
            </a:extLst>
          </p:cNvPr>
          <p:cNvGrpSpPr/>
          <p:nvPr/>
        </p:nvGrpSpPr>
        <p:grpSpPr>
          <a:xfrm>
            <a:off x="198706" y="1155152"/>
            <a:ext cx="8693774" cy="3059578"/>
            <a:chOff x="198706" y="1620045"/>
            <a:chExt cx="8693774" cy="3059578"/>
          </a:xfrm>
        </p:grpSpPr>
        <p:sp>
          <p:nvSpPr>
            <p:cNvPr id="37" name="Rectangle 36">
              <a:extLst>
                <a:ext uri="{FF2B5EF4-FFF2-40B4-BE49-F238E27FC236}">
                  <a16:creationId xmlns:a16="http://schemas.microsoft.com/office/drawing/2014/main" id="{96243CC4-7F8E-489A-82B2-01A823426C7F}"/>
                </a:ext>
              </a:extLst>
            </p:cNvPr>
            <p:cNvSpPr/>
            <p:nvPr/>
          </p:nvSpPr>
          <p:spPr>
            <a:xfrm>
              <a:off x="198706" y="1620046"/>
              <a:ext cx="3323648"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pic>
          <p:nvPicPr>
            <p:cNvPr id="46" name="Picture 2">
              <a:extLst>
                <a:ext uri="{FF2B5EF4-FFF2-40B4-BE49-F238E27FC236}">
                  <a16:creationId xmlns:a16="http://schemas.microsoft.com/office/drawing/2014/main" id="{948B9801-413B-4E88-A9F8-C8F59F1B600C}"/>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236335" y="1694116"/>
              <a:ext cx="1239321" cy="27425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3" name="Image 22" descr="Une image contenant texte, intérieur&#10;&#10;Description générée automatiquement">
              <a:extLst>
                <a:ext uri="{FF2B5EF4-FFF2-40B4-BE49-F238E27FC236}">
                  <a16:creationId xmlns:a16="http://schemas.microsoft.com/office/drawing/2014/main" id="{0F797A93-705B-4731-BAA2-7983249D0FF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2227761" y="1690949"/>
              <a:ext cx="1192111" cy="2745701"/>
            </a:xfrm>
            <a:prstGeom prst="rect">
              <a:avLst/>
            </a:prstGeom>
          </p:spPr>
        </p:pic>
        <p:sp>
          <p:nvSpPr>
            <p:cNvPr id="4" name="Rectangle 3"/>
            <p:cNvSpPr/>
            <p:nvPr/>
          </p:nvSpPr>
          <p:spPr>
            <a:xfrm>
              <a:off x="3650695" y="1620046"/>
              <a:ext cx="2397467"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19" name="Rectangle 18">
              <a:extLst>
                <a:ext uri="{FF2B5EF4-FFF2-40B4-BE49-F238E27FC236}">
                  <a16:creationId xmlns:a16="http://schemas.microsoft.com/office/drawing/2014/main" id="{FFA34D2C-F257-46AA-8E2A-138DB41B8192}"/>
                </a:ext>
              </a:extLst>
            </p:cNvPr>
            <p:cNvSpPr/>
            <p:nvPr/>
          </p:nvSpPr>
          <p:spPr>
            <a:xfrm>
              <a:off x="3650690" y="2681619"/>
              <a:ext cx="2397473"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a:ln>
                  <a:noFill/>
                </a:ln>
                <a:solidFill>
                  <a:prstClr val="white"/>
                </a:solidFill>
                <a:effectLst/>
                <a:uLnTx/>
                <a:uFillTx/>
                <a:latin typeface="Arial"/>
                <a:ea typeface="+mn-ea"/>
                <a:cs typeface="+mn-cs"/>
              </a:endParaRPr>
            </a:p>
          </p:txBody>
        </p:sp>
        <p:sp>
          <p:nvSpPr>
            <p:cNvPr id="20" name="Rectangle 19">
              <a:extLst>
                <a:ext uri="{FF2B5EF4-FFF2-40B4-BE49-F238E27FC236}">
                  <a16:creationId xmlns:a16="http://schemas.microsoft.com/office/drawing/2014/main" id="{AA6D7933-C242-46D3-B696-876154DB9A45}"/>
                </a:ext>
              </a:extLst>
            </p:cNvPr>
            <p:cNvSpPr/>
            <p:nvPr/>
          </p:nvSpPr>
          <p:spPr>
            <a:xfrm>
              <a:off x="3650692" y="1620046"/>
              <a:ext cx="2397471"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Accessoires</a:t>
              </a:r>
            </a:p>
          </p:txBody>
        </p:sp>
        <p:sp>
          <p:nvSpPr>
            <p:cNvPr id="21" name="Rectangle 20">
              <a:extLst>
                <a:ext uri="{FF2B5EF4-FFF2-40B4-BE49-F238E27FC236}">
                  <a16:creationId xmlns:a16="http://schemas.microsoft.com/office/drawing/2014/main" id="{61A7780A-5B01-410E-8B57-E14031BC938B}"/>
                </a:ext>
              </a:extLst>
            </p:cNvPr>
            <p:cNvSpPr/>
            <p:nvPr/>
          </p:nvSpPr>
          <p:spPr>
            <a:xfrm>
              <a:off x="3671899" y="2684398"/>
              <a:ext cx="2376264"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esthétisme</a:t>
              </a:r>
            </a:p>
          </p:txBody>
        </p:sp>
        <p:sp>
          <p:nvSpPr>
            <p:cNvPr id="22" name="Rectangle 21">
              <a:extLst>
                <a:ext uri="{FF2B5EF4-FFF2-40B4-BE49-F238E27FC236}">
                  <a16:creationId xmlns:a16="http://schemas.microsoft.com/office/drawing/2014/main" id="{8710314F-DD56-47C9-BD67-A0EDE270F39C}"/>
                </a:ext>
              </a:extLst>
            </p:cNvPr>
            <p:cNvSpPr/>
            <p:nvPr/>
          </p:nvSpPr>
          <p:spPr>
            <a:xfrm>
              <a:off x="3815912" y="2931790"/>
              <a:ext cx="2232252" cy="82330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Sécuriser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vos extincteurs portatifs en facilitant leur intégration dans les espaces tout en maintenant leurs fonctions de sécurité première*</a:t>
              </a:r>
            </a:p>
          </p:txBody>
        </p:sp>
        <p:sp>
          <p:nvSpPr>
            <p:cNvPr id="25" name="Rectangle 24">
              <a:extLst>
                <a:ext uri="{FF2B5EF4-FFF2-40B4-BE49-F238E27FC236}">
                  <a16:creationId xmlns:a16="http://schemas.microsoft.com/office/drawing/2014/main" id="{2D87A0CA-8CCC-4201-A0CA-E82E8C73378B}"/>
                </a:ext>
              </a:extLst>
            </p:cNvPr>
            <p:cNvSpPr/>
            <p:nvPr/>
          </p:nvSpPr>
          <p:spPr>
            <a:xfrm>
              <a:off x="3815912" y="3723878"/>
              <a:ext cx="2232251"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Notre large gamme d’accessoires habille vos équipements en maintenant leur accessibilité, visibilité et exigences de performance *</a:t>
              </a:r>
              <a:endParaRPr kumimoji="0" lang="fr-FR" sz="950" b="0" i="0" u="none" strike="noStrike" kern="1200" cap="none" spc="0" normalizeH="0" baseline="30000" noProof="0" dirty="0">
                <a:ln>
                  <a:noFill/>
                </a:ln>
                <a:solidFill>
                  <a:srgbClr val="002060"/>
                </a:solidFill>
                <a:effectLst/>
                <a:uLnTx/>
                <a:uFillTx/>
                <a:latin typeface="Arial"/>
                <a:ea typeface="+mn-ea"/>
                <a:cs typeface="+mn-cs"/>
              </a:endParaRPr>
            </a:p>
          </p:txBody>
        </p:sp>
        <p:sp>
          <p:nvSpPr>
            <p:cNvPr id="40" name="Rectangle 39">
              <a:extLst>
                <a:ext uri="{FF2B5EF4-FFF2-40B4-BE49-F238E27FC236}">
                  <a16:creationId xmlns:a16="http://schemas.microsoft.com/office/drawing/2014/main" id="{99BCB0BD-0E87-4BFF-B6FE-32B577C9199D}"/>
                </a:ext>
              </a:extLst>
            </p:cNvPr>
            <p:cNvSpPr/>
            <p:nvPr/>
          </p:nvSpPr>
          <p:spPr>
            <a:xfrm>
              <a:off x="6269811" y="1620045"/>
              <a:ext cx="2622669" cy="2895921"/>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35"/>
              <a:endParaRPr lang="en-US" sz="1500">
                <a:solidFill>
                  <a:prstClr val="white"/>
                </a:solidFill>
              </a:endParaRPr>
            </a:p>
          </p:txBody>
        </p:sp>
        <p:sp>
          <p:nvSpPr>
            <p:cNvPr id="41" name="Rectangle 40">
              <a:extLst>
                <a:ext uri="{FF2B5EF4-FFF2-40B4-BE49-F238E27FC236}">
                  <a16:creationId xmlns:a16="http://schemas.microsoft.com/office/drawing/2014/main" id="{A20D53E2-21E4-45F1-8B8B-42F62D8EC8C6}"/>
                </a:ext>
              </a:extLst>
            </p:cNvPr>
            <p:cNvSpPr/>
            <p:nvPr/>
          </p:nvSpPr>
          <p:spPr>
            <a:xfrm>
              <a:off x="6269811" y="3068006"/>
              <a:ext cx="2622669" cy="1361911"/>
            </a:xfrm>
            <a:prstGeom prst="rect">
              <a:avLst/>
            </a:prstGeom>
          </p:spPr>
          <p:txBody>
            <a:bodyPr wrap="square">
              <a:spAutoFit/>
            </a:bodyPr>
            <a:lstStyle/>
            <a:p>
              <a:pPr algn="ctr"/>
              <a:r>
                <a:rPr lang="fr-FR" sz="950" dirty="0">
                  <a:solidFill>
                    <a:prstClr val="white"/>
                  </a:solidFill>
                </a:rPr>
                <a:t>Réseau certifié I4-NF285, J5/F5 </a:t>
              </a:r>
              <a:r>
                <a:rPr lang="fr-FR" sz="950" baseline="30000" dirty="0">
                  <a:solidFill>
                    <a:prstClr val="white"/>
                  </a:solidFill>
                </a:rPr>
                <a:t>(1)</a:t>
              </a:r>
              <a:r>
                <a:rPr lang="fr-FR" sz="950" dirty="0">
                  <a:solidFill>
                    <a:prstClr val="white"/>
                  </a:solidFill>
                </a:rPr>
                <a:t> </a:t>
              </a:r>
            </a:p>
            <a:p>
              <a:pPr algn="ctr"/>
              <a:endParaRPr lang="fr-FR" sz="400" dirty="0">
                <a:solidFill>
                  <a:prstClr val="white"/>
                </a:solidFill>
              </a:endParaRPr>
            </a:p>
            <a:p>
              <a:pPr algn="ctr"/>
              <a:r>
                <a:rPr lang="fr-FR" sz="950" dirty="0">
                  <a:solidFill>
                    <a:prstClr val="white"/>
                  </a:solidFill>
                </a:rPr>
                <a:t>Certificats d’installations N4 extincteurs, </a:t>
              </a:r>
            </a:p>
            <a:p>
              <a:pPr algn="ctr"/>
              <a:endParaRPr lang="fr-FR" sz="400" dirty="0">
                <a:solidFill>
                  <a:prstClr val="white"/>
                </a:solidFill>
              </a:endParaRPr>
            </a:p>
            <a:p>
              <a:pPr algn="ctr"/>
              <a:r>
                <a:rPr lang="fr-FR" sz="950" dirty="0">
                  <a:solidFill>
                    <a:prstClr val="white"/>
                  </a:solidFill>
                </a:rPr>
                <a:t>Comptes rendus Q4 de vérifications périodiques des extincteurs</a:t>
              </a:r>
            </a:p>
            <a:p>
              <a:pPr algn="ctr"/>
              <a:endParaRPr lang="fr-FR" sz="400" dirty="0">
                <a:solidFill>
                  <a:prstClr val="white"/>
                </a:solidFill>
              </a:endParaRPr>
            </a:p>
            <a:p>
              <a:pPr algn="ctr"/>
              <a:r>
                <a:rPr lang="fr-FR" sz="950" dirty="0">
                  <a:solidFill>
                    <a:prstClr val="white"/>
                  </a:solidFill>
                </a:rPr>
                <a:t>Certificats d’installations N5 RIA, </a:t>
              </a:r>
            </a:p>
            <a:p>
              <a:pPr algn="ctr"/>
              <a:endParaRPr lang="fr-FR" sz="400" dirty="0">
                <a:solidFill>
                  <a:prstClr val="white"/>
                </a:solidFill>
              </a:endParaRPr>
            </a:p>
            <a:p>
              <a:pPr algn="ctr"/>
              <a:r>
                <a:rPr lang="fr-FR" sz="950" dirty="0">
                  <a:solidFill>
                    <a:prstClr val="white"/>
                  </a:solidFill>
                </a:rPr>
                <a:t>Comptes rendus Q5 de vérifications périodiques des RIA.</a:t>
              </a:r>
            </a:p>
          </p:txBody>
        </p:sp>
        <p:sp>
          <p:nvSpPr>
            <p:cNvPr id="42" name="Arrondir un rectangle avec un coin du même côté 108">
              <a:extLst>
                <a:ext uri="{FF2B5EF4-FFF2-40B4-BE49-F238E27FC236}">
                  <a16:creationId xmlns:a16="http://schemas.microsoft.com/office/drawing/2014/main" id="{B60310EF-692E-40A6-B843-9C086B10DEFB}"/>
                </a:ext>
              </a:extLst>
            </p:cNvPr>
            <p:cNvSpPr/>
            <p:nvPr/>
          </p:nvSpPr>
          <p:spPr>
            <a:xfrm>
              <a:off x="6269811" y="1620048"/>
              <a:ext cx="2622669" cy="278472"/>
            </a:xfrm>
            <a:prstGeom prst="round2SameRect">
              <a:avLst>
                <a:gd name="adj1" fmla="val 32832"/>
                <a:gd name="adj2" fmla="val 0"/>
              </a:avLst>
            </a:prstGeom>
            <a:noFill/>
          </p:spPr>
          <p:txBody>
            <a:bodyPr wrap="square">
              <a:spAutoFit/>
            </a:bodyPr>
            <a:lstStyle/>
            <a:p>
              <a:pPr algn="ctr"/>
              <a:r>
                <a:rPr lang="fr-FR" sz="1050" b="1" dirty="0">
                  <a:solidFill>
                    <a:prstClr val="white"/>
                  </a:solidFill>
                </a:rPr>
                <a:t>Le service de proximité</a:t>
              </a:r>
            </a:p>
          </p:txBody>
        </p:sp>
        <p:sp>
          <p:nvSpPr>
            <p:cNvPr id="45" name="Rectangle à coins arrondis 109">
              <a:extLst>
                <a:ext uri="{FF2B5EF4-FFF2-40B4-BE49-F238E27FC236}">
                  <a16:creationId xmlns:a16="http://schemas.microsoft.com/office/drawing/2014/main" id="{F9C94E70-B73C-461F-9BFA-26A5C599C0FD}"/>
                </a:ext>
              </a:extLst>
            </p:cNvPr>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47" name="Image 46">
              <a:extLst>
                <a:ext uri="{FF2B5EF4-FFF2-40B4-BE49-F238E27FC236}">
                  <a16:creationId xmlns:a16="http://schemas.microsoft.com/office/drawing/2014/main" id="{503E7E25-89E8-414C-8B3A-3A03AE7D149D}"/>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6470187" y="2050177"/>
              <a:ext cx="766109" cy="510739"/>
            </a:xfrm>
            <a:prstGeom prst="roundRect">
              <a:avLst>
                <a:gd name="adj" fmla="val 8594"/>
              </a:avLst>
            </a:prstGeom>
            <a:solidFill>
              <a:srgbClr val="FFFFFF">
                <a:shade val="85000"/>
              </a:srgbClr>
            </a:solidFill>
            <a:ln>
              <a:noFill/>
            </a:ln>
            <a:effectLst/>
          </p:spPr>
        </p:pic>
        <p:pic>
          <p:nvPicPr>
            <p:cNvPr id="48" name="Image 47">
              <a:extLst>
                <a:ext uri="{FF2B5EF4-FFF2-40B4-BE49-F238E27FC236}">
                  <a16:creationId xmlns:a16="http://schemas.microsoft.com/office/drawing/2014/main" id="{6E8871C8-0F9D-420B-8683-F51C491D795C}"/>
                </a:ext>
              </a:extLst>
            </p:cNvPr>
            <p:cNvPicPr>
              <a:picLocks noChangeAspect="1"/>
            </p:cNvPicPr>
            <p:nvPr/>
          </p:nvPicPr>
          <p:blipFill>
            <a:blip r:embed="rId11" cstate="print">
              <a:extLst>
                <a:ext uri="{BEBA8EAE-BF5A-486C-A8C5-ECC9F3942E4B}">
                  <a14:imgProps xmlns:a14="http://schemas.microsoft.com/office/drawing/2010/main">
                    <a14:imgLayer r:embed="rId12">
                      <a14:imgEffect>
                        <a14:saturation sat="400000"/>
                      </a14:imgEffect>
                    </a14:imgLayer>
                  </a14:imgProps>
                </a:ext>
                <a:ext uri="{28A0092B-C50C-407E-A947-70E740481C1C}">
                  <a14:useLocalDpi xmlns:a14="http://schemas.microsoft.com/office/drawing/2010/main"/>
                </a:ext>
              </a:extLst>
            </a:blip>
            <a:stretch>
              <a:fillRect/>
            </a:stretch>
          </p:blipFill>
          <p:spPr>
            <a:xfrm>
              <a:off x="7911069" y="2050659"/>
              <a:ext cx="765386" cy="510257"/>
            </a:xfrm>
            <a:prstGeom prst="roundRect">
              <a:avLst>
                <a:gd name="adj" fmla="val 8594"/>
              </a:avLst>
            </a:prstGeom>
            <a:solidFill>
              <a:srgbClr val="FFFFFF">
                <a:shade val="85000"/>
              </a:srgbClr>
            </a:solidFill>
            <a:ln>
              <a:noFill/>
            </a:ln>
            <a:effectLst/>
          </p:spPr>
        </p:pic>
        <p:cxnSp>
          <p:nvCxnSpPr>
            <p:cNvPr id="49" name="Connecteur droit 48">
              <a:extLst>
                <a:ext uri="{FF2B5EF4-FFF2-40B4-BE49-F238E27FC236}">
                  <a16:creationId xmlns:a16="http://schemas.microsoft.com/office/drawing/2014/main" id="{4B47F30C-6055-4146-B3E7-2979A2E4B478}"/>
                </a:ext>
              </a:extLst>
            </p:cNvPr>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5BA1AB76-C722-4010-9383-82413C3D239F}"/>
                </a:ext>
              </a:extLst>
            </p:cNvPr>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dirty="0">
                <a:solidFill>
                  <a:prstClr val="white"/>
                </a:solidFill>
              </a:endParaRPr>
            </a:p>
          </p:txBody>
        </p:sp>
        <p:sp>
          <p:nvSpPr>
            <p:cNvPr id="57" name="Rectangle 56">
              <a:extLst>
                <a:ext uri="{FF2B5EF4-FFF2-40B4-BE49-F238E27FC236}">
                  <a16:creationId xmlns:a16="http://schemas.microsoft.com/office/drawing/2014/main" id="{116F0275-9918-4793-B97A-625D3B805D0D}"/>
                </a:ext>
              </a:extLst>
            </p:cNvPr>
            <p:cNvSpPr/>
            <p:nvPr/>
          </p:nvSpPr>
          <p:spPr>
            <a:xfrm>
              <a:off x="6444208" y="2669679"/>
              <a:ext cx="2239692" cy="238527"/>
            </a:xfrm>
            <a:prstGeom prst="rect">
              <a:avLst/>
            </a:prstGeom>
            <a:noFill/>
          </p:spPr>
          <p:txBody>
            <a:bodyPr wrap="square">
              <a:spAutoFit/>
            </a:bodyPr>
            <a:lstStyle/>
            <a:p>
              <a:pPr algn="ctr"/>
              <a:r>
                <a:rPr lang="fr-FR" sz="950" b="1" dirty="0">
                  <a:solidFill>
                    <a:prstClr val="white"/>
                  </a:solidFill>
                </a:rPr>
                <a:t>Les          Chubb France</a:t>
              </a:r>
            </a:p>
          </p:txBody>
        </p:sp>
        <p:pic>
          <p:nvPicPr>
            <p:cNvPr id="58" name="Picture 3">
              <a:extLst>
                <a:ext uri="{FF2B5EF4-FFF2-40B4-BE49-F238E27FC236}">
                  <a16:creationId xmlns:a16="http://schemas.microsoft.com/office/drawing/2014/main" id="{059B7372-0DFB-4268-804B-BEC109DAFA75}"/>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62" name="Image 61">
              <a:extLst>
                <a:ext uri="{FF2B5EF4-FFF2-40B4-BE49-F238E27FC236}">
                  <a16:creationId xmlns:a16="http://schemas.microsoft.com/office/drawing/2014/main" id="{94B6A150-A04F-48E7-B9B2-A67FB3F977E3}"/>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7364632" y="2076135"/>
              <a:ext cx="463409" cy="484611"/>
            </a:xfrm>
            <a:prstGeom prst="rect">
              <a:avLst/>
            </a:prstGeom>
          </p:spPr>
        </p:pic>
        <p:sp>
          <p:nvSpPr>
            <p:cNvPr id="3" name="ZoneTexte 2">
              <a:extLst>
                <a:ext uri="{FF2B5EF4-FFF2-40B4-BE49-F238E27FC236}">
                  <a16:creationId xmlns:a16="http://schemas.microsoft.com/office/drawing/2014/main" id="{2207100F-12EE-EB89-CD84-7F15492BD2AD}"/>
                </a:ext>
              </a:extLst>
            </p:cNvPr>
            <p:cNvSpPr txBox="1"/>
            <p:nvPr/>
          </p:nvSpPr>
          <p:spPr>
            <a:xfrm>
              <a:off x="6043498" y="4510346"/>
              <a:ext cx="2848982" cy="169277"/>
            </a:xfrm>
            <a:prstGeom prst="rect">
              <a:avLst/>
            </a:prstGeom>
            <a:noFill/>
          </p:spPr>
          <p:txBody>
            <a:bodyPr wrap="square" rtlCol="0">
              <a:spAutoFit/>
            </a:bodyPr>
            <a:lstStyle/>
            <a:p>
              <a:pPr algn="r"/>
              <a:r>
                <a:rPr lang="fr-FR" sz="500" i="1" dirty="0">
                  <a:solidFill>
                    <a:schemeClr val="tx1">
                      <a:lumMod val="65000"/>
                      <a:lumOff val="35000"/>
                    </a:schemeClr>
                  </a:solidFill>
                </a:rPr>
                <a:t>(1) liste de nos agences certifiées I4-NF285 (extincteurs)  et J5/F5 (RIA/PIA) : cnpp.com</a:t>
              </a:r>
            </a:p>
          </p:txBody>
        </p:sp>
        <p:grpSp>
          <p:nvGrpSpPr>
            <p:cNvPr id="28" name="Groupe 27">
              <a:extLst>
                <a:ext uri="{FF2B5EF4-FFF2-40B4-BE49-F238E27FC236}">
                  <a16:creationId xmlns:a16="http://schemas.microsoft.com/office/drawing/2014/main" id="{A39F7EDC-34C9-871B-DC3E-A25E7650484A}"/>
                </a:ext>
              </a:extLst>
            </p:cNvPr>
            <p:cNvGrpSpPr/>
            <p:nvPr/>
          </p:nvGrpSpPr>
          <p:grpSpPr>
            <a:xfrm>
              <a:off x="3715303" y="1994747"/>
              <a:ext cx="2268251" cy="595247"/>
              <a:chOff x="3671898" y="1994747"/>
              <a:chExt cx="2268251" cy="595247"/>
            </a:xfrm>
          </p:grpSpPr>
          <p:sp>
            <p:nvSpPr>
              <p:cNvPr id="26" name="Rectangle à coins arrondis 93">
                <a:extLst>
                  <a:ext uri="{FF2B5EF4-FFF2-40B4-BE49-F238E27FC236}">
                    <a16:creationId xmlns:a16="http://schemas.microsoft.com/office/drawing/2014/main" id="{F2F94F40-511B-4AE4-AD73-C79A6879EE22}"/>
                  </a:ext>
                </a:extLst>
              </p:cNvPr>
              <p:cNvSpPr/>
              <p:nvPr/>
            </p:nvSpPr>
            <p:spPr>
              <a:xfrm>
                <a:off x="3671898" y="1994747"/>
                <a:ext cx="2268251" cy="59524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grpSp>
            <p:nvGrpSpPr>
              <p:cNvPr id="18" name="Groupe 17">
                <a:extLst>
                  <a:ext uri="{FF2B5EF4-FFF2-40B4-BE49-F238E27FC236}">
                    <a16:creationId xmlns:a16="http://schemas.microsoft.com/office/drawing/2014/main" id="{5B3048F6-7018-B62A-8391-630C82E973AD}"/>
                  </a:ext>
                </a:extLst>
              </p:cNvPr>
              <p:cNvGrpSpPr/>
              <p:nvPr/>
            </p:nvGrpSpPr>
            <p:grpSpPr>
              <a:xfrm>
                <a:off x="3886303" y="2060642"/>
                <a:ext cx="1839440" cy="463457"/>
                <a:chOff x="3854411" y="2038380"/>
                <a:chExt cx="1839440" cy="463457"/>
              </a:xfrm>
            </p:grpSpPr>
            <p:pic>
              <p:nvPicPr>
                <p:cNvPr id="38" name="Image 37">
                  <a:extLst>
                    <a:ext uri="{FF2B5EF4-FFF2-40B4-BE49-F238E27FC236}">
                      <a16:creationId xmlns:a16="http://schemas.microsoft.com/office/drawing/2014/main" id="{067166FC-9A9A-4F86-A210-F96335A1D689}"/>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410568" y="2078481"/>
                  <a:ext cx="735095" cy="383254"/>
                </a:xfrm>
                <a:prstGeom prst="rect">
                  <a:avLst/>
                </a:prstGeom>
              </p:spPr>
            </p:pic>
            <p:pic>
              <p:nvPicPr>
                <p:cNvPr id="15" name="Picture 2">
                  <a:extLst>
                    <a:ext uri="{FF2B5EF4-FFF2-40B4-BE49-F238E27FC236}">
                      <a16:creationId xmlns:a16="http://schemas.microsoft.com/office/drawing/2014/main" id="{88CB79C4-A350-9743-053A-8F9B37560077}"/>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3854411" y="2038647"/>
                  <a:ext cx="209190" cy="4629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 name="Image 16" descr="Une image contenant texte, intérieur&#10;&#10;Description générée automatiquement">
                  <a:extLst>
                    <a:ext uri="{FF2B5EF4-FFF2-40B4-BE49-F238E27FC236}">
                      <a16:creationId xmlns:a16="http://schemas.microsoft.com/office/drawing/2014/main" id="{1D72033B-7599-F10C-B46A-BBB84CCD5499}"/>
                    </a:ext>
                  </a:extLst>
                </p:cNvPr>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5492630" y="2038380"/>
                  <a:ext cx="201221" cy="463457"/>
                </a:xfrm>
                <a:prstGeom prst="rect">
                  <a:avLst/>
                </a:prstGeom>
              </p:spPr>
            </p:pic>
          </p:grpSp>
        </p:grpSp>
        <p:grpSp>
          <p:nvGrpSpPr>
            <p:cNvPr id="35" name="Groupe 34">
              <a:extLst>
                <a:ext uri="{FF2B5EF4-FFF2-40B4-BE49-F238E27FC236}">
                  <a16:creationId xmlns:a16="http://schemas.microsoft.com/office/drawing/2014/main" id="{0DD79BBB-F3C4-0336-BB68-56A30A371704}"/>
                </a:ext>
              </a:extLst>
            </p:cNvPr>
            <p:cNvGrpSpPr/>
            <p:nvPr/>
          </p:nvGrpSpPr>
          <p:grpSpPr>
            <a:xfrm>
              <a:off x="1479525" y="1694116"/>
              <a:ext cx="744366" cy="2594752"/>
              <a:chOff x="1483393" y="1695317"/>
              <a:chExt cx="744366" cy="2594752"/>
            </a:xfrm>
          </p:grpSpPr>
          <p:sp>
            <p:nvSpPr>
              <p:cNvPr id="32" name="Rectangle 31">
                <a:extLst>
                  <a:ext uri="{FF2B5EF4-FFF2-40B4-BE49-F238E27FC236}">
                    <a16:creationId xmlns:a16="http://schemas.microsoft.com/office/drawing/2014/main" id="{51ABD303-C7E4-4D58-864E-5A408BB7048C}"/>
                  </a:ext>
                </a:extLst>
              </p:cNvPr>
              <p:cNvSpPr/>
              <p:nvPr/>
            </p:nvSpPr>
            <p:spPr>
              <a:xfrm>
                <a:off x="1483393" y="3428295"/>
                <a:ext cx="744366" cy="861774"/>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500" b="0" i="1" u="none" strike="noStrike" kern="1200" cap="none" spc="0" normalizeH="0" baseline="0" noProof="0" dirty="0">
                    <a:ln>
                      <a:noFill/>
                    </a:ln>
                    <a:solidFill>
                      <a:schemeClr val="accent4">
                        <a:lumMod val="75000"/>
                      </a:schemeClr>
                    </a:solidFill>
                    <a:effectLst/>
                    <a:uLnTx/>
                    <a:uFillTx/>
                    <a:latin typeface="Arial"/>
                    <a:ea typeface="+mn-ea"/>
                    <a:cs typeface="+mn-cs"/>
                  </a:rPr>
                  <a:t>* La présence d’un extincteur est assujettie à l’existence d’une signalisation de présence et de nature de l’extincteur, fond rouge &amp; écriture blanche</a:t>
                </a:r>
              </a:p>
            </p:txBody>
          </p:sp>
          <p:pic>
            <p:nvPicPr>
              <p:cNvPr id="30" name="Image 29">
                <a:extLst>
                  <a:ext uri="{FF2B5EF4-FFF2-40B4-BE49-F238E27FC236}">
                    <a16:creationId xmlns:a16="http://schemas.microsoft.com/office/drawing/2014/main" id="{94F06D10-1F49-481B-2E1C-4FD988B8DD63}"/>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622494" y="2447694"/>
                <a:ext cx="466164" cy="709156"/>
              </a:xfrm>
              <a:prstGeom prst="rect">
                <a:avLst/>
              </a:prstGeom>
            </p:spPr>
          </p:pic>
          <p:pic>
            <p:nvPicPr>
              <p:cNvPr id="34" name="Image 33">
                <a:extLst>
                  <a:ext uri="{FF2B5EF4-FFF2-40B4-BE49-F238E27FC236}">
                    <a16:creationId xmlns:a16="http://schemas.microsoft.com/office/drawing/2014/main" id="{E1F63730-80FC-3670-4D7E-2126A6AD5B42}"/>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1656021" y="1695317"/>
                <a:ext cx="399110" cy="584856"/>
              </a:xfrm>
              <a:prstGeom prst="rect">
                <a:avLst/>
              </a:prstGeom>
            </p:spPr>
          </p:pic>
        </p:grpSp>
      </p:grpSp>
      <p:sp>
        <p:nvSpPr>
          <p:cNvPr id="6" name="Rectangle 5">
            <a:extLst>
              <a:ext uri="{FF2B5EF4-FFF2-40B4-BE49-F238E27FC236}">
                <a16:creationId xmlns:a16="http://schemas.microsoft.com/office/drawing/2014/main" id="{651C7115-BA22-B07E-8EA7-23C91127AADC}"/>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Intervention des personnels et des témoins d’incendie</a:t>
            </a:r>
          </a:p>
        </p:txBody>
      </p:sp>
    </p:spTree>
    <p:extLst>
      <p:ext uri="{BB962C8B-B14F-4D97-AF65-F5344CB8AC3E}">
        <p14:creationId xmlns:p14="http://schemas.microsoft.com/office/powerpoint/2010/main" val="21643303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B75D09BB-4D08-46D6-B49E-E0FAFCFF203F}"/>
              </a:ext>
            </a:extLst>
          </p:cNvPr>
          <p:cNvSpPr>
            <a:spLocks noGrp="1"/>
          </p:cNvSpPr>
          <p:nvPr>
            <p:ph type="title"/>
          </p:nvPr>
        </p:nvSpPr>
        <p:spPr/>
        <p:txBody>
          <a:bodyPr/>
          <a:lstStyle/>
          <a:p>
            <a:r>
              <a:rPr lang="fr-FR" dirty="0"/>
              <a:t>Les solutions Chubb France</a:t>
            </a:r>
          </a:p>
        </p:txBody>
      </p:sp>
      <p:sp>
        <p:nvSpPr>
          <p:cNvPr id="2" name="Espace réservé du numéro de diapositive 1">
            <a:extLst>
              <a:ext uri="{FF2B5EF4-FFF2-40B4-BE49-F238E27FC236}">
                <a16:creationId xmlns:a16="http://schemas.microsoft.com/office/drawing/2014/main" id="{BBF4ACAF-F6CD-D347-DC76-E3FD620AE8AE}"/>
              </a:ext>
            </a:extLst>
          </p:cNvPr>
          <p:cNvSpPr>
            <a:spLocks noGrp="1"/>
          </p:cNvSpPr>
          <p:nvPr>
            <p:ph type="sldNum" sz="quarter" idx="4"/>
          </p:nvPr>
        </p:nvSpPr>
        <p:spPr/>
        <p:txBody>
          <a:bodyPr/>
          <a:lstStyle/>
          <a:p>
            <a:fld id="{BE375096-6367-4A46-9B35-1C341654C780}" type="slidenum">
              <a:rPr lang="en-US" smtClean="0"/>
              <a:t>19</a:t>
            </a:fld>
            <a:endParaRPr lang="en-US"/>
          </a:p>
        </p:txBody>
      </p:sp>
      <p:grpSp>
        <p:nvGrpSpPr>
          <p:cNvPr id="26" name="Groupe 25">
            <a:extLst>
              <a:ext uri="{FF2B5EF4-FFF2-40B4-BE49-F238E27FC236}">
                <a16:creationId xmlns:a16="http://schemas.microsoft.com/office/drawing/2014/main" id="{43988952-0382-7393-D50A-D8BAE468FAC9}"/>
              </a:ext>
            </a:extLst>
          </p:cNvPr>
          <p:cNvGrpSpPr/>
          <p:nvPr/>
        </p:nvGrpSpPr>
        <p:grpSpPr>
          <a:xfrm>
            <a:off x="180020" y="1155152"/>
            <a:ext cx="8712460" cy="2953539"/>
            <a:chOff x="180020" y="1620045"/>
            <a:chExt cx="8712460" cy="2953539"/>
          </a:xfrm>
        </p:grpSpPr>
        <p:sp>
          <p:nvSpPr>
            <p:cNvPr id="106" name="Rectangle 105">
              <a:extLst>
                <a:ext uri="{FF2B5EF4-FFF2-40B4-BE49-F238E27FC236}">
                  <a16:creationId xmlns:a16="http://schemas.microsoft.com/office/drawing/2014/main" id="{45D5EAFD-BFAA-44EF-957E-ED906EA163D4}"/>
                </a:ext>
              </a:extLst>
            </p:cNvPr>
            <p:cNvSpPr/>
            <p:nvPr/>
          </p:nvSpPr>
          <p:spPr>
            <a:xfrm>
              <a:off x="180020" y="1620045"/>
              <a:ext cx="8712459" cy="2927135"/>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fr-FR" sz="400" dirty="0">
                <a:solidFill>
                  <a:prstClr val="black"/>
                </a:solidFill>
              </a:endParaRPr>
            </a:p>
          </p:txBody>
        </p:sp>
        <p:sp>
          <p:nvSpPr>
            <p:cNvPr id="98" name="Rectangle 97">
              <a:extLst>
                <a:ext uri="{FF2B5EF4-FFF2-40B4-BE49-F238E27FC236}">
                  <a16:creationId xmlns:a16="http://schemas.microsoft.com/office/drawing/2014/main" id="{BDEA4F13-7E5C-4F49-BE5C-2A84F3136E15}"/>
                </a:ext>
              </a:extLst>
            </p:cNvPr>
            <p:cNvSpPr/>
            <p:nvPr/>
          </p:nvSpPr>
          <p:spPr>
            <a:xfrm>
              <a:off x="180020" y="2976939"/>
              <a:ext cx="8712457" cy="530915"/>
            </a:xfrm>
            <a:prstGeom prst="rect">
              <a:avLst/>
            </a:prstGeom>
          </p:spPr>
          <p:txBody>
            <a:bodyPr wrap="square">
              <a:spAutoFit/>
            </a:bodyPr>
            <a:lstStyle/>
            <a:p>
              <a:pPr algn="ctr"/>
              <a:r>
                <a:rPr lang="fr-FR" sz="950" b="1" dirty="0">
                  <a:solidFill>
                    <a:prstClr val="black"/>
                  </a:solidFill>
                </a:rPr>
                <a:t>Informer</a:t>
              </a:r>
            </a:p>
            <a:p>
              <a:pPr algn="ctr"/>
              <a:r>
                <a:rPr lang="fr-FR" sz="950" dirty="0">
                  <a:solidFill>
                    <a:prstClr val="black"/>
                  </a:solidFill>
                </a:rPr>
                <a:t>et relayer des tutoriels de formation simples et courts à l’usage des personnes et personnels, accessibles en permanence, </a:t>
              </a:r>
            </a:p>
            <a:p>
              <a:pPr algn="ctr"/>
              <a:r>
                <a:rPr lang="fr-FR" sz="950" dirty="0">
                  <a:solidFill>
                    <a:prstClr val="black"/>
                  </a:solidFill>
                </a:rPr>
                <a:t>et en soutien de vos actions internes de sensibilisation à la sécurité de vos employés, dès leur arrivée dans votre entreprise. </a:t>
              </a:r>
            </a:p>
          </p:txBody>
        </p:sp>
        <p:sp>
          <p:nvSpPr>
            <p:cNvPr id="56" name="Rectangle 55">
              <a:extLst>
                <a:ext uri="{FF2B5EF4-FFF2-40B4-BE49-F238E27FC236}">
                  <a16:creationId xmlns:a16="http://schemas.microsoft.com/office/drawing/2014/main" id="{C56A005E-DA80-4402-9798-43101DCD231D}"/>
                </a:ext>
              </a:extLst>
            </p:cNvPr>
            <p:cNvSpPr/>
            <p:nvPr/>
          </p:nvSpPr>
          <p:spPr>
            <a:xfrm>
              <a:off x="180020" y="3723878"/>
              <a:ext cx="8712460" cy="384721"/>
            </a:xfrm>
            <a:prstGeom prst="rect">
              <a:avLst/>
            </a:prstGeom>
          </p:spPr>
          <p:txBody>
            <a:bodyPr wrap="square">
              <a:spAutoFit/>
            </a:bodyPr>
            <a:lstStyle/>
            <a:p>
              <a:pPr algn="ctr"/>
              <a:r>
                <a:rPr lang="fr-FR" sz="950" dirty="0">
                  <a:solidFill>
                    <a:srgbClr val="002060"/>
                  </a:solidFill>
                </a:rPr>
                <a:t>Nous avons intégré dans certaines signalétiques un QR Code, permettant après son flash via un smartphone compatible </a:t>
              </a:r>
            </a:p>
            <a:p>
              <a:pPr algn="ctr"/>
              <a:r>
                <a:rPr lang="fr-FR" sz="950" dirty="0">
                  <a:solidFill>
                    <a:srgbClr val="002060"/>
                  </a:solidFill>
                </a:rPr>
                <a:t>à l’utilisateur d’accéder à une vidéo de courte durée : caractéristiques de l’appareil (extincteur, RIA), recommandations d’utilisation.</a:t>
              </a:r>
            </a:p>
          </p:txBody>
        </p:sp>
        <p:sp>
          <p:nvSpPr>
            <p:cNvPr id="32" name="Rectangle 31">
              <a:extLst>
                <a:ext uri="{FF2B5EF4-FFF2-40B4-BE49-F238E27FC236}">
                  <a16:creationId xmlns:a16="http://schemas.microsoft.com/office/drawing/2014/main" id="{A800596A-60EA-442E-BB14-BB9EA9F43657}"/>
                </a:ext>
              </a:extLst>
            </p:cNvPr>
            <p:cNvSpPr/>
            <p:nvPr/>
          </p:nvSpPr>
          <p:spPr>
            <a:xfrm>
              <a:off x="187122" y="4373529"/>
              <a:ext cx="8703776" cy="200055"/>
            </a:xfrm>
            <a:prstGeom prst="rect">
              <a:avLst/>
            </a:prstGeom>
          </p:spPr>
          <p:txBody>
            <a:bodyPr wrap="square">
              <a:spAutoFit/>
            </a:bodyPr>
            <a:lstStyle/>
            <a:p>
              <a:pPr algn="ctr"/>
              <a:r>
                <a:rPr lang="fr-FR" sz="700" i="1" dirty="0"/>
                <a:t>Propulsée par </a:t>
              </a:r>
              <a:r>
                <a:rPr lang="fr-FR" sz="700" i="1" dirty="0" err="1"/>
                <a:t>Qr</a:t>
              </a:r>
              <a:r>
                <a:rPr lang="fr-FR" sz="700" i="1" dirty="0"/>
                <a:t> design (spécialiste français des QR Codes) et médaille d’argent aux trophées de la sécurité 2016, Préventive TAG ® délivre des contenus vidéos développés à l’aide d’expert de la sécurité civile.</a:t>
              </a:r>
            </a:p>
          </p:txBody>
        </p:sp>
        <p:sp>
          <p:nvSpPr>
            <p:cNvPr id="52" name="Rectangle 51">
              <a:extLst>
                <a:ext uri="{FF2B5EF4-FFF2-40B4-BE49-F238E27FC236}">
                  <a16:creationId xmlns:a16="http://schemas.microsoft.com/office/drawing/2014/main" id="{BA27308A-9416-4936-A6C7-733117D34FCE}"/>
                </a:ext>
              </a:extLst>
            </p:cNvPr>
            <p:cNvSpPr/>
            <p:nvPr/>
          </p:nvSpPr>
          <p:spPr>
            <a:xfrm>
              <a:off x="7013905" y="1918870"/>
              <a:ext cx="1872208" cy="101074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fr-FR" sz="900" dirty="0">
                <a:solidFill>
                  <a:prstClr val="black"/>
                </a:solidFill>
              </a:endParaRPr>
            </a:p>
          </p:txBody>
        </p:sp>
        <p:sp>
          <p:nvSpPr>
            <p:cNvPr id="53" name="Rectangle 52">
              <a:extLst>
                <a:ext uri="{FF2B5EF4-FFF2-40B4-BE49-F238E27FC236}">
                  <a16:creationId xmlns:a16="http://schemas.microsoft.com/office/drawing/2014/main" id="{D8CB656E-19E1-435A-BDA8-3C18B027CE24}"/>
                </a:ext>
              </a:extLst>
            </p:cNvPr>
            <p:cNvSpPr/>
            <p:nvPr/>
          </p:nvSpPr>
          <p:spPr>
            <a:xfrm>
              <a:off x="7020271" y="2676374"/>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solidFill>
                  <a:prstClr val="white"/>
                </a:solidFill>
              </a:endParaRPr>
            </a:p>
          </p:txBody>
        </p:sp>
        <p:sp>
          <p:nvSpPr>
            <p:cNvPr id="55" name="Rectangle 54">
              <a:extLst>
                <a:ext uri="{FF2B5EF4-FFF2-40B4-BE49-F238E27FC236}">
                  <a16:creationId xmlns:a16="http://schemas.microsoft.com/office/drawing/2014/main" id="{077B188C-6201-4FFF-83E7-64524EF21BD7}"/>
                </a:ext>
              </a:extLst>
            </p:cNvPr>
            <p:cNvSpPr/>
            <p:nvPr/>
          </p:nvSpPr>
          <p:spPr>
            <a:xfrm>
              <a:off x="7020270" y="2680386"/>
              <a:ext cx="1872208" cy="238527"/>
            </a:xfrm>
            <a:prstGeom prst="rect">
              <a:avLst/>
            </a:prstGeom>
            <a:noFill/>
          </p:spPr>
          <p:txBody>
            <a:bodyPr wrap="square">
              <a:spAutoFit/>
            </a:bodyPr>
            <a:lstStyle/>
            <a:p>
              <a:pPr algn="ctr"/>
              <a:r>
                <a:rPr lang="fr-FR" sz="900" b="1" cap="all" dirty="0">
                  <a:solidFill>
                    <a:srgbClr val="1F497D"/>
                  </a:solidFill>
                </a:rPr>
                <a:t>consignes </a:t>
              </a:r>
              <a:endParaRPr lang="fr-FR" sz="900" b="1" cap="all" baseline="30000" dirty="0">
                <a:solidFill>
                  <a:srgbClr val="1F497D"/>
                </a:solidFill>
              </a:endParaRPr>
            </a:p>
          </p:txBody>
        </p:sp>
        <p:grpSp>
          <p:nvGrpSpPr>
            <p:cNvPr id="24" name="Groupe 23">
              <a:extLst>
                <a:ext uri="{FF2B5EF4-FFF2-40B4-BE49-F238E27FC236}">
                  <a16:creationId xmlns:a16="http://schemas.microsoft.com/office/drawing/2014/main" id="{BC274FE0-5064-46A4-A9AE-BD96970BF5EC}"/>
                </a:ext>
              </a:extLst>
            </p:cNvPr>
            <p:cNvGrpSpPr/>
            <p:nvPr/>
          </p:nvGrpSpPr>
          <p:grpSpPr>
            <a:xfrm>
              <a:off x="7116799" y="1980717"/>
              <a:ext cx="1666420" cy="595247"/>
              <a:chOff x="7164288" y="1980717"/>
              <a:chExt cx="1666420" cy="595247"/>
            </a:xfrm>
          </p:grpSpPr>
          <p:sp>
            <p:nvSpPr>
              <p:cNvPr id="58" name="Rectangle à coins arrondis 93">
                <a:extLst>
                  <a:ext uri="{FF2B5EF4-FFF2-40B4-BE49-F238E27FC236}">
                    <a16:creationId xmlns:a16="http://schemas.microsoft.com/office/drawing/2014/main" id="{6A942A4F-379F-4350-B015-FA38DBC35734}"/>
                  </a:ext>
                </a:extLst>
              </p:cNvPr>
              <p:cNvSpPr/>
              <p:nvPr/>
            </p:nvSpPr>
            <p:spPr>
              <a:xfrm>
                <a:off x="7164288" y="1980717"/>
                <a:ext cx="1666420" cy="59524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solidFill>
                    <a:prstClr val="white"/>
                  </a:solidFill>
                </a:endParaRPr>
              </a:p>
            </p:txBody>
          </p:sp>
          <p:grpSp>
            <p:nvGrpSpPr>
              <p:cNvPr id="22" name="Groupe 21">
                <a:extLst>
                  <a:ext uri="{FF2B5EF4-FFF2-40B4-BE49-F238E27FC236}">
                    <a16:creationId xmlns:a16="http://schemas.microsoft.com/office/drawing/2014/main" id="{2F889BCD-AD19-4BB9-89E4-4AA9BD72BDD5}"/>
                  </a:ext>
                </a:extLst>
              </p:cNvPr>
              <p:cNvGrpSpPr/>
              <p:nvPr/>
            </p:nvGrpSpPr>
            <p:grpSpPr>
              <a:xfrm>
                <a:off x="7408821" y="2028726"/>
                <a:ext cx="1177354" cy="519044"/>
                <a:chOff x="7341509" y="2028726"/>
                <a:chExt cx="1177354" cy="519044"/>
              </a:xfrm>
            </p:grpSpPr>
            <p:pic>
              <p:nvPicPr>
                <p:cNvPr id="27" name="Image 26" descr="Une image contenant signe, vert, parking, mètre&#10;&#10;Description générée automatiquement">
                  <a:extLst>
                    <a:ext uri="{FF2B5EF4-FFF2-40B4-BE49-F238E27FC236}">
                      <a16:creationId xmlns:a16="http://schemas.microsoft.com/office/drawing/2014/main" id="{DE4AAC47-8131-47EB-AB33-316E05F2D55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8172400" y="2028726"/>
                  <a:ext cx="346463" cy="514691"/>
                </a:xfrm>
                <a:prstGeom prst="rect">
                  <a:avLst/>
                </a:prstGeom>
              </p:spPr>
            </p:pic>
            <p:pic>
              <p:nvPicPr>
                <p:cNvPr id="29" name="Image 28">
                  <a:extLst>
                    <a:ext uri="{FF2B5EF4-FFF2-40B4-BE49-F238E27FC236}">
                      <a16:creationId xmlns:a16="http://schemas.microsoft.com/office/drawing/2014/main" id="{4A68DCCD-5282-4DBB-A08C-205912D49DC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341509" y="2033079"/>
                  <a:ext cx="346463" cy="514691"/>
                </a:xfrm>
                <a:prstGeom prst="rect">
                  <a:avLst/>
                </a:prstGeom>
              </p:spPr>
            </p:pic>
          </p:grpSp>
        </p:grpSp>
        <p:sp>
          <p:nvSpPr>
            <p:cNvPr id="62" name="Rectangle 61">
              <a:extLst>
                <a:ext uri="{FF2B5EF4-FFF2-40B4-BE49-F238E27FC236}">
                  <a16:creationId xmlns:a16="http://schemas.microsoft.com/office/drawing/2014/main" id="{CE52DE59-11FB-4887-BCAA-8D28619EF5A8}"/>
                </a:ext>
              </a:extLst>
            </p:cNvPr>
            <p:cNvSpPr/>
            <p:nvPr/>
          </p:nvSpPr>
          <p:spPr>
            <a:xfrm>
              <a:off x="4735944" y="1921040"/>
              <a:ext cx="1872208" cy="101074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fr-FR" sz="900" dirty="0">
                <a:solidFill>
                  <a:prstClr val="black"/>
                </a:solidFill>
              </a:endParaRPr>
            </a:p>
          </p:txBody>
        </p:sp>
        <p:grpSp>
          <p:nvGrpSpPr>
            <p:cNvPr id="7" name="Groupe 6">
              <a:extLst>
                <a:ext uri="{FF2B5EF4-FFF2-40B4-BE49-F238E27FC236}">
                  <a16:creationId xmlns:a16="http://schemas.microsoft.com/office/drawing/2014/main" id="{39114E13-9F04-4525-9266-D3373CB604A5}"/>
                </a:ext>
              </a:extLst>
            </p:cNvPr>
            <p:cNvGrpSpPr/>
            <p:nvPr/>
          </p:nvGrpSpPr>
          <p:grpSpPr>
            <a:xfrm>
              <a:off x="4735944" y="2676374"/>
              <a:ext cx="1872208" cy="253245"/>
              <a:chOff x="4735944" y="2674112"/>
              <a:chExt cx="1872208" cy="253245"/>
            </a:xfrm>
          </p:grpSpPr>
          <p:sp>
            <p:nvSpPr>
              <p:cNvPr id="63" name="Rectangle 62">
                <a:extLst>
                  <a:ext uri="{FF2B5EF4-FFF2-40B4-BE49-F238E27FC236}">
                    <a16:creationId xmlns:a16="http://schemas.microsoft.com/office/drawing/2014/main" id="{131B2397-04B6-4450-B630-A3AC6AF3331C}"/>
                  </a:ext>
                </a:extLst>
              </p:cNvPr>
              <p:cNvSpPr/>
              <p:nvPr/>
            </p:nvSpPr>
            <p:spPr>
              <a:xfrm>
                <a:off x="4735944" y="2674112"/>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solidFill>
                    <a:prstClr val="white"/>
                  </a:solidFill>
                </a:endParaRPr>
              </a:p>
            </p:txBody>
          </p:sp>
          <p:sp>
            <p:nvSpPr>
              <p:cNvPr id="65" name="Rectangle 64">
                <a:extLst>
                  <a:ext uri="{FF2B5EF4-FFF2-40B4-BE49-F238E27FC236}">
                    <a16:creationId xmlns:a16="http://schemas.microsoft.com/office/drawing/2014/main" id="{A30F7835-B903-48B6-BD50-2ED272A32210}"/>
                  </a:ext>
                </a:extLst>
              </p:cNvPr>
              <p:cNvSpPr/>
              <p:nvPr/>
            </p:nvSpPr>
            <p:spPr>
              <a:xfrm>
                <a:off x="4735944" y="2681471"/>
                <a:ext cx="1872208" cy="238527"/>
              </a:xfrm>
              <a:prstGeom prst="rect">
                <a:avLst/>
              </a:prstGeom>
              <a:noFill/>
            </p:spPr>
            <p:txBody>
              <a:bodyPr wrap="square">
                <a:spAutoFit/>
              </a:bodyPr>
              <a:lstStyle/>
              <a:p>
                <a:pPr algn="ctr"/>
                <a:r>
                  <a:rPr lang="fr-FR" sz="900" b="1" cap="all" dirty="0">
                    <a:solidFill>
                      <a:srgbClr val="1F497D"/>
                    </a:solidFill>
                  </a:rPr>
                  <a:t>Murales DAE </a:t>
                </a:r>
                <a:endParaRPr lang="fr-FR" sz="900" b="1" cap="all" baseline="30000" dirty="0">
                  <a:solidFill>
                    <a:srgbClr val="1F497D"/>
                  </a:solidFill>
                </a:endParaRPr>
              </a:p>
            </p:txBody>
          </p:sp>
        </p:grpSp>
        <p:grpSp>
          <p:nvGrpSpPr>
            <p:cNvPr id="20" name="Groupe 19">
              <a:extLst>
                <a:ext uri="{FF2B5EF4-FFF2-40B4-BE49-F238E27FC236}">
                  <a16:creationId xmlns:a16="http://schemas.microsoft.com/office/drawing/2014/main" id="{9CC655BD-467E-40C4-8E01-C1C90D3CE41E}"/>
                </a:ext>
              </a:extLst>
            </p:cNvPr>
            <p:cNvGrpSpPr/>
            <p:nvPr/>
          </p:nvGrpSpPr>
          <p:grpSpPr>
            <a:xfrm>
              <a:off x="4838837" y="1982887"/>
              <a:ext cx="1666420" cy="595247"/>
              <a:chOff x="4879961" y="1982887"/>
              <a:chExt cx="1666420" cy="595247"/>
            </a:xfrm>
          </p:grpSpPr>
          <p:sp>
            <p:nvSpPr>
              <p:cNvPr id="68" name="Rectangle à coins arrondis 93">
                <a:extLst>
                  <a:ext uri="{FF2B5EF4-FFF2-40B4-BE49-F238E27FC236}">
                    <a16:creationId xmlns:a16="http://schemas.microsoft.com/office/drawing/2014/main" id="{DE86FD0C-637B-4D45-ABBF-F906F6A72CFA}"/>
                  </a:ext>
                </a:extLst>
              </p:cNvPr>
              <p:cNvSpPr/>
              <p:nvPr/>
            </p:nvSpPr>
            <p:spPr>
              <a:xfrm>
                <a:off x="4879961" y="1982887"/>
                <a:ext cx="1666420" cy="59524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solidFill>
                    <a:prstClr val="white"/>
                  </a:solidFill>
                </a:endParaRPr>
              </a:p>
            </p:txBody>
          </p:sp>
          <p:pic>
            <p:nvPicPr>
              <p:cNvPr id="15" name="Image 14">
                <a:extLst>
                  <a:ext uri="{FF2B5EF4-FFF2-40B4-BE49-F238E27FC236}">
                    <a16:creationId xmlns:a16="http://schemas.microsoft.com/office/drawing/2014/main" id="{A41921E2-046F-4BB7-86E8-5F8B879DB8C1}"/>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5031667" y="2028726"/>
                <a:ext cx="343532" cy="510338"/>
              </a:xfrm>
              <a:prstGeom prst="rect">
                <a:avLst/>
              </a:prstGeom>
              <a:solidFill>
                <a:schemeClr val="accent3">
                  <a:lumMod val="40000"/>
                  <a:lumOff val="60000"/>
                </a:schemeClr>
              </a:solidFill>
            </p:spPr>
          </p:pic>
          <p:pic>
            <p:nvPicPr>
              <p:cNvPr id="17" name="Image 16" descr="Une image contenant extérieur, signe, vert, parking&#10;&#10;Description générée automatiquement">
                <a:hlinkClick r:id="rId5" action="ppaction://hlinkfile"/>
                <a:extLst>
                  <a:ext uri="{FF2B5EF4-FFF2-40B4-BE49-F238E27FC236}">
                    <a16:creationId xmlns:a16="http://schemas.microsoft.com/office/drawing/2014/main" id="{9F087AEC-87F3-4CCA-A6EC-755A587E004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732915" y="2032813"/>
                <a:ext cx="679504" cy="510338"/>
              </a:xfrm>
              <a:prstGeom prst="rect">
                <a:avLst/>
              </a:prstGeom>
            </p:spPr>
          </p:pic>
        </p:grpSp>
        <p:sp>
          <p:nvSpPr>
            <p:cNvPr id="72" name="Rectangle 71">
              <a:extLst>
                <a:ext uri="{FF2B5EF4-FFF2-40B4-BE49-F238E27FC236}">
                  <a16:creationId xmlns:a16="http://schemas.microsoft.com/office/drawing/2014/main" id="{D3D83CD5-DC41-4DFA-905C-9B2BF3575428}"/>
                </a:ext>
              </a:extLst>
            </p:cNvPr>
            <p:cNvSpPr/>
            <p:nvPr/>
          </p:nvSpPr>
          <p:spPr>
            <a:xfrm>
              <a:off x="2457982" y="1918870"/>
              <a:ext cx="1872208" cy="1012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fr-FR" sz="400" dirty="0">
                <a:solidFill>
                  <a:prstClr val="black"/>
                </a:solidFill>
              </a:endParaRPr>
            </a:p>
          </p:txBody>
        </p:sp>
        <p:grpSp>
          <p:nvGrpSpPr>
            <p:cNvPr id="4" name="Groupe 3">
              <a:extLst>
                <a:ext uri="{FF2B5EF4-FFF2-40B4-BE49-F238E27FC236}">
                  <a16:creationId xmlns:a16="http://schemas.microsoft.com/office/drawing/2014/main" id="{D0A1A6B9-3E59-40C2-B274-BC7883EF6994}"/>
                </a:ext>
              </a:extLst>
            </p:cNvPr>
            <p:cNvGrpSpPr/>
            <p:nvPr/>
          </p:nvGrpSpPr>
          <p:grpSpPr>
            <a:xfrm>
              <a:off x="2457982" y="2676374"/>
              <a:ext cx="1872208" cy="253245"/>
              <a:chOff x="2457982" y="2674112"/>
              <a:chExt cx="1872208" cy="253245"/>
            </a:xfrm>
          </p:grpSpPr>
          <p:sp>
            <p:nvSpPr>
              <p:cNvPr id="73" name="Rectangle 72">
                <a:extLst>
                  <a:ext uri="{FF2B5EF4-FFF2-40B4-BE49-F238E27FC236}">
                    <a16:creationId xmlns:a16="http://schemas.microsoft.com/office/drawing/2014/main" id="{29082C98-955D-41A7-BAE9-F15CCD0243A3}"/>
                  </a:ext>
                </a:extLst>
              </p:cNvPr>
              <p:cNvSpPr/>
              <p:nvPr/>
            </p:nvSpPr>
            <p:spPr>
              <a:xfrm>
                <a:off x="2457982" y="2674112"/>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75" name="Rectangle 74">
                <a:extLst>
                  <a:ext uri="{FF2B5EF4-FFF2-40B4-BE49-F238E27FC236}">
                    <a16:creationId xmlns:a16="http://schemas.microsoft.com/office/drawing/2014/main" id="{06484572-5B45-44FB-8A1D-46F2BD98D957}"/>
                  </a:ext>
                </a:extLst>
              </p:cNvPr>
              <p:cNvSpPr/>
              <p:nvPr/>
            </p:nvSpPr>
            <p:spPr>
              <a:xfrm>
                <a:off x="2457982" y="2685318"/>
                <a:ext cx="1872208" cy="230832"/>
              </a:xfrm>
              <a:prstGeom prst="rect">
                <a:avLst/>
              </a:prstGeom>
              <a:noFill/>
            </p:spPr>
            <p:txBody>
              <a:bodyPr wrap="square">
                <a:spAutoFit/>
              </a:bodyPr>
              <a:lstStyle/>
              <a:p>
                <a:pPr algn="ctr"/>
                <a:r>
                  <a:rPr lang="fr-FR" sz="900" b="1" cap="all" dirty="0">
                    <a:solidFill>
                      <a:srgbClr val="1F497D"/>
                    </a:solidFill>
                  </a:rPr>
                  <a:t>Murales extincteurs/ria</a:t>
                </a:r>
              </a:p>
            </p:txBody>
          </p:sp>
        </p:grpSp>
        <p:grpSp>
          <p:nvGrpSpPr>
            <p:cNvPr id="18" name="Groupe 17">
              <a:extLst>
                <a:ext uri="{FF2B5EF4-FFF2-40B4-BE49-F238E27FC236}">
                  <a16:creationId xmlns:a16="http://schemas.microsoft.com/office/drawing/2014/main" id="{CE9DBE17-9C93-41C3-ABAA-0BE42B00D816}"/>
                </a:ext>
              </a:extLst>
            </p:cNvPr>
            <p:cNvGrpSpPr/>
            <p:nvPr/>
          </p:nvGrpSpPr>
          <p:grpSpPr>
            <a:xfrm>
              <a:off x="2560875" y="1980717"/>
              <a:ext cx="1666420" cy="595247"/>
              <a:chOff x="2601999" y="1980717"/>
              <a:chExt cx="1666420" cy="595247"/>
            </a:xfrm>
          </p:grpSpPr>
          <p:sp>
            <p:nvSpPr>
              <p:cNvPr id="78" name="Rectangle à coins arrondis 93">
                <a:extLst>
                  <a:ext uri="{FF2B5EF4-FFF2-40B4-BE49-F238E27FC236}">
                    <a16:creationId xmlns:a16="http://schemas.microsoft.com/office/drawing/2014/main" id="{A3BA374A-1353-42DA-8D2E-F07C125F1B90}"/>
                  </a:ext>
                </a:extLst>
              </p:cNvPr>
              <p:cNvSpPr/>
              <p:nvPr/>
            </p:nvSpPr>
            <p:spPr>
              <a:xfrm>
                <a:off x="2601999" y="1980717"/>
                <a:ext cx="1666420" cy="59524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grpSp>
            <p:nvGrpSpPr>
              <p:cNvPr id="9" name="Groupe 8">
                <a:extLst>
                  <a:ext uri="{FF2B5EF4-FFF2-40B4-BE49-F238E27FC236}">
                    <a16:creationId xmlns:a16="http://schemas.microsoft.com/office/drawing/2014/main" id="{428F4FEA-DCBE-4440-8A7A-5004575CA2BA}"/>
                  </a:ext>
                </a:extLst>
              </p:cNvPr>
              <p:cNvGrpSpPr/>
              <p:nvPr/>
            </p:nvGrpSpPr>
            <p:grpSpPr>
              <a:xfrm>
                <a:off x="2648391" y="2019562"/>
                <a:ext cx="1573636" cy="517557"/>
                <a:chOff x="3263098" y="2029261"/>
                <a:chExt cx="1573636" cy="517557"/>
              </a:xfrm>
            </p:grpSpPr>
            <p:pic>
              <p:nvPicPr>
                <p:cNvPr id="19" name="Image 18">
                  <a:extLst>
                    <a:ext uri="{FF2B5EF4-FFF2-40B4-BE49-F238E27FC236}">
                      <a16:creationId xmlns:a16="http://schemas.microsoft.com/office/drawing/2014/main" id="{314385AD-790A-42E2-B21F-D5AA3FDF967F}"/>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057019" y="2029261"/>
                  <a:ext cx="382754" cy="510339"/>
                </a:xfrm>
                <a:prstGeom prst="rect">
                  <a:avLst/>
                </a:prstGeom>
              </p:spPr>
            </p:pic>
            <p:pic>
              <p:nvPicPr>
                <p:cNvPr id="21" name="Image 20" descr="Une image contenant signe, dessin, camion, arrêt&#10;&#10;Description générée automatiquement">
                  <a:extLst>
                    <a:ext uri="{FF2B5EF4-FFF2-40B4-BE49-F238E27FC236}">
                      <a16:creationId xmlns:a16="http://schemas.microsoft.com/office/drawing/2014/main" id="{65989378-8ED7-4C8F-8CAD-41C8817C9C8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3660058" y="2036479"/>
                  <a:ext cx="382754" cy="510339"/>
                </a:xfrm>
                <a:prstGeom prst="rect">
                  <a:avLst/>
                </a:prstGeom>
              </p:spPr>
            </p:pic>
            <p:pic>
              <p:nvPicPr>
                <p:cNvPr id="23" name="Image 22" descr="Une image contenant signe, arrêt, dessin, rue&#10;&#10;Description générée automatiquement">
                  <a:extLst>
                    <a:ext uri="{FF2B5EF4-FFF2-40B4-BE49-F238E27FC236}">
                      <a16:creationId xmlns:a16="http://schemas.microsoft.com/office/drawing/2014/main" id="{5268CEDB-301A-40EC-9ED2-279DC84A7030}"/>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4453980" y="2036479"/>
                  <a:ext cx="382754" cy="510339"/>
                </a:xfrm>
                <a:prstGeom prst="rect">
                  <a:avLst/>
                </a:prstGeom>
              </p:spPr>
            </p:pic>
            <p:pic>
              <p:nvPicPr>
                <p:cNvPr id="25" name="Image 24">
                  <a:hlinkClick r:id="rId10" action="ppaction://hlinkfile"/>
                  <a:extLst>
                    <a:ext uri="{FF2B5EF4-FFF2-40B4-BE49-F238E27FC236}">
                      <a16:creationId xmlns:a16="http://schemas.microsoft.com/office/drawing/2014/main" id="{925AA197-E51D-4547-94D4-498D63D3E87D}"/>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263098" y="2034813"/>
                  <a:ext cx="382753" cy="510336"/>
                </a:xfrm>
                <a:prstGeom prst="rect">
                  <a:avLst/>
                </a:prstGeom>
              </p:spPr>
            </p:pic>
          </p:grpSp>
        </p:grpSp>
        <p:sp>
          <p:nvSpPr>
            <p:cNvPr id="96" name="Rectangle 95">
              <a:extLst>
                <a:ext uri="{FF2B5EF4-FFF2-40B4-BE49-F238E27FC236}">
                  <a16:creationId xmlns:a16="http://schemas.microsoft.com/office/drawing/2014/main" id="{7B286660-8326-46EF-AAF3-FD71F2DE7DFD}"/>
                </a:ext>
              </a:extLst>
            </p:cNvPr>
            <p:cNvSpPr/>
            <p:nvPr/>
          </p:nvSpPr>
          <p:spPr>
            <a:xfrm>
              <a:off x="180020" y="1620045"/>
              <a:ext cx="8710878" cy="246221"/>
            </a:xfrm>
            <a:prstGeom prst="rect">
              <a:avLst/>
            </a:prstGeom>
            <a:noFill/>
          </p:spPr>
          <p:txBody>
            <a:bodyPr wrap="square">
              <a:spAutoFit/>
            </a:bodyPr>
            <a:lstStyle/>
            <a:p>
              <a:pPr algn="ctr"/>
              <a:r>
                <a:rPr lang="fr-FR" sz="1000" dirty="0">
                  <a:solidFill>
                    <a:srgbClr val="002060"/>
                  </a:solidFill>
                </a:rPr>
                <a:t>Etiquettes QR Codes</a:t>
              </a:r>
            </a:p>
          </p:txBody>
        </p:sp>
        <p:sp>
          <p:nvSpPr>
            <p:cNvPr id="94" name="Rectangle 93">
              <a:extLst>
                <a:ext uri="{FF2B5EF4-FFF2-40B4-BE49-F238E27FC236}">
                  <a16:creationId xmlns:a16="http://schemas.microsoft.com/office/drawing/2014/main" id="{2771B783-7189-44CE-B355-943BAE588945}"/>
                </a:ext>
              </a:extLst>
            </p:cNvPr>
            <p:cNvSpPr/>
            <p:nvPr/>
          </p:nvSpPr>
          <p:spPr>
            <a:xfrm>
              <a:off x="180020" y="1922773"/>
              <a:ext cx="1872208" cy="1006846"/>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en-US" sz="900" baseline="30000" dirty="0">
                <a:solidFill>
                  <a:prstClr val="black"/>
                </a:solidFill>
              </a:endParaRPr>
            </a:p>
            <a:p>
              <a:pPr algn="ctr"/>
              <a:endParaRPr lang="fr-FR" sz="900" dirty="0">
                <a:solidFill>
                  <a:prstClr val="black"/>
                </a:solidFill>
              </a:endParaRPr>
            </a:p>
          </p:txBody>
        </p:sp>
        <p:grpSp>
          <p:nvGrpSpPr>
            <p:cNvPr id="6" name="Groupe 5">
              <a:extLst>
                <a:ext uri="{FF2B5EF4-FFF2-40B4-BE49-F238E27FC236}">
                  <a16:creationId xmlns:a16="http://schemas.microsoft.com/office/drawing/2014/main" id="{A2BE725C-42C4-4AAA-A134-C3CB4840A86D}"/>
                </a:ext>
              </a:extLst>
            </p:cNvPr>
            <p:cNvGrpSpPr/>
            <p:nvPr/>
          </p:nvGrpSpPr>
          <p:grpSpPr>
            <a:xfrm>
              <a:off x="180020" y="2676374"/>
              <a:ext cx="1872208" cy="253245"/>
              <a:chOff x="180020" y="2669679"/>
              <a:chExt cx="1872208" cy="253245"/>
            </a:xfrm>
          </p:grpSpPr>
          <p:sp>
            <p:nvSpPr>
              <p:cNvPr id="95" name="Rectangle 94">
                <a:extLst>
                  <a:ext uri="{FF2B5EF4-FFF2-40B4-BE49-F238E27FC236}">
                    <a16:creationId xmlns:a16="http://schemas.microsoft.com/office/drawing/2014/main" id="{C7668DE8-E564-456E-8703-0270F4AB3064}"/>
                  </a:ext>
                </a:extLst>
              </p:cNvPr>
              <p:cNvSpPr/>
              <p:nvPr/>
            </p:nvSpPr>
            <p:spPr>
              <a:xfrm>
                <a:off x="180020" y="2669679"/>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dirty="0">
                  <a:solidFill>
                    <a:prstClr val="white"/>
                  </a:solidFill>
                </a:endParaRPr>
              </a:p>
            </p:txBody>
          </p:sp>
          <p:sp>
            <p:nvSpPr>
              <p:cNvPr id="97" name="Rectangle 96">
                <a:extLst>
                  <a:ext uri="{FF2B5EF4-FFF2-40B4-BE49-F238E27FC236}">
                    <a16:creationId xmlns:a16="http://schemas.microsoft.com/office/drawing/2014/main" id="{1042400E-7F95-4575-91F9-2BA1599B92A3}"/>
                  </a:ext>
                </a:extLst>
              </p:cNvPr>
              <p:cNvSpPr/>
              <p:nvPr/>
            </p:nvSpPr>
            <p:spPr>
              <a:xfrm>
                <a:off x="180020" y="2677038"/>
                <a:ext cx="1872208" cy="238527"/>
              </a:xfrm>
              <a:prstGeom prst="rect">
                <a:avLst/>
              </a:prstGeom>
              <a:noFill/>
            </p:spPr>
            <p:txBody>
              <a:bodyPr wrap="square">
                <a:spAutoFit/>
              </a:bodyPr>
              <a:lstStyle/>
              <a:p>
                <a:pPr algn="ctr"/>
                <a:r>
                  <a:rPr lang="fr-FR" sz="900" b="1" cap="all" dirty="0">
                    <a:solidFill>
                      <a:srgbClr val="1F497D"/>
                    </a:solidFill>
                  </a:rPr>
                  <a:t>SUR EXTINCTEURS</a:t>
                </a:r>
                <a:endParaRPr lang="fr-FR" sz="900" b="1" cap="all" baseline="30000" dirty="0">
                  <a:solidFill>
                    <a:srgbClr val="1F497D"/>
                  </a:solidFill>
                </a:endParaRPr>
              </a:p>
            </p:txBody>
          </p:sp>
        </p:grpSp>
        <p:grpSp>
          <p:nvGrpSpPr>
            <p:cNvPr id="16" name="Groupe 15">
              <a:extLst>
                <a:ext uri="{FF2B5EF4-FFF2-40B4-BE49-F238E27FC236}">
                  <a16:creationId xmlns:a16="http://schemas.microsoft.com/office/drawing/2014/main" id="{CDB219A7-0739-4D8E-8D11-BEB5D2CA4A94}"/>
                </a:ext>
              </a:extLst>
            </p:cNvPr>
            <p:cNvGrpSpPr/>
            <p:nvPr/>
          </p:nvGrpSpPr>
          <p:grpSpPr>
            <a:xfrm>
              <a:off x="282913" y="1980716"/>
              <a:ext cx="1666420" cy="595247"/>
              <a:chOff x="324037" y="1980716"/>
              <a:chExt cx="1666420" cy="595247"/>
            </a:xfrm>
          </p:grpSpPr>
          <p:sp>
            <p:nvSpPr>
              <p:cNvPr id="99" name="Rectangle à coins arrondis 93">
                <a:extLst>
                  <a:ext uri="{FF2B5EF4-FFF2-40B4-BE49-F238E27FC236}">
                    <a16:creationId xmlns:a16="http://schemas.microsoft.com/office/drawing/2014/main" id="{A5E68A88-CDE5-414D-A6F8-E9BFC711B4C1}"/>
                  </a:ext>
                </a:extLst>
              </p:cNvPr>
              <p:cNvSpPr/>
              <p:nvPr/>
            </p:nvSpPr>
            <p:spPr>
              <a:xfrm>
                <a:off x="324037" y="1980716"/>
                <a:ext cx="1666420" cy="59524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900">
                  <a:solidFill>
                    <a:prstClr val="white"/>
                  </a:solidFill>
                </a:endParaRPr>
              </a:p>
            </p:txBody>
          </p:sp>
          <p:pic>
            <p:nvPicPr>
              <p:cNvPr id="37" name="Image 36">
                <a:hlinkClick r:id="rId12" action="ppaction://hlinkfile"/>
                <a:extLst>
                  <a:ext uri="{FF2B5EF4-FFF2-40B4-BE49-F238E27FC236}">
                    <a16:creationId xmlns:a16="http://schemas.microsoft.com/office/drawing/2014/main" id="{003437E9-8E0C-4365-818E-322A4356981A}"/>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08670" y="2106346"/>
                <a:ext cx="854069" cy="284690"/>
              </a:xfrm>
              <a:prstGeom prst="rect">
                <a:avLst/>
              </a:prstGeom>
            </p:spPr>
          </p:pic>
          <p:pic>
            <p:nvPicPr>
              <p:cNvPr id="39" name="Image 38">
                <a:hlinkClick r:id="rId14" action="ppaction://hlinkfile"/>
                <a:extLst>
                  <a:ext uri="{FF2B5EF4-FFF2-40B4-BE49-F238E27FC236}">
                    <a16:creationId xmlns:a16="http://schemas.microsoft.com/office/drawing/2014/main" id="{44375043-016C-47E5-8AD8-C0F3321A79DF}"/>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395536" y="2059222"/>
                <a:ext cx="897954" cy="299318"/>
              </a:xfrm>
              <a:prstGeom prst="rect">
                <a:avLst/>
              </a:prstGeom>
            </p:spPr>
          </p:pic>
          <p:pic>
            <p:nvPicPr>
              <p:cNvPr id="5" name="Image 4">
                <a:extLst>
                  <a:ext uri="{FF2B5EF4-FFF2-40B4-BE49-F238E27FC236}">
                    <a16:creationId xmlns:a16="http://schemas.microsoft.com/office/drawing/2014/main" id="{51969E78-5610-4439-A92F-AEA248700B7D}"/>
                  </a:ext>
                </a:extLst>
              </p:cNvPr>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547242" y="2237801"/>
                <a:ext cx="897954" cy="299318"/>
              </a:xfrm>
              <a:prstGeom prst="rect">
                <a:avLst/>
              </a:prstGeom>
            </p:spPr>
          </p:pic>
        </p:grpSp>
        <p:cxnSp>
          <p:nvCxnSpPr>
            <p:cNvPr id="109" name="Connecteur droit 108">
              <a:extLst>
                <a:ext uri="{FF2B5EF4-FFF2-40B4-BE49-F238E27FC236}">
                  <a16:creationId xmlns:a16="http://schemas.microsoft.com/office/drawing/2014/main" id="{3AFBF009-2D94-4E60-AC29-DDEDED25AAEE}"/>
                </a:ext>
              </a:extLst>
            </p:cNvPr>
            <p:cNvCxnSpPr>
              <a:cxnSpLocks/>
            </p:cNvCxnSpPr>
            <p:nvPr/>
          </p:nvCxnSpPr>
          <p:spPr>
            <a:xfrm>
              <a:off x="2255105" y="1887406"/>
              <a:ext cx="0" cy="10422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2" name="Connecteur droit 111">
              <a:extLst>
                <a:ext uri="{FF2B5EF4-FFF2-40B4-BE49-F238E27FC236}">
                  <a16:creationId xmlns:a16="http://schemas.microsoft.com/office/drawing/2014/main" id="{97FB040F-D673-45C4-BC05-E019C0494ACF}"/>
                </a:ext>
              </a:extLst>
            </p:cNvPr>
            <p:cNvCxnSpPr>
              <a:cxnSpLocks/>
            </p:cNvCxnSpPr>
            <p:nvPr/>
          </p:nvCxnSpPr>
          <p:spPr>
            <a:xfrm>
              <a:off x="4533067" y="1903137"/>
              <a:ext cx="0" cy="10422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Connecteur droit 112">
              <a:extLst>
                <a:ext uri="{FF2B5EF4-FFF2-40B4-BE49-F238E27FC236}">
                  <a16:creationId xmlns:a16="http://schemas.microsoft.com/office/drawing/2014/main" id="{4D368834-E5C1-498E-9D41-5C4F5770C8FC}"/>
                </a:ext>
              </a:extLst>
            </p:cNvPr>
            <p:cNvCxnSpPr>
              <a:cxnSpLocks/>
            </p:cNvCxnSpPr>
            <p:nvPr/>
          </p:nvCxnSpPr>
          <p:spPr>
            <a:xfrm>
              <a:off x="6811029" y="1918870"/>
              <a:ext cx="0" cy="1042213"/>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8" name="Groupe 7">
            <a:extLst>
              <a:ext uri="{FF2B5EF4-FFF2-40B4-BE49-F238E27FC236}">
                <a16:creationId xmlns:a16="http://schemas.microsoft.com/office/drawing/2014/main" id="{3A0B922D-BE0C-3C7B-54C0-66239D929FD8}"/>
              </a:ext>
            </a:extLst>
          </p:cNvPr>
          <p:cNvGrpSpPr/>
          <p:nvPr/>
        </p:nvGrpSpPr>
        <p:grpSpPr>
          <a:xfrm>
            <a:off x="293281" y="4778604"/>
            <a:ext cx="1617232" cy="258317"/>
            <a:chOff x="293281" y="4778604"/>
            <a:chExt cx="1617232" cy="258317"/>
          </a:xfrm>
        </p:grpSpPr>
        <p:pic>
          <p:nvPicPr>
            <p:cNvPr id="10" name="Image 9">
              <a:hlinkClick r:id="rId17" action="ppaction://hlinksldjump"/>
              <a:extLst>
                <a:ext uri="{FF2B5EF4-FFF2-40B4-BE49-F238E27FC236}">
                  <a16:creationId xmlns:a16="http://schemas.microsoft.com/office/drawing/2014/main" id="{A89D42B1-1B82-09F0-9482-C5DC5A1FA989}"/>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1" name="Image 10">
              <a:hlinkClick r:id="rId19" action="ppaction://hlinksldjump"/>
              <a:extLst>
                <a:ext uri="{FF2B5EF4-FFF2-40B4-BE49-F238E27FC236}">
                  <a16:creationId xmlns:a16="http://schemas.microsoft.com/office/drawing/2014/main" id="{1627F88F-2CBA-55DB-26BA-9429B5A39806}"/>
                </a:ext>
              </a:extLst>
            </p:cNvPr>
            <p:cNvPicPr>
              <a:picLocks noChangeAspect="1"/>
            </p:cNvPicPr>
            <p:nvPr/>
          </p:nvPicPr>
          <p:blipFill>
            <a:blip r:embed="rId20"/>
            <a:stretch>
              <a:fillRect/>
            </a:stretch>
          </p:blipFill>
          <p:spPr>
            <a:xfrm>
              <a:off x="1403783" y="4778604"/>
              <a:ext cx="506730" cy="258317"/>
            </a:xfrm>
            <a:prstGeom prst="rect">
              <a:avLst/>
            </a:prstGeom>
          </p:spPr>
        </p:pic>
        <p:pic>
          <p:nvPicPr>
            <p:cNvPr id="12" name="Image 11">
              <a:hlinkClick r:id="rId21" action="ppaction://hlinksldjump"/>
              <a:extLst>
                <a:ext uri="{FF2B5EF4-FFF2-40B4-BE49-F238E27FC236}">
                  <a16:creationId xmlns:a16="http://schemas.microsoft.com/office/drawing/2014/main" id="{EB1F1302-E26C-3F73-9FAD-64C8F1D6DCD8}"/>
                </a:ext>
              </a:extLst>
            </p:cNvPr>
            <p:cNvPicPr>
              <a:picLocks noChangeAspect="1"/>
            </p:cNvPicPr>
            <p:nvPr/>
          </p:nvPicPr>
          <p:blipFill>
            <a:blip r:embed="rId22"/>
            <a:stretch>
              <a:fillRect/>
            </a:stretch>
          </p:blipFill>
          <p:spPr>
            <a:xfrm>
              <a:off x="822290" y="4778604"/>
              <a:ext cx="584693" cy="258317"/>
            </a:xfrm>
            <a:prstGeom prst="rect">
              <a:avLst/>
            </a:prstGeom>
          </p:spPr>
        </p:pic>
      </p:grpSp>
      <p:sp>
        <p:nvSpPr>
          <p:cNvPr id="14" name="Rectangle 13">
            <a:extLst>
              <a:ext uri="{FF2B5EF4-FFF2-40B4-BE49-F238E27FC236}">
                <a16:creationId xmlns:a16="http://schemas.microsoft.com/office/drawing/2014/main" id="{538E7333-252F-6993-C1CB-50037C97F0E1}"/>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La signalétique connectée pour action et formation </a:t>
            </a:r>
          </a:p>
        </p:txBody>
      </p:sp>
    </p:spTree>
    <p:extLst>
      <p:ext uri="{BB962C8B-B14F-4D97-AF65-F5344CB8AC3E}">
        <p14:creationId xmlns:p14="http://schemas.microsoft.com/office/powerpoint/2010/main" val="26084616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 contexte – sinistres incendie</a:t>
            </a:r>
            <a:r>
              <a:rPr lang="fr-FR" baseline="30000" dirty="0"/>
              <a:t>(1)</a:t>
            </a:r>
            <a:endParaRPr lang="en-US" sz="1600" baseline="30000" dirty="0"/>
          </a:p>
        </p:txBody>
      </p:sp>
      <p:sp>
        <p:nvSpPr>
          <p:cNvPr id="8" name="Espace réservé du numéro de diapositive 7">
            <a:extLst>
              <a:ext uri="{FF2B5EF4-FFF2-40B4-BE49-F238E27FC236}">
                <a16:creationId xmlns:a16="http://schemas.microsoft.com/office/drawing/2014/main" id="{AFA06C72-ED22-D638-1700-49CAD4E51A89}"/>
              </a:ext>
            </a:extLst>
          </p:cNvPr>
          <p:cNvSpPr>
            <a:spLocks noGrp="1"/>
          </p:cNvSpPr>
          <p:nvPr>
            <p:ph type="sldNum" sz="quarter" idx="4"/>
          </p:nvPr>
        </p:nvSpPr>
        <p:spPr/>
        <p:txBody>
          <a:bodyPr/>
          <a:lstStyle/>
          <a:p>
            <a:fld id="{BE375096-6367-4A46-9B35-1C341654C780}" type="slidenum">
              <a:rPr lang="en-US" smtClean="0"/>
              <a:pPr/>
              <a:t>2</a:t>
            </a:fld>
            <a:endParaRPr lang="en-US" dirty="0"/>
          </a:p>
        </p:txBody>
      </p:sp>
      <p:graphicFrame>
        <p:nvGraphicFramePr>
          <p:cNvPr id="16" name="Graphique 15">
            <a:extLst>
              <a:ext uri="{FF2B5EF4-FFF2-40B4-BE49-F238E27FC236}">
                <a16:creationId xmlns:a16="http://schemas.microsoft.com/office/drawing/2014/main" id="{1BD511E3-CCA7-4EF9-B36C-10C76F387937}"/>
              </a:ext>
            </a:extLst>
          </p:cNvPr>
          <p:cNvGraphicFramePr/>
          <p:nvPr/>
        </p:nvGraphicFramePr>
        <p:xfrm>
          <a:off x="3717482" y="2336268"/>
          <a:ext cx="4598934" cy="2766754"/>
        </p:xfrm>
        <a:graphic>
          <a:graphicData uri="http://schemas.openxmlformats.org/drawingml/2006/chart">
            <c:chart xmlns:c="http://schemas.openxmlformats.org/drawingml/2006/chart" xmlns:r="http://schemas.openxmlformats.org/officeDocument/2006/relationships" r:id="rId2"/>
          </a:graphicData>
        </a:graphic>
      </p:graphicFrame>
      <p:grpSp>
        <p:nvGrpSpPr>
          <p:cNvPr id="14" name="Groupe 13">
            <a:extLst>
              <a:ext uri="{FF2B5EF4-FFF2-40B4-BE49-F238E27FC236}">
                <a16:creationId xmlns:a16="http://schemas.microsoft.com/office/drawing/2014/main" id="{8C41A4F8-D216-B4C1-D611-99DEDEE818F7}"/>
              </a:ext>
            </a:extLst>
          </p:cNvPr>
          <p:cNvGrpSpPr/>
          <p:nvPr/>
        </p:nvGrpSpPr>
        <p:grpSpPr>
          <a:xfrm>
            <a:off x="323527" y="1155152"/>
            <a:ext cx="8640961" cy="3281653"/>
            <a:chOff x="323527" y="1547606"/>
            <a:chExt cx="8640961" cy="3281653"/>
          </a:xfrm>
        </p:grpSpPr>
        <p:sp>
          <p:nvSpPr>
            <p:cNvPr id="23" name="ZoneTexte 22"/>
            <p:cNvSpPr txBox="1"/>
            <p:nvPr/>
          </p:nvSpPr>
          <p:spPr>
            <a:xfrm>
              <a:off x="4499992" y="4659982"/>
              <a:ext cx="4464496" cy="169277"/>
            </a:xfrm>
            <a:prstGeom prst="rect">
              <a:avLst/>
            </a:prstGeom>
            <a:noFill/>
          </p:spPr>
          <p:txBody>
            <a:bodyPr wrap="square" rtlCol="0">
              <a:spAutoFit/>
            </a:bodyPr>
            <a:lstStyle/>
            <a:p>
              <a:pPr marL="228600" marR="0" lvl="0" indent="-228600" algn="r" defTabSz="914400" rtl="0" eaLnBrk="1" fontAlgn="auto" latinLnBrk="0" hangingPunct="1">
                <a:lnSpc>
                  <a:spcPct val="100000"/>
                </a:lnSpc>
                <a:spcBef>
                  <a:spcPts val="0"/>
                </a:spcBef>
                <a:spcAft>
                  <a:spcPts val="0"/>
                </a:spcAft>
                <a:buClrTx/>
                <a:buSzTx/>
                <a:buFontTx/>
                <a:buAutoNum type="arabicParenBoth"/>
                <a:tabLst/>
                <a:defRPr/>
              </a:pPr>
              <a:r>
                <a:rPr kumimoji="0" lang="fr-FR" sz="500" b="0" i="1" u="none" strike="noStrike" kern="1200" cap="none" spc="0" normalizeH="0" baseline="0" noProof="0" dirty="0">
                  <a:ln>
                    <a:noFill/>
                  </a:ln>
                  <a:solidFill>
                    <a:schemeClr val="tx1">
                      <a:lumMod val="50000"/>
                      <a:lumOff val="50000"/>
                    </a:schemeClr>
                  </a:solidFill>
                  <a:effectLst/>
                  <a:uLnTx/>
                  <a:uFillTx/>
                  <a:latin typeface="Arial"/>
                  <a:ea typeface="+mn-ea"/>
                  <a:cs typeface="+mn-cs"/>
                </a:rPr>
                <a:t>Statistiques des SDIS 2019 – édition 2020, hors feux : voie publique, véhicules, de végétations  </a:t>
              </a:r>
              <a:endParaRPr kumimoji="0" lang="en-US" sz="500" b="0" i="1" u="none" strike="noStrike" kern="1200" cap="none" spc="0" normalizeH="0" baseline="0" noProof="0" dirty="0">
                <a:ln>
                  <a:noFill/>
                </a:ln>
                <a:solidFill>
                  <a:schemeClr val="tx1">
                    <a:lumMod val="50000"/>
                    <a:lumOff val="50000"/>
                  </a:schemeClr>
                </a:solidFill>
                <a:effectLst/>
                <a:uLnTx/>
                <a:uFillTx/>
                <a:latin typeface="Arial"/>
                <a:ea typeface="+mn-ea"/>
                <a:cs typeface="+mn-cs"/>
              </a:endParaRPr>
            </a:p>
          </p:txBody>
        </p:sp>
        <p:grpSp>
          <p:nvGrpSpPr>
            <p:cNvPr id="31" name="Groupe 30">
              <a:extLst>
                <a:ext uri="{FF2B5EF4-FFF2-40B4-BE49-F238E27FC236}">
                  <a16:creationId xmlns:a16="http://schemas.microsoft.com/office/drawing/2014/main" id="{33CA4231-1CE1-4BCF-9DBA-407681BFCA16}"/>
                </a:ext>
              </a:extLst>
            </p:cNvPr>
            <p:cNvGrpSpPr/>
            <p:nvPr/>
          </p:nvGrpSpPr>
          <p:grpSpPr>
            <a:xfrm>
              <a:off x="323527" y="1554233"/>
              <a:ext cx="3168349" cy="3065123"/>
              <a:chOff x="323527" y="1554233"/>
              <a:chExt cx="3528394" cy="3065123"/>
            </a:xfrm>
          </p:grpSpPr>
          <p:sp>
            <p:nvSpPr>
              <p:cNvPr id="52" name="TextBox 25"/>
              <p:cNvSpPr txBox="1"/>
              <p:nvPr/>
            </p:nvSpPr>
            <p:spPr>
              <a:xfrm>
                <a:off x="323527" y="2150735"/>
                <a:ext cx="3528393" cy="276999"/>
              </a:xfrm>
              <a:prstGeom prst="rect">
                <a:avLst/>
              </a:prstGeom>
              <a:solidFill>
                <a:schemeClr val="accent6">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dirty="0">
                    <a:ln>
                      <a:noFill/>
                    </a:ln>
                    <a:solidFill>
                      <a:prstClr val="black"/>
                    </a:solidFill>
                    <a:effectLst/>
                    <a:uLnTx/>
                    <a:uFillTx/>
                    <a:latin typeface="Arial"/>
                    <a:ea typeface="+mn-ea"/>
                    <a:cs typeface="+mn-cs"/>
                  </a:rPr>
                  <a:t>Interventions des services de </a:t>
                </a:r>
                <a:r>
                  <a:rPr kumimoji="0" lang="fr-FR" sz="1200" b="0" i="0" u="none" strike="noStrike" kern="1200" cap="none" spc="0" normalizeH="0" baseline="0" noProof="0" dirty="0">
                    <a:ln>
                      <a:noFill/>
                    </a:ln>
                    <a:solidFill>
                      <a:prstClr val="black"/>
                    </a:solidFill>
                    <a:effectLst/>
                    <a:uLnTx/>
                    <a:uFillTx/>
                    <a:latin typeface="Arial"/>
                    <a:ea typeface="+mn-ea"/>
                    <a:cs typeface="+mn-cs"/>
                  </a:rPr>
                  <a:t>secours</a:t>
                </a:r>
                <a:endParaRPr kumimoji="0" lang="en-GB" sz="1200" b="0" i="0" u="none" strike="noStrike" kern="1200" cap="none" spc="0" normalizeH="0" baseline="0" noProof="0" dirty="0">
                  <a:ln>
                    <a:noFill/>
                  </a:ln>
                  <a:solidFill>
                    <a:prstClr val="black"/>
                  </a:solidFill>
                  <a:effectLst/>
                  <a:uLnTx/>
                  <a:uFillTx/>
                  <a:latin typeface="Arial"/>
                  <a:ea typeface="+mn-ea"/>
                  <a:cs typeface="+mn-cs"/>
                </a:endParaRPr>
              </a:p>
            </p:txBody>
          </p:sp>
          <p:grpSp>
            <p:nvGrpSpPr>
              <p:cNvPr id="5" name="Groupe 4"/>
              <p:cNvGrpSpPr/>
              <p:nvPr/>
            </p:nvGrpSpPr>
            <p:grpSpPr>
              <a:xfrm>
                <a:off x="323528" y="1554233"/>
                <a:ext cx="3528393" cy="607859"/>
                <a:chOff x="323528" y="1554233"/>
                <a:chExt cx="3528393" cy="607859"/>
              </a:xfrm>
            </p:grpSpPr>
            <p:sp>
              <p:nvSpPr>
                <p:cNvPr id="56" name="Rectangle 55"/>
                <p:cNvSpPr/>
                <p:nvPr/>
              </p:nvSpPr>
              <p:spPr>
                <a:xfrm rot="5400000">
                  <a:off x="1783796" y="93966"/>
                  <a:ext cx="607858" cy="3528393"/>
                </a:xfrm>
                <a:prstGeom prst="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7" name="Text Box 14"/>
                <p:cNvSpPr txBox="1">
                  <a:spLocks noChangeArrowheads="1"/>
                </p:cNvSpPr>
                <p:nvPr/>
              </p:nvSpPr>
              <p:spPr bwMode="auto">
                <a:xfrm>
                  <a:off x="323528" y="1554233"/>
                  <a:ext cx="3528392" cy="457305"/>
                </a:xfrm>
                <a:prstGeom prst="rect">
                  <a:avLst/>
                </a:prstGeom>
                <a:noFill/>
                <a:ln w="9525">
                  <a:noFill/>
                  <a:miter lim="800000"/>
                  <a:headEnd/>
                  <a:tailEnd/>
                </a:ln>
              </p:spPr>
              <p:txBody>
                <a:bodyPr wrap="square">
                  <a:spAutoFit/>
                </a:bodyPr>
                <a:lstStyle/>
                <a:p>
                  <a:pPr marL="0" marR="0" lvl="0" indent="0" algn="l" defTabSz="914400" rtl="0" eaLnBrk="1" fontAlgn="auto" latinLnBrk="0" hangingPunct="1">
                    <a:lnSpc>
                      <a:spcPct val="60000"/>
                    </a:lnSpc>
                    <a:spcBef>
                      <a:spcPts val="0"/>
                    </a:spcBef>
                    <a:spcAft>
                      <a:spcPts val="600"/>
                    </a:spcAft>
                    <a:buClrTx/>
                    <a:buSzTx/>
                    <a:buFontTx/>
                    <a:buNone/>
                    <a:tabLst>
                      <a:tab pos="1196975" algn="l"/>
                    </a:tabLst>
                    <a:defRPr/>
                  </a:pPr>
                  <a:r>
                    <a:rPr kumimoji="0" lang="en-US" sz="2000" b="1" i="0" u="none" strike="noStrike" kern="1200" cap="none" spc="0" normalizeH="0" baseline="0" noProof="0" dirty="0">
                      <a:ln>
                        <a:noFill/>
                      </a:ln>
                      <a:solidFill>
                        <a:srgbClr val="03339A"/>
                      </a:solidFill>
                      <a:effectLst/>
                      <a:uLnTx/>
                      <a:uFillTx/>
                      <a:latin typeface="Arial"/>
                      <a:ea typeface="+mn-ea"/>
                      <a:cs typeface="+mn-cs"/>
                    </a:rPr>
                    <a:t>    15604 </a:t>
                  </a:r>
                  <a:r>
                    <a:rPr kumimoji="0" lang="fr-FR" sz="1050" b="0" i="0" u="none" strike="noStrike" kern="1200" cap="none" spc="0" normalizeH="0" baseline="0" noProof="0" dirty="0">
                      <a:ln>
                        <a:noFill/>
                      </a:ln>
                      <a:solidFill>
                        <a:srgbClr val="404040"/>
                      </a:solidFill>
                      <a:effectLst/>
                      <a:uLnTx/>
                      <a:uFillTx/>
                      <a:latin typeface="Arial"/>
                      <a:ea typeface="+mn-ea"/>
                      <a:cs typeface="+mn-cs"/>
                    </a:rPr>
                    <a:t>Incendies par an en France </a:t>
                  </a:r>
                </a:p>
                <a:p>
                  <a:pPr marL="0" marR="0" lvl="0" indent="0" algn="l" defTabSz="914400" rtl="0" eaLnBrk="1" fontAlgn="auto" latinLnBrk="0" hangingPunct="1">
                    <a:lnSpc>
                      <a:spcPct val="60000"/>
                    </a:lnSpc>
                    <a:spcBef>
                      <a:spcPts val="0"/>
                    </a:spcBef>
                    <a:spcAft>
                      <a:spcPts val="600"/>
                    </a:spcAft>
                    <a:buClrTx/>
                    <a:buSzTx/>
                    <a:buFontTx/>
                    <a:buNone/>
                    <a:tabLst>
                      <a:tab pos="1196975" algn="l"/>
                    </a:tabLst>
                    <a:defRPr/>
                  </a:pPr>
                  <a:r>
                    <a:rPr kumimoji="0" lang="fr-FR" sz="1050" b="0" i="0" u="none" strike="noStrike" kern="1200" cap="none" spc="0" normalizeH="0" baseline="0" noProof="0" dirty="0">
                      <a:ln>
                        <a:noFill/>
                      </a:ln>
                      <a:solidFill>
                        <a:srgbClr val="404040"/>
                      </a:solidFill>
                      <a:effectLst/>
                      <a:uLnTx/>
                      <a:uFillTx/>
                      <a:latin typeface="Arial"/>
                      <a:ea typeface="+mn-ea"/>
                      <a:cs typeface="+mn-cs"/>
                    </a:rPr>
                    <a:t>                             dans les locaux professionnels</a:t>
                  </a:r>
                </a:p>
              </p:txBody>
            </p:sp>
            <p:pic>
              <p:nvPicPr>
                <p:cNvPr id="58" name="Picture 2"/>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3528" y="1554233"/>
                  <a:ext cx="247510" cy="2659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aphicFrame>
            <p:nvGraphicFramePr>
              <p:cNvPr id="13" name="Graphique 12">
                <a:extLst>
                  <a:ext uri="{FF2B5EF4-FFF2-40B4-BE49-F238E27FC236}">
                    <a16:creationId xmlns:a16="http://schemas.microsoft.com/office/drawing/2014/main" id="{A7AE9231-E4D9-4D90-AAFF-21A28A2DA788}"/>
                  </a:ext>
                </a:extLst>
              </p:cNvPr>
              <p:cNvGraphicFramePr/>
              <p:nvPr/>
            </p:nvGraphicFramePr>
            <p:xfrm>
              <a:off x="323527" y="2283718"/>
              <a:ext cx="3528393" cy="2335638"/>
            </p:xfrm>
            <a:graphic>
              <a:graphicData uri="http://schemas.openxmlformats.org/drawingml/2006/chart">
                <c:chart xmlns:c="http://schemas.openxmlformats.org/drawingml/2006/chart" xmlns:r="http://schemas.openxmlformats.org/officeDocument/2006/relationships" r:id="rId4"/>
              </a:graphicData>
            </a:graphic>
          </p:graphicFrame>
        </p:grpSp>
        <p:cxnSp>
          <p:nvCxnSpPr>
            <p:cNvPr id="18" name="Connecteur droit 17">
              <a:extLst>
                <a:ext uri="{FF2B5EF4-FFF2-40B4-BE49-F238E27FC236}">
                  <a16:creationId xmlns:a16="http://schemas.microsoft.com/office/drawing/2014/main" id="{89A2D3D5-CA85-41BC-9F86-3E8AD2522054}"/>
                </a:ext>
              </a:extLst>
            </p:cNvPr>
            <p:cNvCxnSpPr>
              <a:cxnSpLocks/>
            </p:cNvCxnSpPr>
            <p:nvPr/>
          </p:nvCxnSpPr>
          <p:spPr>
            <a:xfrm>
              <a:off x="4067944" y="1563449"/>
              <a:ext cx="0" cy="2952517"/>
            </a:xfrm>
            <a:prstGeom prst="line">
              <a:avLst/>
            </a:prstGeom>
            <a:ln w="31750">
              <a:solidFill>
                <a:schemeClr val="accent1">
                  <a:shade val="95000"/>
                  <a:satMod val="105000"/>
                  <a:alpha val="39000"/>
                </a:schemeClr>
              </a:solidFill>
            </a:ln>
          </p:spPr>
          <p:style>
            <a:lnRef idx="1">
              <a:schemeClr val="accent1"/>
            </a:lnRef>
            <a:fillRef idx="0">
              <a:schemeClr val="accent1"/>
            </a:fillRef>
            <a:effectRef idx="0">
              <a:schemeClr val="accent1"/>
            </a:effectRef>
            <a:fontRef idx="minor">
              <a:schemeClr val="tx1"/>
            </a:fontRef>
          </p:style>
        </p:cxnSp>
        <p:grpSp>
          <p:nvGrpSpPr>
            <p:cNvPr id="22" name="Groupe 21"/>
            <p:cNvGrpSpPr/>
            <p:nvPr/>
          </p:nvGrpSpPr>
          <p:grpSpPr>
            <a:xfrm>
              <a:off x="4414870" y="1563449"/>
              <a:ext cx="3528396" cy="607858"/>
              <a:chOff x="4717883" y="1617017"/>
              <a:chExt cx="3528396" cy="607858"/>
            </a:xfrm>
          </p:grpSpPr>
          <p:sp>
            <p:nvSpPr>
              <p:cNvPr id="24" name="Rectangle 23"/>
              <p:cNvSpPr/>
              <p:nvPr/>
            </p:nvSpPr>
            <p:spPr>
              <a:xfrm rot="5400000">
                <a:off x="6170144" y="164756"/>
                <a:ext cx="607858" cy="3512380"/>
              </a:xfrm>
              <a:prstGeom prst="rect">
                <a:avLst/>
              </a:prstGeom>
              <a:solidFill>
                <a:schemeClr val="bg1">
                  <a:lumMod val="9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Text Box 14"/>
              <p:cNvSpPr txBox="1">
                <a:spLocks noChangeArrowheads="1"/>
              </p:cNvSpPr>
              <p:nvPr/>
            </p:nvSpPr>
            <p:spPr bwMode="auto">
              <a:xfrm>
                <a:off x="4717885" y="1617017"/>
                <a:ext cx="3528394" cy="532453"/>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60000"/>
                  </a:lnSpc>
                  <a:spcBef>
                    <a:spcPts val="0"/>
                  </a:spcBef>
                  <a:buClrTx/>
                  <a:buSzTx/>
                  <a:buFontTx/>
                  <a:buNone/>
                  <a:tabLst>
                    <a:tab pos="1196975" algn="l"/>
                  </a:tabLst>
                  <a:defRPr/>
                </a:pPr>
                <a:r>
                  <a:rPr kumimoji="0" lang="fr-FR" sz="1100" i="0" u="none" strike="noStrike" kern="1200" cap="none" spc="0" normalizeH="0" baseline="0" noProof="0" dirty="0">
                    <a:ln>
                      <a:noFill/>
                    </a:ln>
                    <a:solidFill>
                      <a:schemeClr val="tx1">
                        <a:lumMod val="65000"/>
                        <a:lumOff val="35000"/>
                      </a:schemeClr>
                    </a:solidFill>
                    <a:effectLst/>
                    <a:uLnTx/>
                    <a:uFillTx/>
                    <a:latin typeface="Arial"/>
                    <a:ea typeface="+mn-ea"/>
                    <a:cs typeface="+mn-cs"/>
                  </a:rPr>
                  <a:t>     Plus de 5% des i</a:t>
                </a:r>
                <a:r>
                  <a:rPr kumimoji="0" lang="fr-FR" sz="1100" i="0" u="none" strike="noStrike" kern="1200" spc="0" normalizeH="0" noProof="0" dirty="0">
                    <a:ln>
                      <a:noFill/>
                    </a:ln>
                    <a:solidFill>
                      <a:schemeClr val="tx1">
                        <a:lumMod val="65000"/>
                        <a:lumOff val="35000"/>
                      </a:schemeClr>
                    </a:solidFill>
                    <a:effectLst/>
                    <a:uLnTx/>
                    <a:uFillTx/>
                    <a:latin typeface="Arial"/>
                    <a:ea typeface="+mn-ea"/>
                    <a:cs typeface="+mn-cs"/>
                  </a:rPr>
                  <a:t>ncendies ont lieu en ERP</a:t>
                </a:r>
              </a:p>
              <a:p>
                <a:pPr marL="0" marR="0" lvl="0" indent="0" algn="l" defTabSz="914400" rtl="0" eaLnBrk="1" fontAlgn="auto" latinLnBrk="0" hangingPunct="1">
                  <a:spcBef>
                    <a:spcPts val="0"/>
                  </a:spcBef>
                  <a:buClrTx/>
                  <a:buSzTx/>
                  <a:buFontTx/>
                  <a:buNone/>
                  <a:tabLst>
                    <a:tab pos="1196975" algn="l"/>
                  </a:tabLst>
                  <a:defRPr/>
                </a:pPr>
                <a:r>
                  <a:rPr kumimoji="0" lang="fr-FR" sz="1100" i="0" u="none" strike="noStrike" kern="1200" spc="0" normalizeH="0" noProof="0" dirty="0">
                    <a:ln>
                      <a:noFill/>
                    </a:ln>
                    <a:solidFill>
                      <a:schemeClr val="tx1">
                        <a:lumMod val="65000"/>
                        <a:lumOff val="35000"/>
                      </a:schemeClr>
                    </a:solidFill>
                    <a:effectLst/>
                    <a:uLnTx/>
                    <a:uFillTx/>
                    <a:latin typeface="Arial"/>
                    <a:ea typeface="+mn-ea"/>
                    <a:cs typeface="+mn-cs"/>
                  </a:rPr>
                  <a:t>     Les incendies des ERP à sommeil représentent   </a:t>
                </a:r>
              </a:p>
              <a:p>
                <a:pPr marL="0" marR="0" lvl="0" indent="0" algn="l" defTabSz="914400" rtl="0" eaLnBrk="1" fontAlgn="auto" latinLnBrk="0" hangingPunct="1">
                  <a:spcBef>
                    <a:spcPts val="0"/>
                  </a:spcBef>
                  <a:buClrTx/>
                  <a:buSzTx/>
                  <a:buFontTx/>
                  <a:buNone/>
                  <a:tabLst>
                    <a:tab pos="1196975" algn="l"/>
                  </a:tabLst>
                  <a:defRPr/>
                </a:pPr>
                <a:r>
                  <a:rPr lang="fr-FR" sz="1100" dirty="0">
                    <a:solidFill>
                      <a:schemeClr val="tx1">
                        <a:lumMod val="65000"/>
                        <a:lumOff val="35000"/>
                      </a:schemeClr>
                    </a:solidFill>
                    <a:latin typeface="Arial"/>
                  </a:rPr>
                  <a:t>      </a:t>
                </a:r>
                <a:r>
                  <a:rPr kumimoji="0" lang="fr-FR" sz="1100" i="0" u="none" strike="noStrike" kern="1200" spc="0" normalizeH="0" noProof="0" dirty="0">
                    <a:ln>
                      <a:noFill/>
                    </a:ln>
                    <a:solidFill>
                      <a:schemeClr val="tx1">
                        <a:lumMod val="65000"/>
                        <a:lumOff val="35000"/>
                      </a:schemeClr>
                    </a:solidFill>
                    <a:effectLst/>
                    <a:uLnTx/>
                    <a:uFillTx/>
                    <a:latin typeface="Arial"/>
                    <a:ea typeface="+mn-ea"/>
                    <a:cs typeface="+mn-cs"/>
                  </a:rPr>
                  <a:t>34% des incendies en ERP</a:t>
                </a:r>
              </a:p>
            </p:txBody>
          </p:sp>
          <p:pic>
            <p:nvPicPr>
              <p:cNvPr id="26"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757243" y="1619242"/>
                <a:ext cx="149775" cy="150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60" name="TextBox 25"/>
            <p:cNvSpPr txBox="1"/>
            <p:nvPr/>
          </p:nvSpPr>
          <p:spPr>
            <a:xfrm>
              <a:off x="4414872" y="2150735"/>
              <a:ext cx="3512379" cy="276999"/>
            </a:xfrm>
            <a:prstGeom prst="rect">
              <a:avLst/>
            </a:prstGeom>
            <a:solidFill>
              <a:schemeClr val="accent6">
                <a:lumMod val="60000"/>
                <a:lumOff val="40000"/>
              </a:schemeClr>
            </a:solid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1">
                  <a:ln>
                    <a:noFill/>
                  </a:ln>
                  <a:solidFill>
                    <a:prstClr val="black"/>
                  </a:solidFill>
                  <a:effectLst/>
                  <a:uLnTx/>
                  <a:uFillTx/>
                  <a:latin typeface="Arial"/>
                  <a:ea typeface="+mn-ea"/>
                  <a:cs typeface="+mn-cs"/>
                </a:rPr>
                <a:t>Répartition des incendies</a:t>
              </a:r>
              <a:r>
                <a:rPr kumimoji="0" lang="en-GB" sz="1200" b="0" i="0" u="none" strike="noStrike" kern="1200" cap="none" spc="0" normalizeH="0" baseline="0" noProof="0" dirty="0">
                  <a:ln>
                    <a:noFill/>
                  </a:ln>
                  <a:solidFill>
                    <a:prstClr val="black"/>
                  </a:solidFill>
                  <a:effectLst/>
                  <a:uLnTx/>
                  <a:uFillTx/>
                  <a:latin typeface="Arial"/>
                  <a:ea typeface="+mn-ea"/>
                  <a:cs typeface="+mn-cs"/>
                </a:rPr>
                <a:t> </a:t>
              </a:r>
            </a:p>
          </p:txBody>
        </p:sp>
        <p:grpSp>
          <p:nvGrpSpPr>
            <p:cNvPr id="34" name="Groupe 33">
              <a:extLst>
                <a:ext uri="{FF2B5EF4-FFF2-40B4-BE49-F238E27FC236}">
                  <a16:creationId xmlns:a16="http://schemas.microsoft.com/office/drawing/2014/main" id="{31D9894D-6F7F-4742-8E96-CC05ABD84B85}"/>
                </a:ext>
              </a:extLst>
            </p:cNvPr>
            <p:cNvGrpSpPr/>
            <p:nvPr/>
          </p:nvGrpSpPr>
          <p:grpSpPr>
            <a:xfrm>
              <a:off x="8388424" y="1547606"/>
              <a:ext cx="566181" cy="2968360"/>
              <a:chOff x="8388424" y="1547606"/>
              <a:chExt cx="566181" cy="2968360"/>
            </a:xfrm>
          </p:grpSpPr>
          <p:sp>
            <p:nvSpPr>
              <p:cNvPr id="20" name="ZoneTexte 19">
                <a:extLst>
                  <a:ext uri="{FF2B5EF4-FFF2-40B4-BE49-F238E27FC236}">
                    <a16:creationId xmlns:a16="http://schemas.microsoft.com/office/drawing/2014/main" id="{6B9398CA-F0CA-4418-9B27-880E5084D975}"/>
                  </a:ext>
                </a:extLst>
              </p:cNvPr>
              <p:cNvSpPr txBox="1"/>
              <p:nvPr/>
            </p:nvSpPr>
            <p:spPr>
              <a:xfrm>
                <a:off x="8388424" y="3957770"/>
                <a:ext cx="46839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a:ln>
                      <a:noFill/>
                    </a:ln>
                    <a:solidFill>
                      <a:srgbClr val="C00000"/>
                    </a:solidFill>
                    <a:effectLst/>
                    <a:uLnTx/>
                    <a:uFillTx/>
                    <a:latin typeface="Arial"/>
                    <a:ea typeface="+mn-ea"/>
                    <a:cs typeface="+mn-cs"/>
                  </a:rPr>
                  <a:t>+ 17 %</a:t>
                </a:r>
              </a:p>
            </p:txBody>
          </p:sp>
          <p:sp>
            <p:nvSpPr>
              <p:cNvPr id="37" name="ZoneTexte 36">
                <a:extLst>
                  <a:ext uri="{FF2B5EF4-FFF2-40B4-BE49-F238E27FC236}">
                    <a16:creationId xmlns:a16="http://schemas.microsoft.com/office/drawing/2014/main" id="{A48B3C5E-17ED-4ED9-8628-E6166190E5B1}"/>
                  </a:ext>
                </a:extLst>
              </p:cNvPr>
              <p:cNvSpPr txBox="1"/>
              <p:nvPr/>
            </p:nvSpPr>
            <p:spPr>
              <a:xfrm>
                <a:off x="8388424" y="4127125"/>
                <a:ext cx="470000"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a:ln>
                      <a:noFill/>
                    </a:ln>
                    <a:solidFill>
                      <a:srgbClr val="C00000"/>
                    </a:solidFill>
                    <a:effectLst/>
                    <a:uLnTx/>
                    <a:uFillTx/>
                    <a:latin typeface="Arial"/>
                    <a:ea typeface="+mn-ea"/>
                    <a:cs typeface="+mn-cs"/>
                  </a:rPr>
                  <a:t>+ 2   %</a:t>
                </a:r>
              </a:p>
            </p:txBody>
          </p:sp>
          <p:sp>
            <p:nvSpPr>
              <p:cNvPr id="38" name="ZoneTexte 37">
                <a:extLst>
                  <a:ext uri="{FF2B5EF4-FFF2-40B4-BE49-F238E27FC236}">
                    <a16:creationId xmlns:a16="http://schemas.microsoft.com/office/drawing/2014/main" id="{CED1A7D9-43E0-4807-8E4B-CB5BB00AB3EF}"/>
                  </a:ext>
                </a:extLst>
              </p:cNvPr>
              <p:cNvSpPr txBox="1"/>
              <p:nvPr/>
            </p:nvSpPr>
            <p:spPr>
              <a:xfrm>
                <a:off x="8388424" y="4296482"/>
                <a:ext cx="447558"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a:ln>
                      <a:noFill/>
                    </a:ln>
                    <a:solidFill>
                      <a:srgbClr val="008080"/>
                    </a:solidFill>
                    <a:effectLst/>
                    <a:uLnTx/>
                    <a:uFillTx/>
                    <a:latin typeface="Arial"/>
                    <a:ea typeface="+mn-ea"/>
                    <a:cs typeface="+mn-cs"/>
                  </a:rPr>
                  <a:t>- 3   %</a:t>
                </a:r>
              </a:p>
            </p:txBody>
          </p:sp>
          <p:sp>
            <p:nvSpPr>
              <p:cNvPr id="39" name="ZoneTexte 38">
                <a:extLst>
                  <a:ext uri="{FF2B5EF4-FFF2-40B4-BE49-F238E27FC236}">
                    <a16:creationId xmlns:a16="http://schemas.microsoft.com/office/drawing/2014/main" id="{4BF22221-BA1C-4A70-8CB6-7A25BEABD2D7}"/>
                  </a:ext>
                </a:extLst>
              </p:cNvPr>
              <p:cNvSpPr txBox="1"/>
              <p:nvPr/>
            </p:nvSpPr>
            <p:spPr>
              <a:xfrm>
                <a:off x="8388424" y="3280350"/>
                <a:ext cx="444352"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a:ln>
                      <a:noFill/>
                    </a:ln>
                    <a:solidFill>
                      <a:srgbClr val="C00000"/>
                    </a:solidFill>
                    <a:effectLst/>
                    <a:uLnTx/>
                    <a:uFillTx/>
                    <a:latin typeface="Arial"/>
                    <a:ea typeface="+mn-ea"/>
                    <a:cs typeface="+mn-cs"/>
                  </a:rPr>
                  <a:t>+ 2  %</a:t>
                </a:r>
              </a:p>
            </p:txBody>
          </p:sp>
          <p:sp>
            <p:nvSpPr>
              <p:cNvPr id="40" name="ZoneTexte 39">
                <a:extLst>
                  <a:ext uri="{FF2B5EF4-FFF2-40B4-BE49-F238E27FC236}">
                    <a16:creationId xmlns:a16="http://schemas.microsoft.com/office/drawing/2014/main" id="{E504E77F-7A32-446A-B88C-CF5BFD3239C5}"/>
                  </a:ext>
                </a:extLst>
              </p:cNvPr>
              <p:cNvSpPr txBox="1"/>
              <p:nvPr/>
            </p:nvSpPr>
            <p:spPr>
              <a:xfrm>
                <a:off x="8388424" y="3449705"/>
                <a:ext cx="444352"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a:ln>
                      <a:noFill/>
                    </a:ln>
                    <a:solidFill>
                      <a:srgbClr val="C00000"/>
                    </a:solidFill>
                    <a:effectLst/>
                    <a:uLnTx/>
                    <a:uFillTx/>
                    <a:latin typeface="Arial"/>
                    <a:ea typeface="+mn-ea"/>
                    <a:cs typeface="+mn-cs"/>
                  </a:rPr>
                  <a:t>+ 4  %</a:t>
                </a:r>
              </a:p>
            </p:txBody>
          </p:sp>
          <p:sp>
            <p:nvSpPr>
              <p:cNvPr id="41" name="ZoneTexte 40">
                <a:extLst>
                  <a:ext uri="{FF2B5EF4-FFF2-40B4-BE49-F238E27FC236}">
                    <a16:creationId xmlns:a16="http://schemas.microsoft.com/office/drawing/2014/main" id="{89C4C749-8A90-454B-8AE2-11843FABF6E0}"/>
                  </a:ext>
                </a:extLst>
              </p:cNvPr>
              <p:cNvSpPr txBox="1"/>
              <p:nvPr/>
            </p:nvSpPr>
            <p:spPr>
              <a:xfrm>
                <a:off x="8388424" y="3619060"/>
                <a:ext cx="444352"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a:ln>
                      <a:noFill/>
                    </a:ln>
                    <a:solidFill>
                      <a:srgbClr val="C00000"/>
                    </a:solidFill>
                    <a:effectLst/>
                    <a:uLnTx/>
                    <a:uFillTx/>
                    <a:latin typeface="Arial"/>
                    <a:ea typeface="+mn-ea"/>
                    <a:cs typeface="+mn-cs"/>
                  </a:rPr>
                  <a:t>+ 2  %</a:t>
                </a:r>
              </a:p>
            </p:txBody>
          </p:sp>
          <p:sp>
            <p:nvSpPr>
              <p:cNvPr id="42" name="ZoneTexte 41">
                <a:extLst>
                  <a:ext uri="{FF2B5EF4-FFF2-40B4-BE49-F238E27FC236}">
                    <a16:creationId xmlns:a16="http://schemas.microsoft.com/office/drawing/2014/main" id="{8D0FFF29-A911-4F26-89F8-9A03228389D4}"/>
                  </a:ext>
                </a:extLst>
              </p:cNvPr>
              <p:cNvSpPr txBox="1"/>
              <p:nvPr/>
            </p:nvSpPr>
            <p:spPr>
              <a:xfrm>
                <a:off x="8388424" y="3788415"/>
                <a:ext cx="473206" cy="20005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a:ln>
                      <a:noFill/>
                    </a:ln>
                    <a:solidFill>
                      <a:srgbClr val="008080"/>
                    </a:solidFill>
                    <a:effectLst/>
                    <a:uLnTx/>
                    <a:uFillTx/>
                    <a:latin typeface="Arial"/>
                    <a:ea typeface="+mn-ea"/>
                    <a:cs typeface="+mn-cs"/>
                  </a:rPr>
                  <a:t>- 3    %</a:t>
                </a:r>
              </a:p>
            </p:txBody>
          </p:sp>
          <p:sp>
            <p:nvSpPr>
              <p:cNvPr id="43" name="ZoneTexte 42">
                <a:extLst>
                  <a:ext uri="{FF2B5EF4-FFF2-40B4-BE49-F238E27FC236}">
                    <a16:creationId xmlns:a16="http://schemas.microsoft.com/office/drawing/2014/main" id="{FFB4FD1D-568B-41D0-A421-EED3FB9E927C}"/>
                  </a:ext>
                </a:extLst>
              </p:cNvPr>
              <p:cNvSpPr txBox="1"/>
              <p:nvPr/>
            </p:nvSpPr>
            <p:spPr>
              <a:xfrm>
                <a:off x="8388424" y="1708234"/>
                <a:ext cx="566181"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a:ln>
                      <a:noFill/>
                    </a:ln>
                    <a:solidFill>
                      <a:srgbClr val="C00000"/>
                    </a:solidFill>
                    <a:effectLst/>
                    <a:uLnTx/>
                    <a:uFillTx/>
                    <a:latin typeface="Arial"/>
                    <a:ea typeface="+mn-ea"/>
                    <a:cs typeface="+mn-cs"/>
                  </a:rPr>
                  <a:t>+ 3,5  %</a:t>
                </a:r>
              </a:p>
            </p:txBody>
          </p:sp>
          <p:sp>
            <p:nvSpPr>
              <p:cNvPr id="29" name="Rectangle : coins arrondis 28">
                <a:extLst>
                  <a:ext uri="{FF2B5EF4-FFF2-40B4-BE49-F238E27FC236}">
                    <a16:creationId xmlns:a16="http://schemas.microsoft.com/office/drawing/2014/main" id="{6340576D-3924-496F-B153-9E1F9889AB4E}"/>
                  </a:ext>
                </a:extLst>
              </p:cNvPr>
              <p:cNvSpPr/>
              <p:nvPr/>
            </p:nvSpPr>
            <p:spPr>
              <a:xfrm>
                <a:off x="8388424" y="1547606"/>
                <a:ext cx="468393" cy="603129"/>
              </a:xfrm>
              <a:prstGeom prst="roundRect">
                <a:avLst>
                  <a:gd name="adj" fmla="val 4939"/>
                </a:avLst>
              </a:prstGeom>
              <a:noFill/>
              <a:ln w="12700">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49" name="Rectangle : coins arrondis 48">
                <a:extLst>
                  <a:ext uri="{FF2B5EF4-FFF2-40B4-BE49-F238E27FC236}">
                    <a16:creationId xmlns:a16="http://schemas.microsoft.com/office/drawing/2014/main" id="{7DA6433F-284D-4AA9-861A-839EEEC9D1C9}"/>
                  </a:ext>
                </a:extLst>
              </p:cNvPr>
              <p:cNvSpPr/>
              <p:nvPr/>
            </p:nvSpPr>
            <p:spPr>
              <a:xfrm>
                <a:off x="8388424" y="3291830"/>
                <a:ext cx="468393" cy="1224136"/>
              </a:xfrm>
              <a:prstGeom prst="roundRect">
                <a:avLst>
                  <a:gd name="adj" fmla="val 4939"/>
                </a:avLst>
              </a:prstGeom>
              <a:noFill/>
              <a:ln w="12700">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grpSp>
        <p:pic>
          <p:nvPicPr>
            <p:cNvPr id="35" name="Picture 3">
              <a:extLst>
                <a:ext uri="{FF2B5EF4-FFF2-40B4-BE49-F238E27FC236}">
                  <a16:creationId xmlns:a16="http://schemas.microsoft.com/office/drawing/2014/main" id="{11C2B30F-B7C1-41F7-8EE1-D1DE3CC05271}"/>
                </a:ext>
              </a:extLst>
            </p:cNvPr>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454230" y="1730635"/>
              <a:ext cx="149775" cy="15051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9" name="Groupe 8">
            <a:extLst>
              <a:ext uri="{FF2B5EF4-FFF2-40B4-BE49-F238E27FC236}">
                <a16:creationId xmlns:a16="http://schemas.microsoft.com/office/drawing/2014/main" id="{C0DE5117-C751-1CB0-89C5-990ABD4F086A}"/>
              </a:ext>
            </a:extLst>
          </p:cNvPr>
          <p:cNvGrpSpPr/>
          <p:nvPr/>
        </p:nvGrpSpPr>
        <p:grpSpPr>
          <a:xfrm>
            <a:off x="293281" y="4778604"/>
            <a:ext cx="1617232" cy="258317"/>
            <a:chOff x="293281" y="4778604"/>
            <a:chExt cx="1617232" cy="258317"/>
          </a:xfrm>
        </p:grpSpPr>
        <p:pic>
          <p:nvPicPr>
            <p:cNvPr id="10" name="Image 9">
              <a:hlinkClick r:id="rId6" action="ppaction://hlinksldjump"/>
              <a:extLst>
                <a:ext uri="{FF2B5EF4-FFF2-40B4-BE49-F238E27FC236}">
                  <a16:creationId xmlns:a16="http://schemas.microsoft.com/office/drawing/2014/main" id="{DF185E01-9680-B0CE-197C-20C09F639D7A}"/>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1" name="Image 10">
              <a:hlinkClick r:id="rId8" action="ppaction://hlinksldjump"/>
              <a:extLst>
                <a:ext uri="{FF2B5EF4-FFF2-40B4-BE49-F238E27FC236}">
                  <a16:creationId xmlns:a16="http://schemas.microsoft.com/office/drawing/2014/main" id="{0D06061D-B1D6-E838-789D-3312CE646875}"/>
                </a:ext>
              </a:extLst>
            </p:cNvPr>
            <p:cNvPicPr>
              <a:picLocks noChangeAspect="1"/>
            </p:cNvPicPr>
            <p:nvPr/>
          </p:nvPicPr>
          <p:blipFill>
            <a:blip r:embed="rId9"/>
            <a:stretch>
              <a:fillRect/>
            </a:stretch>
          </p:blipFill>
          <p:spPr>
            <a:xfrm>
              <a:off x="1403783" y="4778604"/>
              <a:ext cx="506730" cy="258317"/>
            </a:xfrm>
            <a:prstGeom prst="rect">
              <a:avLst/>
            </a:prstGeom>
          </p:spPr>
        </p:pic>
        <p:pic>
          <p:nvPicPr>
            <p:cNvPr id="12" name="Image 11">
              <a:hlinkClick r:id="rId10" action="ppaction://hlinksldjump"/>
              <a:extLst>
                <a:ext uri="{FF2B5EF4-FFF2-40B4-BE49-F238E27FC236}">
                  <a16:creationId xmlns:a16="http://schemas.microsoft.com/office/drawing/2014/main" id="{F2EC157A-0137-51D7-6A66-D64969C388F0}"/>
                </a:ext>
              </a:extLst>
            </p:cNvPr>
            <p:cNvPicPr>
              <a:picLocks noChangeAspect="1"/>
            </p:cNvPicPr>
            <p:nvPr/>
          </p:nvPicPr>
          <p:blipFill>
            <a:blip r:embed="rId11"/>
            <a:stretch>
              <a:fillRect/>
            </a:stretch>
          </p:blipFill>
          <p:spPr>
            <a:xfrm>
              <a:off x="822290" y="4778604"/>
              <a:ext cx="584693" cy="258317"/>
            </a:xfrm>
            <a:prstGeom prst="rect">
              <a:avLst/>
            </a:prstGeom>
          </p:spPr>
        </p:pic>
      </p:grpSp>
      <p:sp>
        <p:nvSpPr>
          <p:cNvPr id="7" name="Rectangle 6">
            <a:extLst>
              <a:ext uri="{FF2B5EF4-FFF2-40B4-BE49-F238E27FC236}">
                <a16:creationId xmlns:a16="http://schemas.microsoft.com/office/drawing/2014/main" id="{4B0BF400-75E6-2524-6CC8-6F0E7233DDCE}"/>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Une situation toujours tendue - 2019</a:t>
            </a:r>
          </a:p>
        </p:txBody>
      </p:sp>
    </p:spTree>
    <p:extLst>
      <p:ext uri="{BB962C8B-B14F-4D97-AF65-F5344CB8AC3E}">
        <p14:creationId xmlns:p14="http://schemas.microsoft.com/office/powerpoint/2010/main" val="26733094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endParaRPr lang="en-US" dirty="0"/>
          </a:p>
        </p:txBody>
      </p:sp>
      <p:sp>
        <p:nvSpPr>
          <p:cNvPr id="3" name="Espace réservé du numéro de diapositive 2">
            <a:extLst>
              <a:ext uri="{FF2B5EF4-FFF2-40B4-BE49-F238E27FC236}">
                <a16:creationId xmlns:a16="http://schemas.microsoft.com/office/drawing/2014/main" id="{F311B552-CFED-6457-8069-E992DED0B4EA}"/>
              </a:ext>
            </a:extLst>
          </p:cNvPr>
          <p:cNvSpPr>
            <a:spLocks noGrp="1"/>
          </p:cNvSpPr>
          <p:nvPr>
            <p:ph type="sldNum" sz="quarter" idx="4"/>
          </p:nvPr>
        </p:nvSpPr>
        <p:spPr/>
        <p:txBody>
          <a:bodyPr/>
          <a:lstStyle/>
          <a:p>
            <a:fld id="{BE375096-6367-4A46-9B35-1C341654C780}" type="slidenum">
              <a:rPr lang="en-US" smtClean="0"/>
              <a:t>20</a:t>
            </a:fld>
            <a:endParaRPr lang="en-US"/>
          </a:p>
        </p:txBody>
      </p:sp>
      <p:grpSp>
        <p:nvGrpSpPr>
          <p:cNvPr id="5" name="Groupe 4">
            <a:extLst>
              <a:ext uri="{FF2B5EF4-FFF2-40B4-BE49-F238E27FC236}">
                <a16:creationId xmlns:a16="http://schemas.microsoft.com/office/drawing/2014/main" id="{44142543-C336-6630-FBCB-3FA365068ACB}"/>
              </a:ext>
            </a:extLst>
          </p:cNvPr>
          <p:cNvGrpSpPr/>
          <p:nvPr/>
        </p:nvGrpSpPr>
        <p:grpSpPr>
          <a:xfrm>
            <a:off x="293281" y="4778604"/>
            <a:ext cx="1617232" cy="258317"/>
            <a:chOff x="293281" y="4778604"/>
            <a:chExt cx="1617232" cy="258317"/>
          </a:xfrm>
        </p:grpSpPr>
        <p:pic>
          <p:nvPicPr>
            <p:cNvPr id="7" name="Image 6">
              <a:hlinkClick r:id="rId2" action="ppaction://hlinksldjump"/>
              <a:extLst>
                <a:ext uri="{FF2B5EF4-FFF2-40B4-BE49-F238E27FC236}">
                  <a16:creationId xmlns:a16="http://schemas.microsoft.com/office/drawing/2014/main" id="{C3D5D1FC-51B9-1CDD-69AE-E6473478EA54}"/>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9" name="Image 8">
              <a:hlinkClick r:id="rId4" action="ppaction://hlinksldjump"/>
              <a:extLst>
                <a:ext uri="{FF2B5EF4-FFF2-40B4-BE49-F238E27FC236}">
                  <a16:creationId xmlns:a16="http://schemas.microsoft.com/office/drawing/2014/main" id="{69AC5C44-641C-D5EB-9AF2-01DE1E4F3666}"/>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13" name="Image 12">
              <a:hlinkClick r:id="rId6" action="ppaction://hlinksldjump"/>
              <a:extLst>
                <a:ext uri="{FF2B5EF4-FFF2-40B4-BE49-F238E27FC236}">
                  <a16:creationId xmlns:a16="http://schemas.microsoft.com/office/drawing/2014/main" id="{26E6CAF1-8D24-BC62-5B84-348C3E9E9711}"/>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19" name="Groupe 18">
            <a:extLst>
              <a:ext uri="{FF2B5EF4-FFF2-40B4-BE49-F238E27FC236}">
                <a16:creationId xmlns:a16="http://schemas.microsoft.com/office/drawing/2014/main" id="{B2B4E35B-BBA8-AB5D-E080-D0B2150593AB}"/>
              </a:ext>
            </a:extLst>
          </p:cNvPr>
          <p:cNvGrpSpPr/>
          <p:nvPr/>
        </p:nvGrpSpPr>
        <p:grpSpPr>
          <a:xfrm>
            <a:off x="179512" y="1155152"/>
            <a:ext cx="8712968" cy="3169974"/>
            <a:chOff x="179512" y="1620045"/>
            <a:chExt cx="8712968" cy="3169974"/>
          </a:xfrm>
        </p:grpSpPr>
        <p:sp>
          <p:nvSpPr>
            <p:cNvPr id="49" name="Rectangle 48"/>
            <p:cNvSpPr/>
            <p:nvPr/>
          </p:nvSpPr>
          <p:spPr>
            <a:xfrm>
              <a:off x="179512" y="1620046"/>
              <a:ext cx="5868652"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50" name="Rectangle 49"/>
            <p:cNvSpPr/>
            <p:nvPr/>
          </p:nvSpPr>
          <p:spPr>
            <a:xfrm>
              <a:off x="179516" y="1620046"/>
              <a:ext cx="1846961" cy="253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52" name="Rectangle 51"/>
            <p:cNvSpPr/>
            <p:nvPr/>
          </p:nvSpPr>
          <p:spPr>
            <a:xfrm>
              <a:off x="179512" y="1620048"/>
              <a:ext cx="5868652"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Installation, maintenance et services</a:t>
              </a:r>
            </a:p>
          </p:txBody>
        </p:sp>
        <p:sp>
          <p:nvSpPr>
            <p:cNvPr id="55" name="Rectangle 54"/>
            <p:cNvSpPr/>
            <p:nvPr/>
          </p:nvSpPr>
          <p:spPr>
            <a:xfrm>
              <a:off x="179513" y="2910728"/>
              <a:ext cx="1864749" cy="82330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Alimenter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Les bâtiments par arrivées d’eaux et des colonnes entretenues facilitant le raccordement des secours</a:t>
              </a:r>
            </a:p>
          </p:txBody>
        </p:sp>
        <p:sp>
          <p:nvSpPr>
            <p:cNvPr id="56" name="Rectangle 55"/>
            <p:cNvSpPr/>
            <p:nvPr/>
          </p:nvSpPr>
          <p:spPr>
            <a:xfrm>
              <a:off x="179513" y="3723878"/>
              <a:ext cx="1872205"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Nous prenons en charge la maintenance, les essais de vos arrivées d’eau, incluant le suivi des démarches administratives </a:t>
              </a:r>
            </a:p>
          </p:txBody>
        </p:sp>
        <p:sp>
          <p:nvSpPr>
            <p:cNvPr id="57" name="Rectangle à coins arrondis 56"/>
            <p:cNvSpPr/>
            <p:nvPr/>
          </p:nvSpPr>
          <p:spPr>
            <a:xfrm>
              <a:off x="526932" y="1995685"/>
              <a:ext cx="1152128" cy="603605"/>
            </a:xfrm>
            <a:prstGeom prst="roundRect">
              <a:avLst/>
            </a:prstGeom>
            <a:solidFill>
              <a:schemeClr val="bg1">
                <a:lumMod val="8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42" name="Rectangle 41"/>
            <p:cNvSpPr/>
            <p:nvPr/>
          </p:nvSpPr>
          <p:spPr>
            <a:xfrm>
              <a:off x="6269811" y="1620045"/>
              <a:ext cx="2622669" cy="2895920"/>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3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54" name="Rectangle à coins arrondis 53"/>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74" name="Rectangle 73"/>
            <p:cNvSpPr/>
            <p:nvPr/>
          </p:nvSpPr>
          <p:spPr>
            <a:xfrm>
              <a:off x="6269810" y="3068005"/>
              <a:ext cx="2622670" cy="121315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Désenfumage naturel :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Service d’installation et de maintenance I17/F17</a:t>
              </a:r>
              <a:r>
                <a:rPr kumimoji="0" lang="fr-FR" sz="950" b="0" i="0" u="none" strike="noStrike" kern="1200" cap="none" spc="0" normalizeH="0" baseline="30000" noProof="0" dirty="0">
                  <a:ln>
                    <a:noFill/>
                  </a:ln>
                  <a:solidFill>
                    <a:prstClr val="white"/>
                  </a:solidFill>
                  <a:effectLst/>
                  <a:uLnTx/>
                  <a:uFillTx/>
                  <a:latin typeface="Arial"/>
                  <a:ea typeface="+mn-ea"/>
                  <a:cs typeface="+mn-cs"/>
                </a:rPr>
                <a:t>(1)</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50" b="0" i="0" u="none" strike="noStrike" kern="1200" cap="none" spc="0" normalizeH="0" baseline="3000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Compartimentage et dispositifs d’évacuation de fumées : maintenance selon les critères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de la NF S 61-933</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50" b="0" i="0" u="none" strike="noStrike" kern="1200" cap="none" spc="0" normalizeH="0" baseline="0" noProof="0" dirty="0">
                <a:ln>
                  <a:noFill/>
                </a:ln>
                <a:solidFill>
                  <a:prstClr val="white"/>
                </a:solidFill>
                <a:effectLst/>
                <a:uLnTx/>
                <a:uFillTx/>
                <a:latin typeface="Arial"/>
                <a:ea typeface="+mn-ea"/>
                <a:cs typeface="+mn-cs"/>
              </a:endParaRPr>
            </a:p>
          </p:txBody>
        </p:sp>
        <p:pic>
          <p:nvPicPr>
            <p:cNvPr id="3076" name="Picture 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7897620" y="2064062"/>
              <a:ext cx="862384" cy="473466"/>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82" name="Picture 2"/>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r="20663"/>
            <a:stretch/>
          </p:blipFill>
          <p:spPr bwMode="auto">
            <a:xfrm>
              <a:off x="6406875" y="2067541"/>
              <a:ext cx="829421" cy="464801"/>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37" name="Arrondir un rectangle avec un coin du même côté 36"/>
            <p:cNvSpPr/>
            <p:nvPr/>
          </p:nvSpPr>
          <p:spPr>
            <a:xfrm>
              <a:off x="6269811" y="1620048"/>
              <a:ext cx="2622669" cy="278472"/>
            </a:xfrm>
            <a:prstGeom prst="round2SameRect">
              <a:avLst>
                <a:gd name="adj1" fmla="val 32832"/>
                <a:gd name="adj2" fmla="val 0"/>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white"/>
                  </a:solidFill>
                  <a:effectLst/>
                  <a:uLnTx/>
                  <a:uFillTx/>
                  <a:latin typeface="Arial"/>
                  <a:ea typeface="+mn-ea"/>
                  <a:cs typeface="+mn-cs"/>
                </a:rPr>
                <a:t>Le service de proximité</a:t>
              </a:r>
            </a:p>
          </p:txBody>
        </p:sp>
        <p:sp>
          <p:nvSpPr>
            <p:cNvPr id="61" name="Rectangle 60"/>
            <p:cNvSpPr/>
            <p:nvPr/>
          </p:nvSpPr>
          <p:spPr>
            <a:xfrm>
              <a:off x="4156217" y="2669680"/>
              <a:ext cx="1891947"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a:ln>
                  <a:noFill/>
                </a:ln>
                <a:solidFill>
                  <a:prstClr val="white"/>
                </a:solidFill>
                <a:effectLst/>
                <a:uLnTx/>
                <a:uFillTx/>
                <a:latin typeface="Arial"/>
                <a:ea typeface="+mn-ea"/>
                <a:cs typeface="+mn-cs"/>
              </a:endParaRPr>
            </a:p>
          </p:txBody>
        </p:sp>
        <p:sp>
          <p:nvSpPr>
            <p:cNvPr id="101" name="Rectangle 100"/>
            <p:cNvSpPr/>
            <p:nvPr/>
          </p:nvSpPr>
          <p:spPr>
            <a:xfrm>
              <a:off x="4175956" y="2669680"/>
              <a:ext cx="1872208" cy="2231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50" b="1" i="0" u="none" strike="noStrike" kern="1200" cap="small" spc="0" normalizeH="0" baseline="0" noProof="0" dirty="0">
                  <a:ln>
                    <a:noFill/>
                  </a:ln>
                  <a:solidFill>
                    <a:srgbClr val="1F497D"/>
                  </a:solidFill>
                  <a:effectLst/>
                  <a:uLnTx/>
                  <a:uFillTx/>
                  <a:latin typeface="Arial"/>
                  <a:ea typeface="+mn-ea"/>
                  <a:cs typeface="+mn-cs"/>
                </a:rPr>
                <a:t>compartimentage</a:t>
              </a:r>
            </a:p>
          </p:txBody>
        </p:sp>
        <p:sp>
          <p:nvSpPr>
            <p:cNvPr id="102" name="Rectangle 101"/>
            <p:cNvSpPr/>
            <p:nvPr/>
          </p:nvSpPr>
          <p:spPr>
            <a:xfrm>
              <a:off x="4156216" y="2910728"/>
              <a:ext cx="1891948"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Assurer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La disponibilité des éléments de compartimentage par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 suivi des dispositifs. </a:t>
              </a:r>
            </a:p>
          </p:txBody>
        </p:sp>
        <p:sp>
          <p:nvSpPr>
            <p:cNvPr id="103" name="Rectangle 102"/>
            <p:cNvSpPr/>
            <p:nvPr/>
          </p:nvSpPr>
          <p:spPr>
            <a:xfrm>
              <a:off x="4156217" y="3723878"/>
              <a:ext cx="1866703"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Nous assurons les prestations de maintenance et mise à niveau de vos clapets 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portes coupe-feu</a:t>
              </a:r>
            </a:p>
          </p:txBody>
        </p:sp>
        <p:sp>
          <p:nvSpPr>
            <p:cNvPr id="104" name="Rectangle à coins arrondis 103"/>
            <p:cNvSpPr/>
            <p:nvPr/>
          </p:nvSpPr>
          <p:spPr>
            <a:xfrm>
              <a:off x="4523374" y="1995685"/>
              <a:ext cx="1152128" cy="603605"/>
            </a:xfrm>
            <a:prstGeom prst="roundRect">
              <a:avLst/>
            </a:prstGeom>
            <a:solidFill>
              <a:schemeClr val="accent3">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cxnSp>
          <p:nvCxnSpPr>
            <p:cNvPr id="36" name="Connecteur droit 35"/>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43" name="Rectangle 42"/>
            <p:cNvSpPr/>
            <p:nvPr/>
          </p:nvSpPr>
          <p:spPr>
            <a:xfrm>
              <a:off x="6444208" y="2669679"/>
              <a:ext cx="2239692"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white"/>
                  </a:solidFill>
                  <a:effectLst/>
                  <a:uLnTx/>
                  <a:uFillTx/>
                  <a:latin typeface="Arial"/>
                  <a:ea typeface="+mn-ea"/>
                  <a:cs typeface="+mn-cs"/>
                </a:rPr>
                <a:t>Les          Chubb France</a:t>
              </a:r>
            </a:p>
          </p:txBody>
        </p:sp>
        <p:pic>
          <p:nvPicPr>
            <p:cNvPr id="44" name="Picture 3"/>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62" name="Rectangle 61"/>
            <p:cNvSpPr/>
            <p:nvPr/>
          </p:nvSpPr>
          <p:spPr>
            <a:xfrm>
              <a:off x="2155244" y="2669680"/>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93" name="Rectangle 92"/>
            <p:cNvSpPr/>
            <p:nvPr/>
          </p:nvSpPr>
          <p:spPr>
            <a:xfrm>
              <a:off x="2146350" y="2669680"/>
              <a:ext cx="1889994" cy="2231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50" b="1" i="0" u="none" strike="noStrike" kern="1200" cap="small" spc="0" normalizeH="0" baseline="0" noProof="0" dirty="0">
                  <a:ln>
                    <a:noFill/>
                  </a:ln>
                  <a:solidFill>
                    <a:srgbClr val="1F497D"/>
                  </a:solidFill>
                  <a:effectLst/>
                  <a:uLnTx/>
                  <a:uFillTx/>
                  <a:latin typeface="Arial"/>
                  <a:ea typeface="+mn-ea"/>
                  <a:cs typeface="+mn-cs"/>
                </a:rPr>
                <a:t>Désenfumage</a:t>
              </a:r>
            </a:p>
          </p:txBody>
        </p:sp>
        <p:sp>
          <p:nvSpPr>
            <p:cNvPr id="94" name="Rectangle 93"/>
            <p:cNvSpPr/>
            <p:nvPr/>
          </p:nvSpPr>
          <p:spPr>
            <a:xfrm>
              <a:off x="2155564" y="3723878"/>
              <a:ext cx="1880780"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Nous assurons le suivi 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vos dispositifs naturels et mécaniques d’évacuation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des fumées</a:t>
              </a:r>
            </a:p>
          </p:txBody>
        </p:sp>
        <p:sp>
          <p:nvSpPr>
            <p:cNvPr id="95" name="Rectangle 94"/>
            <p:cNvSpPr/>
            <p:nvPr/>
          </p:nvSpPr>
          <p:spPr>
            <a:xfrm>
              <a:off x="2155563" y="2910728"/>
              <a:ext cx="1862995" cy="82330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Évacuer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la chaleur et la fumée,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et faciliter l’évacuation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des personnes par un désenfumage efficace</a:t>
              </a:r>
            </a:p>
          </p:txBody>
        </p:sp>
        <p:sp>
          <p:nvSpPr>
            <p:cNvPr id="96" name="Rectangle à coins arrondis 95"/>
            <p:cNvSpPr/>
            <p:nvPr/>
          </p:nvSpPr>
          <p:spPr>
            <a:xfrm>
              <a:off x="2506390" y="1995686"/>
              <a:ext cx="1152128" cy="603605"/>
            </a:xfrm>
            <a:prstGeom prst="roundRect">
              <a:avLst/>
            </a:prstGeom>
            <a:solidFill>
              <a:schemeClr val="accent1">
                <a:lumMod val="60000"/>
                <a:lumOff val="4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0" name="Rectangle 59"/>
            <p:cNvSpPr/>
            <p:nvPr/>
          </p:nvSpPr>
          <p:spPr>
            <a:xfrm>
              <a:off x="179512" y="2678545"/>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64" name="Rectangle 63"/>
            <p:cNvSpPr/>
            <p:nvPr/>
          </p:nvSpPr>
          <p:spPr>
            <a:xfrm>
              <a:off x="179512" y="2678545"/>
              <a:ext cx="1868479" cy="223138"/>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50" b="1" i="0" u="none" strike="noStrike" kern="1200" cap="small" spc="0" normalizeH="0" baseline="0" noProof="0" dirty="0">
                  <a:ln>
                    <a:noFill/>
                  </a:ln>
                  <a:solidFill>
                    <a:srgbClr val="1F497D"/>
                  </a:solidFill>
                  <a:effectLst/>
                  <a:uLnTx/>
                  <a:uFillTx/>
                  <a:latin typeface="Arial"/>
                  <a:ea typeface="+mn-ea"/>
                  <a:cs typeface="+mn-cs"/>
                </a:rPr>
                <a:t>Colonnes et bouches incendie</a:t>
              </a:r>
            </a:p>
          </p:txBody>
        </p:sp>
        <p:pic>
          <p:nvPicPr>
            <p:cNvPr id="10" name="Image 9"/>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076056" y="2059092"/>
              <a:ext cx="434973" cy="434973"/>
            </a:xfrm>
            <a:prstGeom prst="rect">
              <a:avLst/>
            </a:prstGeom>
          </p:spPr>
        </p:pic>
        <p:pic>
          <p:nvPicPr>
            <p:cNvPr id="11" name="Image 10"/>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939532" y="2128736"/>
              <a:ext cx="337505" cy="337505"/>
            </a:xfrm>
            <a:prstGeom prst="rect">
              <a:avLst/>
            </a:prstGeom>
          </p:spPr>
        </p:pic>
        <p:cxnSp>
          <p:nvCxnSpPr>
            <p:cNvPr id="4" name="Connecteur droit 3"/>
            <p:cNvCxnSpPr/>
            <p:nvPr/>
          </p:nvCxnSpPr>
          <p:spPr>
            <a:xfrm flipH="1">
              <a:off x="2103481" y="2880931"/>
              <a:ext cx="1" cy="1475990"/>
            </a:xfrm>
            <a:prstGeom prst="line">
              <a:avLst/>
            </a:prstGeom>
          </p:spPr>
          <p:style>
            <a:lnRef idx="1">
              <a:schemeClr val="accent1"/>
            </a:lnRef>
            <a:fillRef idx="0">
              <a:schemeClr val="accent1"/>
            </a:fillRef>
            <a:effectRef idx="0">
              <a:schemeClr val="accent1"/>
            </a:effectRef>
            <a:fontRef idx="minor">
              <a:schemeClr val="tx1"/>
            </a:fontRef>
          </p:style>
        </p:cxnSp>
        <p:cxnSp>
          <p:nvCxnSpPr>
            <p:cNvPr id="51" name="Connecteur droit 50"/>
            <p:cNvCxnSpPr/>
            <p:nvPr/>
          </p:nvCxnSpPr>
          <p:spPr>
            <a:xfrm flipH="1">
              <a:off x="4091834" y="2880931"/>
              <a:ext cx="1" cy="1475990"/>
            </a:xfrm>
            <a:prstGeom prst="line">
              <a:avLst/>
            </a:prstGeom>
          </p:spPr>
          <p:style>
            <a:lnRef idx="1">
              <a:schemeClr val="accent1"/>
            </a:lnRef>
            <a:fillRef idx="0">
              <a:schemeClr val="accent1"/>
            </a:fillRef>
            <a:effectRef idx="0">
              <a:schemeClr val="accent1"/>
            </a:effectRef>
            <a:fontRef idx="minor">
              <a:schemeClr val="tx1"/>
            </a:fontRef>
          </p:style>
        </p:cxnSp>
        <p:pic>
          <p:nvPicPr>
            <p:cNvPr id="6" name="Image 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644008" y="2063957"/>
              <a:ext cx="430109" cy="430109"/>
            </a:xfrm>
            <a:prstGeom prst="rect">
              <a:avLst/>
            </a:prstGeom>
          </p:spPr>
        </p:pic>
        <p:pic>
          <p:nvPicPr>
            <p:cNvPr id="8" name="Image 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295371" y="2136595"/>
              <a:ext cx="321786" cy="321786"/>
            </a:xfrm>
            <a:prstGeom prst="rect">
              <a:avLst/>
            </a:prstGeom>
          </p:spPr>
        </p:pic>
        <p:pic>
          <p:nvPicPr>
            <p:cNvPr id="12" name="Image 11"/>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549752" y="2128736"/>
              <a:ext cx="348419" cy="348419"/>
            </a:xfrm>
            <a:prstGeom prst="rect">
              <a:avLst/>
            </a:prstGeom>
          </p:spPr>
        </p:pic>
        <p:pic>
          <p:nvPicPr>
            <p:cNvPr id="15" name="Image 14"/>
            <p:cNvPicPr>
              <a:picLocks noChangeAspect="1"/>
            </p:cNvPicPr>
            <p:nvPr/>
          </p:nvPicPr>
          <p:blipFill rotWithShape="1">
            <a:blip r:embed="rId16" cstate="print">
              <a:extLst>
                <a:ext uri="{28A0092B-C50C-407E-A947-70E740481C1C}">
                  <a14:useLocalDpi xmlns:a14="http://schemas.microsoft.com/office/drawing/2010/main" val="0"/>
                </a:ext>
              </a:extLst>
            </a:blip>
            <a:srcRect l="19878" t="16337" r="29133" b="32674"/>
            <a:stretch/>
          </p:blipFill>
          <p:spPr>
            <a:xfrm>
              <a:off x="602544" y="2081249"/>
              <a:ext cx="412816" cy="412817"/>
            </a:xfrm>
            <a:prstGeom prst="rect">
              <a:avLst/>
            </a:prstGeom>
          </p:spPr>
        </p:pic>
        <p:pic>
          <p:nvPicPr>
            <p:cNvPr id="16" name="Image 15"/>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068613" y="1956511"/>
              <a:ext cx="673994" cy="673994"/>
            </a:xfrm>
            <a:prstGeom prst="rect">
              <a:avLst/>
            </a:prstGeom>
          </p:spPr>
        </p:pic>
        <p:pic>
          <p:nvPicPr>
            <p:cNvPr id="58" name="Image 57"/>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7364632" y="2076135"/>
              <a:ext cx="463409" cy="484611"/>
            </a:xfrm>
            <a:prstGeom prst="rect">
              <a:avLst/>
            </a:prstGeom>
          </p:spPr>
        </p:pic>
        <p:sp>
          <p:nvSpPr>
            <p:cNvPr id="14" name="ZoneTexte 13">
              <a:extLst>
                <a:ext uri="{FF2B5EF4-FFF2-40B4-BE49-F238E27FC236}">
                  <a16:creationId xmlns:a16="http://schemas.microsoft.com/office/drawing/2014/main" id="{C1A14714-AC44-E9C3-A13B-8D2943484D55}"/>
                </a:ext>
              </a:extLst>
            </p:cNvPr>
            <p:cNvSpPr txBox="1"/>
            <p:nvPr/>
          </p:nvSpPr>
          <p:spPr>
            <a:xfrm>
              <a:off x="4156217" y="4543798"/>
              <a:ext cx="4736263" cy="246221"/>
            </a:xfrm>
            <a:prstGeom prst="rect">
              <a:avLst/>
            </a:prstGeom>
            <a:noFill/>
          </p:spPr>
          <p:txBody>
            <a:bodyPr wrap="square" rtlCol="0">
              <a:spAutoFit/>
            </a:bodyPr>
            <a:lstStyle/>
            <a:p>
              <a:pPr marL="228600" indent="-228600" algn="r" defTabSz="914378">
                <a:buAutoNum type="arabicParenBoth"/>
                <a:defRPr/>
              </a:pPr>
              <a:r>
                <a:rPr lang="fr-FR" sz="500" i="1" dirty="0">
                  <a:solidFill>
                    <a:schemeClr val="tx1">
                      <a:lumMod val="65000"/>
                      <a:lumOff val="35000"/>
                    </a:schemeClr>
                  </a:solidFill>
                  <a:latin typeface="Arial"/>
                </a:rPr>
                <a:t>I17/F17 : Servie installation / maintenance, systèmes de désenfumage naturel. La liste de nos agences certifiée est disponible sur le site internet du CNPP</a:t>
              </a:r>
            </a:p>
            <a:p>
              <a:pPr marL="228600" indent="-228600" algn="r" defTabSz="914378">
                <a:buAutoNum type="arabicParenBoth"/>
                <a:defRPr/>
              </a:pPr>
              <a:r>
                <a:rPr lang="fr-FR" sz="500" i="1" dirty="0">
                  <a:solidFill>
                    <a:schemeClr val="tx1">
                      <a:lumMod val="65000"/>
                      <a:lumOff val="35000"/>
                    </a:schemeClr>
                  </a:solidFill>
                  <a:latin typeface="Arial"/>
                </a:rPr>
                <a:t>NF S 61-933 : Maintenance des Systèmes de Sécurité Incendie</a:t>
              </a:r>
            </a:p>
          </p:txBody>
        </p:sp>
      </p:grpSp>
      <p:sp>
        <p:nvSpPr>
          <p:cNvPr id="18" name="Rectangle 17">
            <a:extLst>
              <a:ext uri="{FF2B5EF4-FFF2-40B4-BE49-F238E27FC236}">
                <a16:creationId xmlns:a16="http://schemas.microsoft.com/office/drawing/2014/main" id="{27FC4C2E-62EC-FA14-0CF9-8B2B9AEF9C34}"/>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Colonnes, désenfumage et compartimentage</a:t>
            </a:r>
          </a:p>
        </p:txBody>
      </p:sp>
    </p:spTree>
    <p:extLst>
      <p:ext uri="{BB962C8B-B14F-4D97-AF65-F5344CB8AC3E}">
        <p14:creationId xmlns:p14="http://schemas.microsoft.com/office/powerpoint/2010/main" val="33787155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endParaRPr lang="en-US" dirty="0"/>
          </a:p>
        </p:txBody>
      </p:sp>
      <p:sp>
        <p:nvSpPr>
          <p:cNvPr id="3" name="Espace réservé du numéro de diapositive 2">
            <a:extLst>
              <a:ext uri="{FF2B5EF4-FFF2-40B4-BE49-F238E27FC236}">
                <a16:creationId xmlns:a16="http://schemas.microsoft.com/office/drawing/2014/main" id="{3779BE56-A2EE-1984-EE84-D54CDDCE4E5F}"/>
              </a:ext>
            </a:extLst>
          </p:cNvPr>
          <p:cNvSpPr>
            <a:spLocks noGrp="1"/>
          </p:cNvSpPr>
          <p:nvPr>
            <p:ph type="sldNum" sz="quarter" idx="4"/>
          </p:nvPr>
        </p:nvSpPr>
        <p:spPr/>
        <p:txBody>
          <a:bodyPr/>
          <a:lstStyle/>
          <a:p>
            <a:fld id="{BE375096-6367-4A46-9B35-1C341654C780}" type="slidenum">
              <a:rPr lang="en-US" smtClean="0"/>
              <a:t>21</a:t>
            </a:fld>
            <a:endParaRPr lang="en-US"/>
          </a:p>
        </p:txBody>
      </p:sp>
      <p:grpSp>
        <p:nvGrpSpPr>
          <p:cNvPr id="11" name="Groupe 10">
            <a:extLst>
              <a:ext uri="{FF2B5EF4-FFF2-40B4-BE49-F238E27FC236}">
                <a16:creationId xmlns:a16="http://schemas.microsoft.com/office/drawing/2014/main" id="{7FE9811F-5346-57B1-5B76-640EDA07B138}"/>
              </a:ext>
            </a:extLst>
          </p:cNvPr>
          <p:cNvGrpSpPr/>
          <p:nvPr/>
        </p:nvGrpSpPr>
        <p:grpSpPr>
          <a:xfrm>
            <a:off x="179512" y="1155152"/>
            <a:ext cx="8712968" cy="2907215"/>
            <a:chOff x="179512" y="1608750"/>
            <a:chExt cx="8712968" cy="2907215"/>
          </a:xfrm>
        </p:grpSpPr>
        <p:sp>
          <p:nvSpPr>
            <p:cNvPr id="86" name="Rectangle 85"/>
            <p:cNvSpPr/>
            <p:nvPr/>
          </p:nvSpPr>
          <p:spPr>
            <a:xfrm>
              <a:off x="2226361" y="1617670"/>
              <a:ext cx="3857806"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87" name="Rectangle 86"/>
            <p:cNvSpPr/>
            <p:nvPr/>
          </p:nvSpPr>
          <p:spPr>
            <a:xfrm>
              <a:off x="4221174" y="3636020"/>
              <a:ext cx="1862994" cy="80791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30" b="0" i="0" u="none" strike="noStrike" kern="1200" cap="none" spc="0" normalizeH="0" baseline="0" noProof="0" dirty="0">
                  <a:ln>
                    <a:noFill/>
                  </a:ln>
                  <a:solidFill>
                    <a:srgbClr val="1F497D"/>
                  </a:solidFill>
                  <a:effectLst/>
                  <a:uLnTx/>
                  <a:uFillTx/>
                  <a:latin typeface="Arial"/>
                  <a:ea typeface="+mn-ea"/>
                  <a:cs typeface="+mn-cs"/>
                </a:rPr>
                <a:t>Nous concevons des solutions pour l’exploitation via PC ou smartphone de votre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30" b="0" i="0" u="none" strike="noStrike" kern="1200" cap="none" spc="0" normalizeH="0" baseline="0" noProof="0" dirty="0">
                  <a:ln>
                    <a:noFill/>
                  </a:ln>
                  <a:solidFill>
                    <a:srgbClr val="1F497D"/>
                  </a:solidFill>
                  <a:effectLst/>
                  <a:uLnTx/>
                  <a:uFillTx/>
                  <a:latin typeface="Arial"/>
                  <a:ea typeface="+mn-ea"/>
                  <a:cs typeface="+mn-cs"/>
                </a:rPr>
                <a:t>parc d’éclairage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30" b="0" i="0" u="none" strike="noStrike" kern="1200" cap="none" spc="0" normalizeH="0" baseline="0" noProof="0" dirty="0">
                  <a:ln>
                    <a:noFill/>
                  </a:ln>
                  <a:solidFill>
                    <a:srgbClr val="1F497D"/>
                  </a:solidFill>
                  <a:effectLst/>
                  <a:uLnTx/>
                  <a:uFillTx/>
                  <a:latin typeface="Arial"/>
                  <a:ea typeface="+mn-ea"/>
                  <a:cs typeface="+mn-cs"/>
                </a:rPr>
                <a:t>de sécurité</a:t>
              </a:r>
            </a:p>
          </p:txBody>
        </p:sp>
        <p:sp>
          <p:nvSpPr>
            <p:cNvPr id="26" name="Rectangle 25"/>
            <p:cNvSpPr/>
            <p:nvPr/>
          </p:nvSpPr>
          <p:spPr>
            <a:xfrm>
              <a:off x="179512" y="1620046"/>
              <a:ext cx="1872208"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1"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51" name="Rectangle 50"/>
            <p:cNvSpPr/>
            <p:nvPr/>
          </p:nvSpPr>
          <p:spPr>
            <a:xfrm>
              <a:off x="179512" y="1620047"/>
              <a:ext cx="1872207" cy="253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57" name="Rectangle 56"/>
            <p:cNvSpPr/>
            <p:nvPr/>
          </p:nvSpPr>
          <p:spPr>
            <a:xfrm>
              <a:off x="179512" y="2669680"/>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43" name="Rectangle 42"/>
            <p:cNvSpPr/>
            <p:nvPr/>
          </p:nvSpPr>
          <p:spPr>
            <a:xfrm>
              <a:off x="6269811" y="1620045"/>
              <a:ext cx="2622669" cy="2895920"/>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3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27" name="Rectangle 26"/>
            <p:cNvSpPr/>
            <p:nvPr/>
          </p:nvSpPr>
          <p:spPr>
            <a:xfrm>
              <a:off x="179512" y="2684398"/>
              <a:ext cx="1872208"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LED, SATI</a:t>
              </a:r>
            </a:p>
          </p:txBody>
        </p:sp>
        <p:sp>
          <p:nvSpPr>
            <p:cNvPr id="29" name="Rectangle 28"/>
            <p:cNvSpPr/>
            <p:nvPr/>
          </p:nvSpPr>
          <p:spPr>
            <a:xfrm>
              <a:off x="179512" y="1620048"/>
              <a:ext cx="1872207"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Contrôler les coûts</a:t>
              </a:r>
            </a:p>
          </p:txBody>
        </p:sp>
        <p:sp>
          <p:nvSpPr>
            <p:cNvPr id="30" name="Rectangle 29"/>
            <p:cNvSpPr/>
            <p:nvPr/>
          </p:nvSpPr>
          <p:spPr>
            <a:xfrm>
              <a:off x="179512" y="2910728"/>
              <a:ext cx="1858967"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Economiser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l’énergie en améliorant le niveau de sécurité de votre éclairage de sécurité. </a:t>
              </a:r>
            </a:p>
          </p:txBody>
        </p:sp>
        <p:sp>
          <p:nvSpPr>
            <p:cNvPr id="31" name="Rectangle 30"/>
            <p:cNvSpPr/>
            <p:nvPr/>
          </p:nvSpPr>
          <p:spPr>
            <a:xfrm>
              <a:off x="179512" y="3723878"/>
              <a:ext cx="1872208" cy="5309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Nous réduisons les coûts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avec nos gammes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 leds » et « SATI »</a:t>
              </a:r>
            </a:p>
          </p:txBody>
        </p:sp>
        <p:sp>
          <p:nvSpPr>
            <p:cNvPr id="72" name="Rectangle 71"/>
            <p:cNvSpPr/>
            <p:nvPr/>
          </p:nvSpPr>
          <p:spPr>
            <a:xfrm>
              <a:off x="6269811" y="3068005"/>
              <a:ext cx="2622668"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Un parc maintenu annuellement de plus d’un million de blocs d’éclairage de sécurité</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5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Un réseau expert multi marques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5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L’application de la NFC 71-830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5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Audit préalable remis au client</a:t>
              </a:r>
            </a:p>
          </p:txBody>
        </p:sp>
        <p:sp>
          <p:nvSpPr>
            <p:cNvPr id="80" name="Rectangle à coins arrondis 79"/>
            <p:cNvSpPr/>
            <p:nvPr/>
          </p:nvSpPr>
          <p:spPr>
            <a:xfrm>
              <a:off x="539552" y="1995686"/>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49" name="Image 48"/>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683568" y="2053549"/>
              <a:ext cx="847860" cy="501660"/>
            </a:xfrm>
            <a:prstGeom prst="rect">
              <a:avLst/>
            </a:prstGeom>
            <a:effectLst>
              <a:outerShdw blurRad="50800" dist="38100" dir="2700000" algn="tl" rotWithShape="0">
                <a:prstClr val="black">
                  <a:alpha val="40000"/>
                </a:prstClr>
              </a:outerShdw>
            </a:effectLst>
          </p:spPr>
        </p:pic>
        <p:cxnSp>
          <p:nvCxnSpPr>
            <p:cNvPr id="46" name="Connecteur droit 45"/>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3" name="Groupe 62"/>
            <p:cNvGrpSpPr/>
            <p:nvPr/>
          </p:nvGrpSpPr>
          <p:grpSpPr>
            <a:xfrm>
              <a:off x="2201113" y="1608750"/>
              <a:ext cx="3883055" cy="2749727"/>
              <a:chOff x="-616412" y="1404023"/>
              <a:chExt cx="3883055" cy="2749727"/>
            </a:xfrm>
          </p:grpSpPr>
          <p:sp>
            <p:nvSpPr>
              <p:cNvPr id="64" name="Rectangle 63"/>
              <p:cNvSpPr/>
              <p:nvPr/>
            </p:nvSpPr>
            <p:spPr>
              <a:xfrm>
                <a:off x="1394436" y="1404023"/>
                <a:ext cx="1872206" cy="253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5" name="Rectangle 64"/>
              <p:cNvSpPr/>
              <p:nvPr/>
            </p:nvSpPr>
            <p:spPr>
              <a:xfrm>
                <a:off x="-591163" y="1404023"/>
                <a:ext cx="1846961" cy="2539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6" name="Rectangle 65"/>
              <p:cNvSpPr/>
              <p:nvPr/>
            </p:nvSpPr>
            <p:spPr>
              <a:xfrm>
                <a:off x="1374695" y="2465596"/>
                <a:ext cx="1891947"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69" name="Rectangle 68"/>
              <p:cNvSpPr/>
              <p:nvPr/>
            </p:nvSpPr>
            <p:spPr>
              <a:xfrm>
                <a:off x="-591165" y="2465596"/>
                <a:ext cx="1846963"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0" name="Rectangle 69"/>
              <p:cNvSpPr/>
              <p:nvPr/>
            </p:nvSpPr>
            <p:spPr>
              <a:xfrm>
                <a:off x="-616412" y="1404025"/>
                <a:ext cx="3883053" cy="253243"/>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Simplifier la gestion</a:t>
                </a:r>
              </a:p>
            </p:txBody>
          </p:sp>
          <p:sp>
            <p:nvSpPr>
              <p:cNvPr id="71" name="Rectangle 70"/>
              <p:cNvSpPr/>
              <p:nvPr/>
            </p:nvSpPr>
            <p:spPr>
              <a:xfrm>
                <a:off x="-591165" y="2468375"/>
                <a:ext cx="1846962"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Adressable</a:t>
                </a:r>
              </a:p>
            </p:txBody>
          </p:sp>
          <p:sp>
            <p:nvSpPr>
              <p:cNvPr id="73" name="Rectangle 72"/>
              <p:cNvSpPr/>
              <p:nvPr/>
            </p:nvSpPr>
            <p:spPr>
              <a:xfrm>
                <a:off x="-591166" y="2694705"/>
                <a:ext cx="1846963" cy="5309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Faciliter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l’exploitation et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la maintenance</a:t>
                </a:r>
              </a:p>
            </p:txBody>
          </p:sp>
          <p:sp>
            <p:nvSpPr>
              <p:cNvPr id="74" name="Rectangle 73"/>
              <p:cNvSpPr/>
              <p:nvPr/>
            </p:nvSpPr>
            <p:spPr>
              <a:xfrm>
                <a:off x="-591165" y="3507854"/>
                <a:ext cx="1846962" cy="5309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Nous vous préconisons des installations adressables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à pilotage décentralisé</a:t>
                </a:r>
              </a:p>
            </p:txBody>
          </p:sp>
          <p:sp>
            <p:nvSpPr>
              <p:cNvPr id="75" name="Rectangle 74"/>
              <p:cNvSpPr/>
              <p:nvPr/>
            </p:nvSpPr>
            <p:spPr>
              <a:xfrm>
                <a:off x="1394434" y="2468375"/>
                <a:ext cx="1872208"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Interface graphique</a:t>
                </a:r>
              </a:p>
            </p:txBody>
          </p:sp>
          <p:sp>
            <p:nvSpPr>
              <p:cNvPr id="76" name="Rectangle 75"/>
              <p:cNvSpPr/>
              <p:nvPr/>
            </p:nvSpPr>
            <p:spPr>
              <a:xfrm>
                <a:off x="1394435" y="2694705"/>
                <a:ext cx="1872208" cy="5309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Gérer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à distance l’identification  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la localisation de vos blocs</a:t>
                </a:r>
              </a:p>
            </p:txBody>
          </p:sp>
          <p:sp>
            <p:nvSpPr>
              <p:cNvPr id="77" name="Rectangle à coins arrondis 76"/>
              <p:cNvSpPr/>
              <p:nvPr/>
            </p:nvSpPr>
            <p:spPr>
              <a:xfrm>
                <a:off x="-243747" y="1779662"/>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8" name="Image 77"/>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63727" y="1823743"/>
                <a:ext cx="792088" cy="515443"/>
              </a:xfrm>
              <a:prstGeom prst="roundRect">
                <a:avLst>
                  <a:gd name="adj" fmla="val 8594"/>
                </a:avLst>
              </a:prstGeom>
              <a:solidFill>
                <a:srgbClr val="FFFFFF">
                  <a:shade val="85000"/>
                </a:srgbClr>
              </a:solidFill>
              <a:ln>
                <a:noFill/>
              </a:ln>
              <a:effectLst/>
            </p:spPr>
          </p:pic>
          <p:cxnSp>
            <p:nvCxnSpPr>
              <p:cNvPr id="79" name="Connecteur droit 78"/>
              <p:cNvCxnSpPr/>
              <p:nvPr/>
            </p:nvCxnSpPr>
            <p:spPr>
              <a:xfrm flipH="1">
                <a:off x="1307937" y="1779662"/>
                <a:ext cx="1" cy="237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84" name="Rectangle à coins arrondis 83"/>
              <p:cNvSpPr/>
              <p:nvPr/>
            </p:nvSpPr>
            <p:spPr>
              <a:xfrm>
                <a:off x="1718470" y="1779662"/>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85" name="Picture 3"/>
              <p:cNvPicPr>
                <a:picLocks noChangeAspect="1" noChangeArrowheads="1"/>
              </p:cNvPicPr>
              <p:nvPr/>
            </p:nvPicPr>
            <p:blipFill>
              <a:blip r:embed="rId4" cstate="print">
                <a:clrChange>
                  <a:clrFrom>
                    <a:srgbClr val="000000"/>
                  </a:clrFrom>
                  <a:clrTo>
                    <a:srgbClr val="000000">
                      <a:alpha val="0"/>
                    </a:srgbClr>
                  </a:clrTo>
                </a:clrChange>
                <a:extLst>
                  <a:ext uri="{28A0092B-C50C-407E-A947-70E740481C1C}">
                    <a14:useLocalDpi xmlns:a14="http://schemas.microsoft.com/office/drawing/2010/main"/>
                  </a:ext>
                </a:extLst>
              </a:blip>
              <a:srcRect/>
              <a:stretch>
                <a:fillRect/>
              </a:stretch>
            </p:blipFill>
            <p:spPr bwMode="auto">
              <a:xfrm>
                <a:off x="2028062" y="1842362"/>
                <a:ext cx="532944" cy="4782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7" name="Rectangle à coins arrondis 13">
              <a:extLst>
                <a:ext uri="{FF2B5EF4-FFF2-40B4-BE49-F238E27FC236}">
                  <a16:creationId xmlns:a16="http://schemas.microsoft.com/office/drawing/2014/main" id="{CF379E1A-16A8-4DB0-B501-397C96E4B355}"/>
                </a:ext>
              </a:extLst>
            </p:cNvPr>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pic>
          <p:nvPicPr>
            <p:cNvPr id="56" name="Image 55">
              <a:extLst>
                <a:ext uri="{FF2B5EF4-FFF2-40B4-BE49-F238E27FC236}">
                  <a16:creationId xmlns:a16="http://schemas.microsoft.com/office/drawing/2014/main" id="{8EC1535F-075F-4A4C-B65F-0D1CAE20970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07596" y="2053549"/>
              <a:ext cx="785783" cy="463136"/>
            </a:xfrm>
            <a:prstGeom prst="roundRect">
              <a:avLst>
                <a:gd name="adj" fmla="val 8594"/>
              </a:avLst>
            </a:prstGeom>
            <a:solidFill>
              <a:srgbClr val="FFFFFF">
                <a:shade val="85000"/>
              </a:srgbClr>
            </a:solidFill>
            <a:ln>
              <a:noFill/>
            </a:ln>
            <a:effectLst/>
          </p:spPr>
        </p:pic>
        <p:pic>
          <p:nvPicPr>
            <p:cNvPr id="58" name="Image 57">
              <a:extLst>
                <a:ext uri="{FF2B5EF4-FFF2-40B4-BE49-F238E27FC236}">
                  <a16:creationId xmlns:a16="http://schemas.microsoft.com/office/drawing/2014/main" id="{D81B3639-BF31-4221-AFFC-27216649BF1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571" t="-1" b="614"/>
            <a:stretch/>
          </p:blipFill>
          <p:spPr>
            <a:xfrm>
              <a:off x="6422692" y="2067541"/>
              <a:ext cx="862384" cy="447149"/>
            </a:xfrm>
            <a:prstGeom prst="roundRect">
              <a:avLst>
                <a:gd name="adj" fmla="val 8594"/>
              </a:avLst>
            </a:prstGeom>
            <a:solidFill>
              <a:srgbClr val="FFFFFF">
                <a:shade val="85000"/>
              </a:srgbClr>
            </a:solidFill>
            <a:ln>
              <a:noFill/>
            </a:ln>
            <a:effectLst/>
          </p:spPr>
        </p:pic>
        <p:sp>
          <p:nvSpPr>
            <p:cNvPr id="59" name="Arrondir un rectangle avec un coin du même côté 35">
              <a:extLst>
                <a:ext uri="{FF2B5EF4-FFF2-40B4-BE49-F238E27FC236}">
                  <a16:creationId xmlns:a16="http://schemas.microsoft.com/office/drawing/2014/main" id="{7E702D51-1D48-4D72-8CA4-ADB9806AAC18}"/>
                </a:ext>
              </a:extLst>
            </p:cNvPr>
            <p:cNvSpPr/>
            <p:nvPr/>
          </p:nvSpPr>
          <p:spPr>
            <a:xfrm>
              <a:off x="6269811" y="1620048"/>
              <a:ext cx="2622669" cy="278472"/>
            </a:xfrm>
            <a:prstGeom prst="round2SameRect">
              <a:avLst>
                <a:gd name="adj1" fmla="val 32832"/>
                <a:gd name="adj2" fmla="val 0"/>
              </a:avLst>
            </a:prstGeom>
            <a:noFill/>
          </p:spPr>
          <p:txBody>
            <a:bodyPr wrap="square">
              <a:spAutoFit/>
            </a:bodyPr>
            <a:lstStyle/>
            <a:p>
              <a:pPr algn="ctr"/>
              <a:r>
                <a:rPr lang="fr-FR" sz="1050" b="1" dirty="0">
                  <a:solidFill>
                    <a:prstClr val="white"/>
                  </a:solidFill>
                </a:rPr>
                <a:t>Le service de proximité</a:t>
              </a:r>
            </a:p>
          </p:txBody>
        </p:sp>
        <p:sp>
          <p:nvSpPr>
            <p:cNvPr id="60" name="Rectangle 59">
              <a:extLst>
                <a:ext uri="{FF2B5EF4-FFF2-40B4-BE49-F238E27FC236}">
                  <a16:creationId xmlns:a16="http://schemas.microsoft.com/office/drawing/2014/main" id="{7737C291-B29F-4355-9EF8-874B502BEA9F}"/>
                </a:ext>
              </a:extLst>
            </p:cNvPr>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dirty="0">
                <a:solidFill>
                  <a:prstClr val="white"/>
                </a:solidFill>
              </a:endParaRPr>
            </a:p>
          </p:txBody>
        </p:sp>
        <p:sp>
          <p:nvSpPr>
            <p:cNvPr id="67" name="Rectangle 66">
              <a:extLst>
                <a:ext uri="{FF2B5EF4-FFF2-40B4-BE49-F238E27FC236}">
                  <a16:creationId xmlns:a16="http://schemas.microsoft.com/office/drawing/2014/main" id="{7CC9C712-4112-428A-984D-8641430377B5}"/>
                </a:ext>
              </a:extLst>
            </p:cNvPr>
            <p:cNvSpPr/>
            <p:nvPr/>
          </p:nvSpPr>
          <p:spPr>
            <a:xfrm>
              <a:off x="6444208" y="2669679"/>
              <a:ext cx="2239692" cy="238527"/>
            </a:xfrm>
            <a:prstGeom prst="rect">
              <a:avLst/>
            </a:prstGeom>
            <a:noFill/>
          </p:spPr>
          <p:txBody>
            <a:bodyPr wrap="square">
              <a:spAutoFit/>
            </a:bodyPr>
            <a:lstStyle/>
            <a:p>
              <a:pPr algn="ctr"/>
              <a:r>
                <a:rPr lang="fr-FR" sz="950" b="1" dirty="0">
                  <a:solidFill>
                    <a:prstClr val="white"/>
                  </a:solidFill>
                </a:rPr>
                <a:t>Les          Chubb France</a:t>
              </a:r>
            </a:p>
          </p:txBody>
        </p:sp>
        <p:pic>
          <p:nvPicPr>
            <p:cNvPr id="81" name="Picture 3">
              <a:extLst>
                <a:ext uri="{FF2B5EF4-FFF2-40B4-BE49-F238E27FC236}">
                  <a16:creationId xmlns:a16="http://schemas.microsoft.com/office/drawing/2014/main" id="{971FBE89-73B4-49BD-9CCB-AE53B233AA6A}"/>
                </a:ext>
              </a:extLst>
            </p:cNvPr>
            <p:cNvPicPr>
              <a:picLocks noChangeAspect="1" noChangeArrowheads="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88" name="ZoneTexte 87">
              <a:extLst>
                <a:ext uri="{FF2B5EF4-FFF2-40B4-BE49-F238E27FC236}">
                  <a16:creationId xmlns:a16="http://schemas.microsoft.com/office/drawing/2014/main" id="{10CD3ACB-1289-4DD9-9EBE-11925287593E}"/>
                </a:ext>
              </a:extLst>
            </p:cNvPr>
            <p:cNvSpPr txBox="1"/>
            <p:nvPr/>
          </p:nvSpPr>
          <p:spPr>
            <a:xfrm>
              <a:off x="6709012" y="2357574"/>
              <a:ext cx="576064" cy="169277"/>
            </a:xfrm>
            <a:prstGeom prst="rect">
              <a:avLst/>
            </a:prstGeom>
            <a:noFill/>
          </p:spPr>
          <p:txBody>
            <a:bodyPr wrap="square" rtlCol="0">
              <a:spAutoFit/>
            </a:bodyPr>
            <a:lstStyle/>
            <a:p>
              <a:r>
                <a:rPr lang="fr-FR" sz="500" i="1" dirty="0">
                  <a:solidFill>
                    <a:schemeClr val="bg1"/>
                  </a:solidFill>
                  <a:latin typeface="HelveticaNeueLT Pro 57 Cn" panose="020B0506030502030204" pitchFamily="34" charset="0"/>
                </a:rPr>
                <a:t>© Adobe Stock</a:t>
              </a:r>
            </a:p>
          </p:txBody>
        </p:sp>
        <p:sp>
          <p:nvSpPr>
            <p:cNvPr id="89" name="ZoneTexte 88">
              <a:extLst>
                <a:ext uri="{FF2B5EF4-FFF2-40B4-BE49-F238E27FC236}">
                  <a16:creationId xmlns:a16="http://schemas.microsoft.com/office/drawing/2014/main" id="{5A6504CE-EE31-428F-99AD-02DB423E568E}"/>
                </a:ext>
              </a:extLst>
            </p:cNvPr>
            <p:cNvSpPr txBox="1"/>
            <p:nvPr/>
          </p:nvSpPr>
          <p:spPr>
            <a:xfrm>
              <a:off x="8117315" y="2380549"/>
              <a:ext cx="576064" cy="169277"/>
            </a:xfrm>
            <a:prstGeom prst="rect">
              <a:avLst/>
            </a:prstGeom>
            <a:noFill/>
          </p:spPr>
          <p:txBody>
            <a:bodyPr wrap="square" rtlCol="0">
              <a:spAutoFit/>
            </a:bodyPr>
            <a:lstStyle/>
            <a:p>
              <a:pPr algn="r"/>
              <a:r>
                <a:rPr lang="fr-FR" sz="500" i="1" dirty="0">
                  <a:solidFill>
                    <a:schemeClr val="tx2">
                      <a:lumMod val="60000"/>
                      <a:lumOff val="40000"/>
                    </a:schemeClr>
                  </a:solidFill>
                  <a:latin typeface="HelveticaNeueLT Pro 57 Cn" panose="020B0506030502030204" pitchFamily="34" charset="0"/>
                </a:rPr>
                <a:t>© Adobe Stock</a:t>
              </a:r>
            </a:p>
          </p:txBody>
        </p:sp>
        <p:pic>
          <p:nvPicPr>
            <p:cNvPr id="90" name="Image 89">
              <a:extLst>
                <a:ext uri="{FF2B5EF4-FFF2-40B4-BE49-F238E27FC236}">
                  <a16:creationId xmlns:a16="http://schemas.microsoft.com/office/drawing/2014/main" id="{D855C61B-C891-462E-B2AF-89356B87F5AC}"/>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7364632" y="2076135"/>
              <a:ext cx="463409" cy="484611"/>
            </a:xfrm>
            <a:prstGeom prst="rect">
              <a:avLst/>
            </a:prstGeom>
          </p:spPr>
        </p:pic>
      </p:grpSp>
      <p:grpSp>
        <p:nvGrpSpPr>
          <p:cNvPr id="4" name="Groupe 3">
            <a:extLst>
              <a:ext uri="{FF2B5EF4-FFF2-40B4-BE49-F238E27FC236}">
                <a16:creationId xmlns:a16="http://schemas.microsoft.com/office/drawing/2014/main" id="{7530587D-B644-B786-7387-DD84165722A5}"/>
              </a:ext>
            </a:extLst>
          </p:cNvPr>
          <p:cNvGrpSpPr/>
          <p:nvPr/>
        </p:nvGrpSpPr>
        <p:grpSpPr>
          <a:xfrm>
            <a:off x="293281" y="4778604"/>
            <a:ext cx="1617232" cy="258317"/>
            <a:chOff x="293281" y="4778604"/>
            <a:chExt cx="1617232" cy="258317"/>
          </a:xfrm>
        </p:grpSpPr>
        <p:pic>
          <p:nvPicPr>
            <p:cNvPr id="5" name="Image 4">
              <a:hlinkClick r:id="rId9" action="ppaction://hlinksldjump"/>
              <a:extLst>
                <a:ext uri="{FF2B5EF4-FFF2-40B4-BE49-F238E27FC236}">
                  <a16:creationId xmlns:a16="http://schemas.microsoft.com/office/drawing/2014/main" id="{24A9E115-8E64-2070-6E61-9A1475BAA918}"/>
                </a:ext>
              </a:extLst>
            </p:cNvPr>
            <p:cNvPicPr>
              <a:picLocks noChangeAspect="1"/>
            </p:cNvPicPr>
            <p:nvPr/>
          </p:nvPicPr>
          <p:blipFill>
            <a:blip r:embed="rId10">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6" name="Image 5">
              <a:hlinkClick r:id="rId11" action="ppaction://hlinksldjump"/>
              <a:extLst>
                <a:ext uri="{FF2B5EF4-FFF2-40B4-BE49-F238E27FC236}">
                  <a16:creationId xmlns:a16="http://schemas.microsoft.com/office/drawing/2014/main" id="{86AFE56B-909E-E19A-0353-A07C9E7B037B}"/>
                </a:ext>
              </a:extLst>
            </p:cNvPr>
            <p:cNvPicPr>
              <a:picLocks noChangeAspect="1"/>
            </p:cNvPicPr>
            <p:nvPr/>
          </p:nvPicPr>
          <p:blipFill>
            <a:blip r:embed="rId12"/>
            <a:stretch>
              <a:fillRect/>
            </a:stretch>
          </p:blipFill>
          <p:spPr>
            <a:xfrm>
              <a:off x="1403783" y="4778604"/>
              <a:ext cx="506730" cy="258317"/>
            </a:xfrm>
            <a:prstGeom prst="rect">
              <a:avLst/>
            </a:prstGeom>
          </p:spPr>
        </p:pic>
        <p:pic>
          <p:nvPicPr>
            <p:cNvPr id="7" name="Image 6">
              <a:hlinkClick r:id="rId13" action="ppaction://hlinksldjump"/>
              <a:extLst>
                <a:ext uri="{FF2B5EF4-FFF2-40B4-BE49-F238E27FC236}">
                  <a16:creationId xmlns:a16="http://schemas.microsoft.com/office/drawing/2014/main" id="{E9929A8C-B59D-279B-5F09-A9DCB7D50715}"/>
                </a:ext>
              </a:extLst>
            </p:cNvPr>
            <p:cNvPicPr>
              <a:picLocks noChangeAspect="1"/>
            </p:cNvPicPr>
            <p:nvPr/>
          </p:nvPicPr>
          <p:blipFill>
            <a:blip r:embed="rId14"/>
            <a:stretch>
              <a:fillRect/>
            </a:stretch>
          </p:blipFill>
          <p:spPr>
            <a:xfrm>
              <a:off x="822290" y="4778604"/>
              <a:ext cx="584693" cy="258317"/>
            </a:xfrm>
            <a:prstGeom prst="rect">
              <a:avLst/>
            </a:prstGeom>
          </p:spPr>
        </p:pic>
      </p:grpSp>
      <p:sp>
        <p:nvSpPr>
          <p:cNvPr id="10" name="Rectangle 9">
            <a:extLst>
              <a:ext uri="{FF2B5EF4-FFF2-40B4-BE49-F238E27FC236}">
                <a16:creationId xmlns:a16="http://schemas.microsoft.com/office/drawing/2014/main" id="{A3E00434-1BF2-CD78-F4CF-9EAAB6919BBA}"/>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Éclairage de sécurité, centralisation </a:t>
            </a:r>
          </a:p>
        </p:txBody>
      </p:sp>
    </p:spTree>
    <p:extLst>
      <p:ext uri="{BB962C8B-B14F-4D97-AF65-F5344CB8AC3E}">
        <p14:creationId xmlns:p14="http://schemas.microsoft.com/office/powerpoint/2010/main" val="1862786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6" name="Espace réservé du numéro de diapositive 5">
            <a:extLst>
              <a:ext uri="{FF2B5EF4-FFF2-40B4-BE49-F238E27FC236}">
                <a16:creationId xmlns:a16="http://schemas.microsoft.com/office/drawing/2014/main" id="{592A1628-EA87-60CB-ACCC-DD4AD82CF905}"/>
              </a:ext>
            </a:extLst>
          </p:cNvPr>
          <p:cNvSpPr>
            <a:spLocks noGrp="1"/>
          </p:cNvSpPr>
          <p:nvPr>
            <p:ph type="sldNum" sz="quarter" idx="4"/>
          </p:nvPr>
        </p:nvSpPr>
        <p:spPr/>
        <p:txBody>
          <a:bodyPr/>
          <a:lstStyle/>
          <a:p>
            <a:fld id="{BE375096-6367-4A46-9B35-1C341654C780}" type="slidenum">
              <a:rPr lang="en-US" smtClean="0"/>
              <a:t>22</a:t>
            </a:fld>
            <a:endParaRPr lang="en-US"/>
          </a:p>
        </p:txBody>
      </p:sp>
      <p:grpSp>
        <p:nvGrpSpPr>
          <p:cNvPr id="14" name="Groupe 13">
            <a:extLst>
              <a:ext uri="{FF2B5EF4-FFF2-40B4-BE49-F238E27FC236}">
                <a16:creationId xmlns:a16="http://schemas.microsoft.com/office/drawing/2014/main" id="{A666A221-F8B5-579B-9CD0-BD87ABABE90F}"/>
              </a:ext>
            </a:extLst>
          </p:cNvPr>
          <p:cNvGrpSpPr/>
          <p:nvPr/>
        </p:nvGrpSpPr>
        <p:grpSpPr>
          <a:xfrm>
            <a:off x="186011" y="1155152"/>
            <a:ext cx="8706469" cy="2895920"/>
            <a:chOff x="186011" y="1620045"/>
            <a:chExt cx="8706469" cy="2895920"/>
          </a:xfrm>
        </p:grpSpPr>
        <p:sp>
          <p:nvSpPr>
            <p:cNvPr id="45" name="Rectangle 44"/>
            <p:cNvSpPr/>
            <p:nvPr/>
          </p:nvSpPr>
          <p:spPr>
            <a:xfrm>
              <a:off x="199251" y="1620046"/>
              <a:ext cx="1872208"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46" name="Rectangle 45"/>
            <p:cNvSpPr/>
            <p:nvPr/>
          </p:nvSpPr>
          <p:spPr>
            <a:xfrm>
              <a:off x="199253" y="1620046"/>
              <a:ext cx="1872206" cy="253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47" name="Rectangle 46"/>
            <p:cNvSpPr/>
            <p:nvPr/>
          </p:nvSpPr>
          <p:spPr>
            <a:xfrm>
              <a:off x="186011" y="2681619"/>
              <a:ext cx="1885448"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a:ln>
                  <a:noFill/>
                </a:ln>
                <a:solidFill>
                  <a:prstClr val="white"/>
                </a:solidFill>
                <a:effectLst/>
                <a:uLnTx/>
                <a:uFillTx/>
                <a:latin typeface="Arial"/>
                <a:ea typeface="+mn-ea"/>
                <a:cs typeface="+mn-cs"/>
              </a:endParaRPr>
            </a:p>
          </p:txBody>
        </p:sp>
        <p:sp>
          <p:nvSpPr>
            <p:cNvPr id="48" name="Rectangle 47"/>
            <p:cNvSpPr/>
            <p:nvPr/>
          </p:nvSpPr>
          <p:spPr>
            <a:xfrm>
              <a:off x="199251" y="1620048"/>
              <a:ext cx="1872208"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Éclairage d’ambiance</a:t>
              </a:r>
            </a:p>
          </p:txBody>
        </p:sp>
        <p:sp>
          <p:nvSpPr>
            <p:cNvPr id="49" name="Rectangle 48"/>
            <p:cNvSpPr/>
            <p:nvPr/>
          </p:nvSpPr>
          <p:spPr>
            <a:xfrm>
              <a:off x="199251" y="2684398"/>
              <a:ext cx="1872208"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Blocs phares</a:t>
              </a:r>
            </a:p>
          </p:txBody>
        </p:sp>
        <p:sp>
          <p:nvSpPr>
            <p:cNvPr id="50" name="Rectangle 49"/>
            <p:cNvSpPr/>
            <p:nvPr/>
          </p:nvSpPr>
          <p:spPr>
            <a:xfrm>
              <a:off x="199252" y="2910728"/>
              <a:ext cx="1872208" cy="82330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Adapter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l’éclairage d’ambiance aux grands volumes, conditions difficiles, à la luminosité renforcée, …</a:t>
              </a:r>
            </a:p>
          </p:txBody>
        </p:sp>
        <p:sp>
          <p:nvSpPr>
            <p:cNvPr id="51" name="Rectangle à coins arrondis 50"/>
            <p:cNvSpPr/>
            <p:nvPr/>
          </p:nvSpPr>
          <p:spPr>
            <a:xfrm>
              <a:off x="343268" y="1995686"/>
              <a:ext cx="1621235" cy="59779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52" name="Picture 2" descr="C:\Users\pierre-nicolas.caron\Documents\Chubb\SICLI - Chubb CC&amp;F\Eclairage Sécurité\phototeque BAES\visuels eaton\LUM16032.jpg"/>
            <p:cNvPicPr>
              <a:picLocks noChangeAspect="1" noChangeArrowheads="1"/>
            </p:cNvPicPr>
            <p:nvPr/>
          </p:nvPicPr>
          <p:blipFill rotWithShape="1">
            <a:blip r:embed="rId2" cstate="print">
              <a:extLst>
                <a:ext uri="{28A0092B-C50C-407E-A947-70E740481C1C}">
                  <a14:useLocalDpi xmlns:a14="http://schemas.microsoft.com/office/drawing/2010/main"/>
                </a:ext>
              </a:extLst>
            </a:blip>
            <a:srcRect/>
            <a:stretch/>
          </p:blipFill>
          <p:spPr bwMode="auto">
            <a:xfrm>
              <a:off x="1252466" y="2053549"/>
              <a:ext cx="638973" cy="521842"/>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2" descr="C:\Users\pierre-nicolas.caron\Documents\Chubb\SICLI - Chubb CC&amp;F\Eclairage Sécurité\phototeque BAES\visuels eaton\LUM17141.jpg"/>
            <p:cNvPicPr>
              <a:picLocks noChangeAspect="1" noChangeArrowheads="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bwMode="auto">
            <a:xfrm>
              <a:off x="385251" y="2102897"/>
              <a:ext cx="755415" cy="423147"/>
            </a:xfrm>
            <a:prstGeom prst="rect">
              <a:avLst/>
            </a:prstGeom>
            <a:noFill/>
            <a:extLst>
              <a:ext uri="{909E8E84-426E-40DD-AFC4-6F175D3DCCD1}">
                <a14:hiddenFill xmlns:a14="http://schemas.microsoft.com/office/drawing/2010/main">
                  <a:solidFill>
                    <a:srgbClr val="FFFFFF"/>
                  </a:solidFill>
                </a14:hiddenFill>
              </a:ext>
            </a:extLst>
          </p:spPr>
        </p:pic>
        <p:sp>
          <p:nvSpPr>
            <p:cNvPr id="54" name="Rectangle 53"/>
            <p:cNvSpPr/>
            <p:nvPr/>
          </p:nvSpPr>
          <p:spPr>
            <a:xfrm>
              <a:off x="208465" y="3692663"/>
              <a:ext cx="1862994" cy="66479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30" b="0" i="0" u="none" strike="noStrike" kern="1200" cap="none" spc="0" normalizeH="0" baseline="0" noProof="0" dirty="0">
                  <a:ln>
                    <a:noFill/>
                  </a:ln>
                  <a:solidFill>
                    <a:srgbClr val="1F497D"/>
                  </a:solidFill>
                  <a:effectLst/>
                  <a:uLnTx/>
                  <a:uFillTx/>
                  <a:latin typeface="Arial"/>
                  <a:ea typeface="+mn-ea"/>
                  <a:cs typeface="+mn-cs"/>
                </a:rPr>
                <a:t>Nos solutions allient économie d’énergie, performance, résistance, facilité d’exploitation et de maintenance</a:t>
              </a:r>
            </a:p>
          </p:txBody>
        </p:sp>
        <p:sp>
          <p:nvSpPr>
            <p:cNvPr id="57" name="Rectangle 56"/>
            <p:cNvSpPr/>
            <p:nvPr/>
          </p:nvSpPr>
          <p:spPr>
            <a:xfrm>
              <a:off x="2194224" y="1620046"/>
              <a:ext cx="1872208"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58" name="Rectangle 57"/>
            <p:cNvSpPr/>
            <p:nvPr/>
          </p:nvSpPr>
          <p:spPr>
            <a:xfrm>
              <a:off x="2194226" y="1620046"/>
              <a:ext cx="1872206" cy="253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59" name="Rectangle 58"/>
            <p:cNvSpPr/>
            <p:nvPr/>
          </p:nvSpPr>
          <p:spPr>
            <a:xfrm>
              <a:off x="2180984" y="2681619"/>
              <a:ext cx="1885448"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a:ln>
                  <a:noFill/>
                </a:ln>
                <a:solidFill>
                  <a:prstClr val="white"/>
                </a:solidFill>
                <a:effectLst/>
                <a:uLnTx/>
                <a:uFillTx/>
                <a:latin typeface="Arial"/>
                <a:ea typeface="+mn-ea"/>
                <a:cs typeface="+mn-cs"/>
              </a:endParaRPr>
            </a:p>
          </p:txBody>
        </p:sp>
        <p:sp>
          <p:nvSpPr>
            <p:cNvPr id="60" name="Rectangle 59"/>
            <p:cNvSpPr/>
            <p:nvPr/>
          </p:nvSpPr>
          <p:spPr>
            <a:xfrm>
              <a:off x="2194224" y="1620048"/>
              <a:ext cx="1872208"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Alimentations centralisées</a:t>
              </a:r>
            </a:p>
          </p:txBody>
        </p:sp>
        <p:sp>
          <p:nvSpPr>
            <p:cNvPr id="61" name="Rectangle 60"/>
            <p:cNvSpPr/>
            <p:nvPr/>
          </p:nvSpPr>
          <p:spPr>
            <a:xfrm>
              <a:off x="2194224" y="2684398"/>
              <a:ext cx="1872208"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Source centrale </a:t>
              </a:r>
            </a:p>
          </p:txBody>
        </p:sp>
        <p:sp>
          <p:nvSpPr>
            <p:cNvPr id="62" name="Rectangle 61"/>
            <p:cNvSpPr/>
            <p:nvPr/>
          </p:nvSpPr>
          <p:spPr>
            <a:xfrm>
              <a:off x="2194225" y="2910728"/>
              <a:ext cx="1872208" cy="82330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Baliser </a:t>
              </a:r>
              <a:r>
                <a:rPr kumimoji="0" lang="fr-FR" sz="950" b="0" i="0" u="none" strike="noStrike" kern="1200" cap="none" spc="0" normalizeH="0" baseline="0" noProof="0" dirty="0">
                  <a:ln>
                    <a:noFill/>
                  </a:ln>
                  <a:solidFill>
                    <a:prstClr val="black"/>
                  </a:solidFill>
                  <a:effectLst/>
                  <a:uLnTx/>
                  <a:uFillTx/>
                  <a:latin typeface="Arial"/>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De façon permanente l’évacuation , centraliser la surveillance au poste de sécurité</a:t>
              </a:r>
            </a:p>
          </p:txBody>
        </p:sp>
        <p:sp>
          <p:nvSpPr>
            <p:cNvPr id="63" name="Rectangle à coins arrondis 62"/>
            <p:cNvSpPr/>
            <p:nvPr/>
          </p:nvSpPr>
          <p:spPr>
            <a:xfrm>
              <a:off x="2338241" y="1995686"/>
              <a:ext cx="1621235" cy="59779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6" name="Rectangle 65"/>
            <p:cNvSpPr/>
            <p:nvPr/>
          </p:nvSpPr>
          <p:spPr>
            <a:xfrm>
              <a:off x="2203438" y="3692663"/>
              <a:ext cx="1862994" cy="52168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30" b="0" i="0" u="none" strike="noStrike" kern="1200" cap="none" spc="0" normalizeH="0" baseline="0" noProof="0" dirty="0">
                  <a:ln>
                    <a:noFill/>
                  </a:ln>
                  <a:solidFill>
                    <a:srgbClr val="1F497D"/>
                  </a:solidFill>
                  <a:effectLst/>
                  <a:uLnTx/>
                  <a:uFillTx/>
                  <a:latin typeface="Arial"/>
                  <a:ea typeface="+mn-ea"/>
                  <a:cs typeface="+mn-cs"/>
                </a:rPr>
                <a:t>Nos spécialistes analyses vos obligations et vos risques pour des installations optimisées</a:t>
              </a:r>
            </a:p>
          </p:txBody>
        </p:sp>
        <p:sp>
          <p:nvSpPr>
            <p:cNvPr id="68" name="Rectangle 67"/>
            <p:cNvSpPr/>
            <p:nvPr/>
          </p:nvSpPr>
          <p:spPr>
            <a:xfrm>
              <a:off x="6269811" y="1620045"/>
              <a:ext cx="2622669" cy="2895920"/>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3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70" name="Rectangle 69"/>
            <p:cNvSpPr/>
            <p:nvPr/>
          </p:nvSpPr>
          <p:spPr>
            <a:xfrm>
              <a:off x="6269811" y="3068005"/>
              <a:ext cx="2622668" cy="132343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Un parc maintenu annuellement de plus d’un million de blocs d’éclairage de sécurité</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5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Un réseau expert multi marques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5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L’application de la NFC 71-830</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5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Audit préalable remis au client</a:t>
              </a:r>
            </a:p>
          </p:txBody>
        </p:sp>
        <p:cxnSp>
          <p:nvCxnSpPr>
            <p:cNvPr id="74" name="Connecteur droit 73"/>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7" name="Groupe 6"/>
            <p:cNvGrpSpPr/>
            <p:nvPr/>
          </p:nvGrpSpPr>
          <p:grpSpPr>
            <a:xfrm>
              <a:off x="2477621" y="2059395"/>
              <a:ext cx="1342474" cy="470376"/>
              <a:chOff x="2431499" y="2045251"/>
              <a:chExt cx="1342474" cy="470376"/>
            </a:xfrm>
          </p:grpSpPr>
          <p:pic>
            <p:nvPicPr>
              <p:cNvPr id="3" name="Image 2"/>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2944202" y="2045251"/>
                <a:ext cx="350675" cy="470376"/>
              </a:xfrm>
              <a:prstGeom prst="rect">
                <a:avLst/>
              </a:prstGeom>
            </p:spPr>
          </p:pic>
          <p:pic>
            <p:nvPicPr>
              <p:cNvPr id="4" name="Image 3"/>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2431499" y="2098333"/>
                <a:ext cx="384281" cy="364213"/>
              </a:xfrm>
              <a:prstGeom prst="rect">
                <a:avLst/>
              </a:prstGeom>
            </p:spPr>
          </p:pic>
          <p:pic>
            <p:nvPicPr>
              <p:cNvPr id="5" name="Image 4"/>
              <p:cNvPicPr>
                <a:picLocks noChangeAspect="1"/>
              </p:cNvPicPr>
              <p:nvPr/>
            </p:nvPicPr>
            <p:blipFill rotWithShape="1">
              <a:blip r:embed="rId6" cstate="print">
                <a:extLst>
                  <a:ext uri="{28A0092B-C50C-407E-A947-70E740481C1C}">
                    <a14:useLocalDpi xmlns:a14="http://schemas.microsoft.com/office/drawing/2010/main"/>
                  </a:ext>
                </a:extLst>
              </a:blip>
              <a:srcRect/>
              <a:stretch/>
            </p:blipFill>
            <p:spPr>
              <a:xfrm>
                <a:off x="3423299" y="2067496"/>
                <a:ext cx="350674" cy="425887"/>
              </a:xfrm>
              <a:prstGeom prst="rect">
                <a:avLst/>
              </a:prstGeom>
            </p:spPr>
          </p:pic>
        </p:grpSp>
        <p:sp>
          <p:nvSpPr>
            <p:cNvPr id="56" name="Rectangle 55">
              <a:extLst>
                <a:ext uri="{FF2B5EF4-FFF2-40B4-BE49-F238E27FC236}">
                  <a16:creationId xmlns:a16="http://schemas.microsoft.com/office/drawing/2014/main" id="{D43A7707-3CDF-406F-A536-59FCE3DCBB5C}"/>
                </a:ext>
              </a:extLst>
            </p:cNvPr>
            <p:cNvSpPr/>
            <p:nvPr/>
          </p:nvSpPr>
          <p:spPr>
            <a:xfrm>
              <a:off x="4175957" y="1620046"/>
              <a:ext cx="1872208"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1"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64" name="Rectangle 63">
              <a:extLst>
                <a:ext uri="{FF2B5EF4-FFF2-40B4-BE49-F238E27FC236}">
                  <a16:creationId xmlns:a16="http://schemas.microsoft.com/office/drawing/2014/main" id="{2DE8B286-D3BC-4C75-A4A8-B29256E8BA4A}"/>
                </a:ext>
              </a:extLst>
            </p:cNvPr>
            <p:cNvSpPr/>
            <p:nvPr/>
          </p:nvSpPr>
          <p:spPr>
            <a:xfrm>
              <a:off x="4175957" y="1620047"/>
              <a:ext cx="1872207" cy="25324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0C89535F-78BB-4833-9EBA-21D0F6DF842A}"/>
                </a:ext>
              </a:extLst>
            </p:cNvPr>
            <p:cNvSpPr/>
            <p:nvPr/>
          </p:nvSpPr>
          <p:spPr>
            <a:xfrm>
              <a:off x="4175957" y="2669680"/>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67" name="Rectangle 66">
              <a:extLst>
                <a:ext uri="{FF2B5EF4-FFF2-40B4-BE49-F238E27FC236}">
                  <a16:creationId xmlns:a16="http://schemas.microsoft.com/office/drawing/2014/main" id="{3A1778A1-4D8F-41B6-803B-BF0417CF967B}"/>
                </a:ext>
              </a:extLst>
            </p:cNvPr>
            <p:cNvSpPr/>
            <p:nvPr/>
          </p:nvSpPr>
          <p:spPr>
            <a:xfrm>
              <a:off x="4175957" y="2684398"/>
              <a:ext cx="1872208"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BAPI</a:t>
              </a:r>
            </a:p>
          </p:txBody>
        </p:sp>
        <p:sp>
          <p:nvSpPr>
            <p:cNvPr id="75" name="Rectangle 74">
              <a:extLst>
                <a:ext uri="{FF2B5EF4-FFF2-40B4-BE49-F238E27FC236}">
                  <a16:creationId xmlns:a16="http://schemas.microsoft.com/office/drawing/2014/main" id="{44FF5F4E-8677-444E-9F72-5A633842623B}"/>
                </a:ext>
              </a:extLst>
            </p:cNvPr>
            <p:cNvSpPr/>
            <p:nvPr/>
          </p:nvSpPr>
          <p:spPr>
            <a:xfrm>
              <a:off x="4175957" y="1620048"/>
              <a:ext cx="1872207"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Éclairage portatif</a:t>
              </a:r>
            </a:p>
          </p:txBody>
        </p:sp>
        <p:sp>
          <p:nvSpPr>
            <p:cNvPr id="84" name="Rectangle 83">
              <a:extLst>
                <a:ext uri="{FF2B5EF4-FFF2-40B4-BE49-F238E27FC236}">
                  <a16:creationId xmlns:a16="http://schemas.microsoft.com/office/drawing/2014/main" id="{5A439BA6-67D4-4467-BD56-6D9FEC6898A8}"/>
                </a:ext>
              </a:extLst>
            </p:cNvPr>
            <p:cNvSpPr/>
            <p:nvPr/>
          </p:nvSpPr>
          <p:spPr>
            <a:xfrm>
              <a:off x="4175957" y="2910728"/>
              <a:ext cx="1858967" cy="5309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Disposer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d’un éclairage portatif d’ambiance</a:t>
              </a:r>
            </a:p>
          </p:txBody>
        </p:sp>
        <p:sp>
          <p:nvSpPr>
            <p:cNvPr id="85" name="Rectangle 84">
              <a:extLst>
                <a:ext uri="{FF2B5EF4-FFF2-40B4-BE49-F238E27FC236}">
                  <a16:creationId xmlns:a16="http://schemas.microsoft.com/office/drawing/2014/main" id="{025D7BBE-9EB8-47C7-9C90-176AB604A99C}"/>
                </a:ext>
              </a:extLst>
            </p:cNvPr>
            <p:cNvSpPr/>
            <p:nvPr/>
          </p:nvSpPr>
          <p:spPr>
            <a:xfrm>
              <a:off x="4175957" y="3723878"/>
              <a:ext cx="1872208"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Nous équipons vos locaux électriques et machineries ascenseurs de BAPI LED à grande luminosité et autonomie</a:t>
              </a:r>
            </a:p>
          </p:txBody>
        </p:sp>
        <p:sp>
          <p:nvSpPr>
            <p:cNvPr id="86" name="Rectangle à coins arrondis 40">
              <a:extLst>
                <a:ext uri="{FF2B5EF4-FFF2-40B4-BE49-F238E27FC236}">
                  <a16:creationId xmlns:a16="http://schemas.microsoft.com/office/drawing/2014/main" id="{E488D239-0F1C-4868-A84D-BD07BFD63FF2}"/>
                </a:ext>
              </a:extLst>
            </p:cNvPr>
            <p:cNvSpPr/>
            <p:nvPr/>
          </p:nvSpPr>
          <p:spPr>
            <a:xfrm>
              <a:off x="4535997" y="1995686"/>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87" name="Image 86">
              <a:extLst>
                <a:ext uri="{FF2B5EF4-FFF2-40B4-BE49-F238E27FC236}">
                  <a16:creationId xmlns:a16="http://schemas.microsoft.com/office/drawing/2014/main" id="{473036E0-E5EE-4E92-9B69-F79897B31F37}"/>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4669192" y="2033323"/>
              <a:ext cx="383519" cy="552245"/>
            </a:xfrm>
            <a:prstGeom prst="rect">
              <a:avLst/>
            </a:prstGeom>
          </p:spPr>
        </p:pic>
        <p:pic>
          <p:nvPicPr>
            <p:cNvPr id="88" name="Image 87">
              <a:extLst>
                <a:ext uri="{FF2B5EF4-FFF2-40B4-BE49-F238E27FC236}">
                  <a16:creationId xmlns:a16="http://schemas.microsoft.com/office/drawing/2014/main" id="{CCC4CB5B-6C2C-4463-98DD-3ECEA13B2750}"/>
                </a:ext>
              </a:extLst>
            </p:cNvPr>
            <p:cNvPicPr>
              <a:picLocks noChangeAspect="1"/>
            </p:cNvPicPr>
            <p:nvPr/>
          </p:nvPicPr>
          <p:blipFill>
            <a:blip r:embed="rId8"/>
            <a:stretch>
              <a:fillRect/>
            </a:stretch>
          </p:blipFill>
          <p:spPr>
            <a:xfrm>
              <a:off x="5220072" y="2008554"/>
              <a:ext cx="397701" cy="546148"/>
            </a:xfrm>
            <a:prstGeom prst="rect">
              <a:avLst/>
            </a:prstGeom>
          </p:spPr>
        </p:pic>
        <p:sp>
          <p:nvSpPr>
            <p:cNvPr id="55" name="Rectangle à coins arrondis 13">
              <a:extLst>
                <a:ext uri="{FF2B5EF4-FFF2-40B4-BE49-F238E27FC236}">
                  <a16:creationId xmlns:a16="http://schemas.microsoft.com/office/drawing/2014/main" id="{84935F76-DAD4-417C-94AC-126B49C87A8F}"/>
                </a:ext>
              </a:extLst>
            </p:cNvPr>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pic>
          <p:nvPicPr>
            <p:cNvPr id="80" name="Image 79">
              <a:extLst>
                <a:ext uri="{FF2B5EF4-FFF2-40B4-BE49-F238E27FC236}">
                  <a16:creationId xmlns:a16="http://schemas.microsoft.com/office/drawing/2014/main" id="{58460800-9C9D-463F-BEAE-63C0D09F58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907596" y="2053549"/>
              <a:ext cx="785783" cy="463136"/>
            </a:xfrm>
            <a:prstGeom prst="roundRect">
              <a:avLst>
                <a:gd name="adj" fmla="val 8594"/>
              </a:avLst>
            </a:prstGeom>
            <a:solidFill>
              <a:srgbClr val="FFFFFF">
                <a:shade val="85000"/>
              </a:srgbClr>
            </a:solidFill>
            <a:ln>
              <a:noFill/>
            </a:ln>
            <a:effectLst/>
          </p:spPr>
        </p:pic>
        <p:pic>
          <p:nvPicPr>
            <p:cNvPr id="81" name="Image 80">
              <a:extLst>
                <a:ext uri="{FF2B5EF4-FFF2-40B4-BE49-F238E27FC236}">
                  <a16:creationId xmlns:a16="http://schemas.microsoft.com/office/drawing/2014/main" id="{549406D7-2CAF-4DEF-95B9-CAFBF3E002B6}"/>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3571" t="-1" b="614"/>
            <a:stretch/>
          </p:blipFill>
          <p:spPr>
            <a:xfrm>
              <a:off x="6422692" y="2067541"/>
              <a:ext cx="862384" cy="447149"/>
            </a:xfrm>
            <a:prstGeom prst="roundRect">
              <a:avLst>
                <a:gd name="adj" fmla="val 8594"/>
              </a:avLst>
            </a:prstGeom>
            <a:solidFill>
              <a:srgbClr val="FFFFFF">
                <a:shade val="85000"/>
              </a:srgbClr>
            </a:solidFill>
            <a:ln>
              <a:noFill/>
            </a:ln>
            <a:effectLst/>
          </p:spPr>
        </p:pic>
        <p:sp>
          <p:nvSpPr>
            <p:cNvPr id="82" name="Arrondir un rectangle avec un coin du même côté 35">
              <a:extLst>
                <a:ext uri="{FF2B5EF4-FFF2-40B4-BE49-F238E27FC236}">
                  <a16:creationId xmlns:a16="http://schemas.microsoft.com/office/drawing/2014/main" id="{AFB2C9F8-90BA-4407-A835-0E25670774D8}"/>
                </a:ext>
              </a:extLst>
            </p:cNvPr>
            <p:cNvSpPr/>
            <p:nvPr/>
          </p:nvSpPr>
          <p:spPr>
            <a:xfrm>
              <a:off x="6269811" y="1620048"/>
              <a:ext cx="2622669" cy="278472"/>
            </a:xfrm>
            <a:prstGeom prst="round2SameRect">
              <a:avLst>
                <a:gd name="adj1" fmla="val 32832"/>
                <a:gd name="adj2" fmla="val 0"/>
              </a:avLst>
            </a:prstGeom>
            <a:noFill/>
          </p:spPr>
          <p:txBody>
            <a:bodyPr wrap="square">
              <a:spAutoFit/>
            </a:bodyPr>
            <a:lstStyle/>
            <a:p>
              <a:pPr algn="ctr"/>
              <a:r>
                <a:rPr lang="fr-FR" sz="1050" b="1" dirty="0">
                  <a:solidFill>
                    <a:prstClr val="white"/>
                  </a:solidFill>
                </a:rPr>
                <a:t>Le service de proximité</a:t>
              </a:r>
            </a:p>
          </p:txBody>
        </p:sp>
        <p:sp>
          <p:nvSpPr>
            <p:cNvPr id="92" name="Rectangle 91">
              <a:extLst>
                <a:ext uri="{FF2B5EF4-FFF2-40B4-BE49-F238E27FC236}">
                  <a16:creationId xmlns:a16="http://schemas.microsoft.com/office/drawing/2014/main" id="{B477584F-3399-49DA-B755-7B96BC9A4F83}"/>
                </a:ext>
              </a:extLst>
            </p:cNvPr>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dirty="0">
                <a:solidFill>
                  <a:prstClr val="white"/>
                </a:solidFill>
              </a:endParaRPr>
            </a:p>
          </p:txBody>
        </p:sp>
        <p:sp>
          <p:nvSpPr>
            <p:cNvPr id="93" name="Rectangle 92">
              <a:extLst>
                <a:ext uri="{FF2B5EF4-FFF2-40B4-BE49-F238E27FC236}">
                  <a16:creationId xmlns:a16="http://schemas.microsoft.com/office/drawing/2014/main" id="{CB0F72E6-F70C-41F5-8EC7-E45FD6D079B2}"/>
                </a:ext>
              </a:extLst>
            </p:cNvPr>
            <p:cNvSpPr/>
            <p:nvPr/>
          </p:nvSpPr>
          <p:spPr>
            <a:xfrm>
              <a:off x="6444208" y="2669679"/>
              <a:ext cx="2239692" cy="238527"/>
            </a:xfrm>
            <a:prstGeom prst="rect">
              <a:avLst/>
            </a:prstGeom>
            <a:noFill/>
          </p:spPr>
          <p:txBody>
            <a:bodyPr wrap="square">
              <a:spAutoFit/>
            </a:bodyPr>
            <a:lstStyle/>
            <a:p>
              <a:pPr algn="ctr"/>
              <a:r>
                <a:rPr lang="fr-FR" sz="950" b="1" dirty="0">
                  <a:solidFill>
                    <a:prstClr val="white"/>
                  </a:solidFill>
                </a:rPr>
                <a:t>Les          Chubb France</a:t>
              </a:r>
            </a:p>
          </p:txBody>
        </p:sp>
        <p:pic>
          <p:nvPicPr>
            <p:cNvPr id="94" name="Picture 3">
              <a:extLst>
                <a:ext uri="{FF2B5EF4-FFF2-40B4-BE49-F238E27FC236}">
                  <a16:creationId xmlns:a16="http://schemas.microsoft.com/office/drawing/2014/main" id="{39D2BCA0-495F-49FD-9722-46DC327B644C}"/>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95" name="ZoneTexte 94">
              <a:extLst>
                <a:ext uri="{FF2B5EF4-FFF2-40B4-BE49-F238E27FC236}">
                  <a16:creationId xmlns:a16="http://schemas.microsoft.com/office/drawing/2014/main" id="{FD2B2C55-06B0-46D8-81FE-EBC0483C6346}"/>
                </a:ext>
              </a:extLst>
            </p:cNvPr>
            <p:cNvSpPr txBox="1"/>
            <p:nvPr/>
          </p:nvSpPr>
          <p:spPr>
            <a:xfrm>
              <a:off x="6709012" y="2357574"/>
              <a:ext cx="576064" cy="169277"/>
            </a:xfrm>
            <a:prstGeom prst="rect">
              <a:avLst/>
            </a:prstGeom>
            <a:noFill/>
          </p:spPr>
          <p:txBody>
            <a:bodyPr wrap="square" rtlCol="0">
              <a:spAutoFit/>
            </a:bodyPr>
            <a:lstStyle/>
            <a:p>
              <a:r>
                <a:rPr lang="fr-FR" sz="500" i="1" dirty="0">
                  <a:solidFill>
                    <a:schemeClr val="bg1"/>
                  </a:solidFill>
                  <a:latin typeface="HelveticaNeueLT Pro 57 Cn" panose="020B0506030502030204" pitchFamily="34" charset="0"/>
                </a:rPr>
                <a:t>© Adobe Stock</a:t>
              </a:r>
            </a:p>
          </p:txBody>
        </p:sp>
        <p:sp>
          <p:nvSpPr>
            <p:cNvPr id="96" name="ZoneTexte 95">
              <a:extLst>
                <a:ext uri="{FF2B5EF4-FFF2-40B4-BE49-F238E27FC236}">
                  <a16:creationId xmlns:a16="http://schemas.microsoft.com/office/drawing/2014/main" id="{60F677EF-D0B6-4214-BEC8-BF45BF1FC7DA}"/>
                </a:ext>
              </a:extLst>
            </p:cNvPr>
            <p:cNvSpPr txBox="1"/>
            <p:nvPr/>
          </p:nvSpPr>
          <p:spPr>
            <a:xfrm>
              <a:off x="8117315" y="2380549"/>
              <a:ext cx="576064" cy="169277"/>
            </a:xfrm>
            <a:prstGeom prst="rect">
              <a:avLst/>
            </a:prstGeom>
            <a:noFill/>
          </p:spPr>
          <p:txBody>
            <a:bodyPr wrap="square" rtlCol="0">
              <a:spAutoFit/>
            </a:bodyPr>
            <a:lstStyle/>
            <a:p>
              <a:pPr algn="r"/>
              <a:r>
                <a:rPr lang="fr-FR" sz="500" i="1" dirty="0">
                  <a:solidFill>
                    <a:schemeClr val="tx2">
                      <a:lumMod val="60000"/>
                      <a:lumOff val="40000"/>
                    </a:schemeClr>
                  </a:solidFill>
                  <a:latin typeface="HelveticaNeueLT Pro 57 Cn" panose="020B0506030502030204" pitchFamily="34" charset="0"/>
                </a:rPr>
                <a:t>© Adobe Stock</a:t>
              </a:r>
            </a:p>
          </p:txBody>
        </p:sp>
        <p:pic>
          <p:nvPicPr>
            <p:cNvPr id="97" name="Image 96">
              <a:extLst>
                <a:ext uri="{FF2B5EF4-FFF2-40B4-BE49-F238E27FC236}">
                  <a16:creationId xmlns:a16="http://schemas.microsoft.com/office/drawing/2014/main" id="{5BBA07D6-2FCD-460A-BD94-905BC008E48A}"/>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7364632" y="2076135"/>
              <a:ext cx="463409" cy="484611"/>
            </a:xfrm>
            <a:prstGeom prst="rect">
              <a:avLst/>
            </a:prstGeom>
          </p:spPr>
        </p:pic>
      </p:grpSp>
      <p:grpSp>
        <p:nvGrpSpPr>
          <p:cNvPr id="8" name="Groupe 7">
            <a:extLst>
              <a:ext uri="{FF2B5EF4-FFF2-40B4-BE49-F238E27FC236}">
                <a16:creationId xmlns:a16="http://schemas.microsoft.com/office/drawing/2014/main" id="{FF634A8D-36D8-2736-68DD-98303912A227}"/>
              </a:ext>
            </a:extLst>
          </p:cNvPr>
          <p:cNvGrpSpPr/>
          <p:nvPr/>
        </p:nvGrpSpPr>
        <p:grpSpPr>
          <a:xfrm>
            <a:off x="293281" y="4778604"/>
            <a:ext cx="1617232" cy="258317"/>
            <a:chOff x="293281" y="4778604"/>
            <a:chExt cx="1617232" cy="258317"/>
          </a:xfrm>
        </p:grpSpPr>
        <p:pic>
          <p:nvPicPr>
            <p:cNvPr id="9" name="Image 8">
              <a:hlinkClick r:id="rId13" action="ppaction://hlinksldjump"/>
              <a:extLst>
                <a:ext uri="{FF2B5EF4-FFF2-40B4-BE49-F238E27FC236}">
                  <a16:creationId xmlns:a16="http://schemas.microsoft.com/office/drawing/2014/main" id="{0EAB76F7-7551-2933-3533-CFD4912004CE}"/>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0" name="Image 9">
              <a:hlinkClick r:id="rId15" action="ppaction://hlinksldjump"/>
              <a:extLst>
                <a:ext uri="{FF2B5EF4-FFF2-40B4-BE49-F238E27FC236}">
                  <a16:creationId xmlns:a16="http://schemas.microsoft.com/office/drawing/2014/main" id="{45F8379E-BE2F-D8CB-7DAA-A4A473C3B55D}"/>
                </a:ext>
              </a:extLst>
            </p:cNvPr>
            <p:cNvPicPr>
              <a:picLocks noChangeAspect="1"/>
            </p:cNvPicPr>
            <p:nvPr/>
          </p:nvPicPr>
          <p:blipFill>
            <a:blip r:embed="rId16"/>
            <a:stretch>
              <a:fillRect/>
            </a:stretch>
          </p:blipFill>
          <p:spPr>
            <a:xfrm>
              <a:off x="1403783" y="4778604"/>
              <a:ext cx="506730" cy="258317"/>
            </a:xfrm>
            <a:prstGeom prst="rect">
              <a:avLst/>
            </a:prstGeom>
          </p:spPr>
        </p:pic>
        <p:pic>
          <p:nvPicPr>
            <p:cNvPr id="11" name="Image 10">
              <a:hlinkClick r:id="rId17" action="ppaction://hlinksldjump"/>
              <a:extLst>
                <a:ext uri="{FF2B5EF4-FFF2-40B4-BE49-F238E27FC236}">
                  <a16:creationId xmlns:a16="http://schemas.microsoft.com/office/drawing/2014/main" id="{AEAD7077-8174-17B8-8A12-E67069BE1C79}"/>
                </a:ext>
              </a:extLst>
            </p:cNvPr>
            <p:cNvPicPr>
              <a:picLocks noChangeAspect="1"/>
            </p:cNvPicPr>
            <p:nvPr/>
          </p:nvPicPr>
          <p:blipFill>
            <a:blip r:embed="rId18"/>
            <a:stretch>
              <a:fillRect/>
            </a:stretch>
          </p:blipFill>
          <p:spPr>
            <a:xfrm>
              <a:off x="822290" y="4778604"/>
              <a:ext cx="584693" cy="258317"/>
            </a:xfrm>
            <a:prstGeom prst="rect">
              <a:avLst/>
            </a:prstGeom>
          </p:spPr>
        </p:pic>
      </p:grpSp>
      <p:sp>
        <p:nvSpPr>
          <p:cNvPr id="13" name="Rectangle 12">
            <a:extLst>
              <a:ext uri="{FF2B5EF4-FFF2-40B4-BE49-F238E27FC236}">
                <a16:creationId xmlns:a16="http://schemas.microsoft.com/office/drawing/2014/main" id="{AD404C3A-650E-426D-8CB2-F603DA8A32A7}"/>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Éclairage d’ambiance, source centrale, BAPI </a:t>
            </a:r>
          </a:p>
        </p:txBody>
      </p:sp>
    </p:spTree>
    <p:extLst>
      <p:ext uri="{BB962C8B-B14F-4D97-AF65-F5344CB8AC3E}">
        <p14:creationId xmlns:p14="http://schemas.microsoft.com/office/powerpoint/2010/main" val="24782397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endParaRPr lang="en-US" dirty="0"/>
          </a:p>
        </p:txBody>
      </p:sp>
      <p:sp>
        <p:nvSpPr>
          <p:cNvPr id="4" name="Espace réservé du numéro de diapositive 3">
            <a:extLst>
              <a:ext uri="{FF2B5EF4-FFF2-40B4-BE49-F238E27FC236}">
                <a16:creationId xmlns:a16="http://schemas.microsoft.com/office/drawing/2014/main" id="{1B3E36DE-98D3-A7CF-EDD6-D1F05AC02CD3}"/>
              </a:ext>
            </a:extLst>
          </p:cNvPr>
          <p:cNvSpPr>
            <a:spLocks noGrp="1"/>
          </p:cNvSpPr>
          <p:nvPr>
            <p:ph type="sldNum" sz="quarter" idx="4"/>
          </p:nvPr>
        </p:nvSpPr>
        <p:spPr/>
        <p:txBody>
          <a:bodyPr/>
          <a:lstStyle/>
          <a:p>
            <a:fld id="{BE375096-6367-4A46-9B35-1C341654C780}" type="slidenum">
              <a:rPr lang="en-US" smtClean="0"/>
              <a:t>23</a:t>
            </a:fld>
            <a:endParaRPr lang="en-US"/>
          </a:p>
        </p:txBody>
      </p:sp>
      <p:grpSp>
        <p:nvGrpSpPr>
          <p:cNvPr id="12" name="Groupe 11">
            <a:extLst>
              <a:ext uri="{FF2B5EF4-FFF2-40B4-BE49-F238E27FC236}">
                <a16:creationId xmlns:a16="http://schemas.microsoft.com/office/drawing/2014/main" id="{4D9E5A80-057E-E226-F90B-1E47BED12918}"/>
              </a:ext>
            </a:extLst>
          </p:cNvPr>
          <p:cNvGrpSpPr/>
          <p:nvPr/>
        </p:nvGrpSpPr>
        <p:grpSpPr>
          <a:xfrm>
            <a:off x="181467" y="1155152"/>
            <a:ext cx="8711014" cy="2903937"/>
            <a:chOff x="181467" y="1617522"/>
            <a:chExt cx="8711014" cy="2903937"/>
          </a:xfrm>
        </p:grpSpPr>
        <p:sp>
          <p:nvSpPr>
            <p:cNvPr id="25" name="Rectangle 24"/>
            <p:cNvSpPr/>
            <p:nvPr/>
          </p:nvSpPr>
          <p:spPr>
            <a:xfrm>
              <a:off x="6269811" y="1617523"/>
              <a:ext cx="2622669" cy="2898442"/>
            </a:xfrm>
            <a:prstGeom prst="rect">
              <a:avLst/>
            </a:prstGeom>
            <a:solidFill>
              <a:schemeClr val="accent6">
                <a:lumMod val="50000"/>
                <a:alpha val="9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7" name="Image 76"/>
            <p:cNvPicPr>
              <a:picLocks noChangeAspect="1"/>
            </p:cNvPicPr>
            <p:nvPr/>
          </p:nvPicPr>
          <p:blipFill rotWithShape="1">
            <a:blip r:embed="rId2" cstate="print">
              <a:extLst>
                <a:ext uri="{28A0092B-C50C-407E-A947-70E740481C1C}">
                  <a14:useLocalDpi xmlns:a14="http://schemas.microsoft.com/office/drawing/2010/main"/>
                </a:ext>
              </a:extLst>
            </a:blip>
            <a:srcRect r="19697"/>
            <a:stretch/>
          </p:blipFill>
          <p:spPr>
            <a:xfrm>
              <a:off x="7795736" y="1617523"/>
              <a:ext cx="1096743" cy="1726302"/>
            </a:xfrm>
            <a:prstGeom prst="rect">
              <a:avLst/>
            </a:prstGeom>
            <a:ln>
              <a:noFill/>
            </a:ln>
            <a:effectLst>
              <a:outerShdw blurRad="292100" dist="139700" dir="2700000" algn="tl" rotWithShape="0">
                <a:srgbClr val="333333">
                  <a:alpha val="65000"/>
                </a:srgbClr>
              </a:outerShdw>
            </a:effectLst>
          </p:spPr>
        </p:pic>
        <p:grpSp>
          <p:nvGrpSpPr>
            <p:cNvPr id="3" name="Groupe 2">
              <a:extLst>
                <a:ext uri="{FF2B5EF4-FFF2-40B4-BE49-F238E27FC236}">
                  <a16:creationId xmlns:a16="http://schemas.microsoft.com/office/drawing/2014/main" id="{C5C0E8DA-EA36-44CE-803D-FC8535BBEEA6}"/>
                </a:ext>
              </a:extLst>
            </p:cNvPr>
            <p:cNvGrpSpPr/>
            <p:nvPr/>
          </p:nvGrpSpPr>
          <p:grpSpPr>
            <a:xfrm>
              <a:off x="6304890" y="1926736"/>
              <a:ext cx="1319138" cy="2280017"/>
              <a:chOff x="6304890" y="2025154"/>
              <a:chExt cx="1319138" cy="2280017"/>
            </a:xfrm>
          </p:grpSpPr>
          <p:sp>
            <p:nvSpPr>
              <p:cNvPr id="75" name="Rectangle 74"/>
              <p:cNvSpPr/>
              <p:nvPr/>
            </p:nvSpPr>
            <p:spPr>
              <a:xfrm>
                <a:off x="6304890" y="3488473"/>
                <a:ext cx="1162336" cy="816698"/>
              </a:xfrm>
              <a:prstGeom prst="rect">
                <a:avLst/>
              </a:prstGeom>
            </p:spPr>
            <p:txBody>
              <a:bodyPr wrap="square">
                <a:spAutoFit/>
              </a:bodyPr>
              <a:lstStyle/>
              <a:p>
                <a:pPr marL="171450" marR="0" lvl="0" indent="-171450" algn="l" defTabSz="914400" rtl="0" eaLnBrk="1" fontAlgn="auto" latinLnBrk="0" hangingPunct="1">
                  <a:lnSpc>
                    <a:spcPct val="107000"/>
                  </a:lnSpc>
                  <a:spcBef>
                    <a:spcPts val="0"/>
                  </a:spcBef>
                  <a:spcAft>
                    <a:spcPts val="0"/>
                  </a:spcAft>
                  <a:buClr>
                    <a:prstClr val="white"/>
                  </a:buClr>
                  <a:buSzTx/>
                  <a:buFont typeface="Wingdings" panose="05000000000000000000" pitchFamily="2" charset="2"/>
                  <a:buChar char="q"/>
                  <a:tabLst/>
                  <a:defRPr/>
                </a:pPr>
                <a:r>
                  <a:rPr kumimoji="0" lang="fr-FR" sz="8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rPr>
                  <a:t>Support profilé </a:t>
                </a:r>
              </a:p>
              <a:p>
                <a:pPr marL="171450" marR="0" lvl="0" indent="-171450" algn="l" defTabSz="914400" rtl="0" eaLnBrk="1" fontAlgn="auto" latinLnBrk="0" hangingPunct="1">
                  <a:lnSpc>
                    <a:spcPct val="107000"/>
                  </a:lnSpc>
                  <a:spcBef>
                    <a:spcPts val="0"/>
                  </a:spcBef>
                  <a:spcAft>
                    <a:spcPts val="0"/>
                  </a:spcAft>
                  <a:buClr>
                    <a:prstClr val="white"/>
                  </a:buClr>
                  <a:buSzTx/>
                  <a:buFont typeface="Wingdings" panose="05000000000000000000" pitchFamily="2" charset="2"/>
                  <a:buChar char="q"/>
                  <a:tabLst/>
                  <a:defRPr/>
                </a:pPr>
                <a:endParaRPr kumimoji="0" lang="fr-FR" sz="4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7000"/>
                  </a:lnSpc>
                  <a:spcBef>
                    <a:spcPts val="0"/>
                  </a:spcBef>
                  <a:spcAft>
                    <a:spcPts val="0"/>
                  </a:spcAft>
                  <a:buClr>
                    <a:prstClr val="white"/>
                  </a:buClr>
                  <a:buSzTx/>
                  <a:buFont typeface="Wingdings" panose="05000000000000000000" pitchFamily="2" charset="2"/>
                  <a:buChar char="q"/>
                  <a:tabLst/>
                  <a:defRPr/>
                </a:pPr>
                <a:r>
                  <a:rPr kumimoji="0" lang="fr-FR" sz="8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rPr>
                  <a:t>Inox brillant</a:t>
                </a:r>
              </a:p>
              <a:p>
                <a:pPr marL="171450" marR="0" lvl="0" indent="-171450" algn="l" defTabSz="914400" rtl="0" eaLnBrk="1" fontAlgn="auto" latinLnBrk="0" hangingPunct="1">
                  <a:lnSpc>
                    <a:spcPct val="107000"/>
                  </a:lnSpc>
                  <a:spcBef>
                    <a:spcPts val="0"/>
                  </a:spcBef>
                  <a:spcAft>
                    <a:spcPts val="0"/>
                  </a:spcAft>
                  <a:buClr>
                    <a:prstClr val="white"/>
                  </a:buClr>
                  <a:buSzTx/>
                  <a:buFont typeface="Wingdings" panose="05000000000000000000" pitchFamily="2" charset="2"/>
                  <a:buChar char="q"/>
                  <a:tabLst/>
                  <a:defRPr/>
                </a:pPr>
                <a:endParaRPr kumimoji="0" lang="fr-FR" sz="4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7000"/>
                  </a:lnSpc>
                  <a:spcBef>
                    <a:spcPts val="0"/>
                  </a:spcBef>
                  <a:spcAft>
                    <a:spcPts val="0"/>
                  </a:spcAft>
                  <a:buClr>
                    <a:prstClr val="white"/>
                  </a:buClr>
                  <a:buSzTx/>
                  <a:buFont typeface="Wingdings" panose="05000000000000000000" pitchFamily="2" charset="2"/>
                  <a:buChar char="q"/>
                  <a:tabLst/>
                  <a:defRPr/>
                </a:pPr>
                <a:r>
                  <a:rPr kumimoji="0" lang="fr-FR" sz="8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rPr>
                  <a:t>Encastrable </a:t>
                </a:r>
              </a:p>
              <a:p>
                <a:pPr marL="171450" marR="0" lvl="0" indent="-171450" algn="l" defTabSz="914400" rtl="0" eaLnBrk="1" fontAlgn="auto" latinLnBrk="0" hangingPunct="1">
                  <a:lnSpc>
                    <a:spcPct val="107000"/>
                  </a:lnSpc>
                  <a:spcBef>
                    <a:spcPts val="0"/>
                  </a:spcBef>
                  <a:spcAft>
                    <a:spcPts val="0"/>
                  </a:spcAft>
                  <a:buClr>
                    <a:prstClr val="white"/>
                  </a:buClr>
                  <a:buSzTx/>
                  <a:buFont typeface="Wingdings" panose="05000000000000000000" pitchFamily="2" charset="2"/>
                  <a:buChar char="q"/>
                  <a:tabLst/>
                  <a:defRPr/>
                </a:pPr>
                <a:endParaRPr kumimoji="0" lang="fr-FR" sz="4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7000"/>
                  </a:lnSpc>
                  <a:spcBef>
                    <a:spcPts val="0"/>
                  </a:spcBef>
                  <a:spcAft>
                    <a:spcPts val="0"/>
                  </a:spcAft>
                  <a:buClr>
                    <a:prstClr val="white"/>
                  </a:buClr>
                  <a:buSzTx/>
                  <a:buFont typeface="Wingdings" panose="05000000000000000000" pitchFamily="2" charset="2"/>
                  <a:buChar char="q"/>
                  <a:tabLst/>
                  <a:defRPr/>
                </a:pPr>
                <a:r>
                  <a:rPr kumimoji="0" lang="fr-FR" sz="8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rPr>
                  <a:t>En saillie</a:t>
                </a:r>
              </a:p>
            </p:txBody>
          </p:sp>
          <p:sp>
            <p:nvSpPr>
              <p:cNvPr id="88" name="Rectangle 87"/>
              <p:cNvSpPr/>
              <p:nvPr/>
            </p:nvSpPr>
            <p:spPr>
              <a:xfrm>
                <a:off x="6304890" y="2025154"/>
                <a:ext cx="1319138" cy="1004699"/>
              </a:xfrm>
              <a:prstGeom prst="rect">
                <a:avLst/>
              </a:prstGeom>
            </p:spPr>
            <p:txBody>
              <a:bodyPr wrap="square">
                <a:spAutoFit/>
              </a:bodyPr>
              <a:lstStyle/>
              <a:p>
                <a:pPr marL="171450" marR="0" lvl="0" indent="-171450" algn="l" defTabSz="914400" rtl="0" eaLnBrk="1" fontAlgn="auto" latinLnBrk="0" hangingPunct="1">
                  <a:lnSpc>
                    <a:spcPct val="107000"/>
                  </a:lnSpc>
                  <a:spcBef>
                    <a:spcPts val="0"/>
                  </a:spcBef>
                  <a:spcAft>
                    <a:spcPts val="0"/>
                  </a:spcAft>
                  <a:buClr>
                    <a:prstClr val="white"/>
                  </a:buClr>
                  <a:buSzTx/>
                  <a:buFont typeface="Wingdings" panose="05000000000000000000" pitchFamily="2" charset="2"/>
                  <a:buChar char="q"/>
                  <a:tabLst/>
                  <a:defRPr/>
                </a:pPr>
                <a:r>
                  <a:rPr kumimoji="0" lang="fr-FR" sz="8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rPr>
                  <a:t>Formats des plans : </a:t>
                </a:r>
              </a:p>
              <a:p>
                <a:pPr marL="0" marR="0" lvl="0" indent="0" algn="l" defTabSz="914400" rtl="0" eaLnBrk="1" fontAlgn="auto" latinLnBrk="0" hangingPunct="1">
                  <a:lnSpc>
                    <a:spcPct val="107000"/>
                  </a:lnSpc>
                  <a:spcBef>
                    <a:spcPts val="0"/>
                  </a:spcBef>
                  <a:spcAft>
                    <a:spcPts val="0"/>
                  </a:spcAft>
                  <a:buClr>
                    <a:prstClr val="white"/>
                  </a:buClr>
                  <a:buSzTx/>
                  <a:buFontTx/>
                  <a:buNone/>
                  <a:tabLst/>
                  <a:defRPr/>
                </a:pPr>
                <a:r>
                  <a:rPr kumimoji="0" lang="fr-FR" sz="8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rPr>
                  <a:t>      A3, A2, A1</a:t>
                </a:r>
              </a:p>
              <a:p>
                <a:pPr marL="0" marR="0" lvl="0" indent="0" algn="l" defTabSz="914400" rtl="0" eaLnBrk="1" fontAlgn="auto" latinLnBrk="0" hangingPunct="1">
                  <a:lnSpc>
                    <a:spcPct val="107000"/>
                  </a:lnSpc>
                  <a:spcBef>
                    <a:spcPts val="0"/>
                  </a:spcBef>
                  <a:spcAft>
                    <a:spcPts val="0"/>
                  </a:spcAft>
                  <a:buClr>
                    <a:prstClr val="white"/>
                  </a:buClr>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7000"/>
                  </a:lnSpc>
                  <a:spcBef>
                    <a:spcPts val="0"/>
                  </a:spcBef>
                  <a:spcAft>
                    <a:spcPts val="0"/>
                  </a:spcAft>
                  <a:buClr>
                    <a:prstClr val="white"/>
                  </a:buClr>
                  <a:buSzTx/>
                  <a:buFont typeface="Wingdings" panose="05000000000000000000" pitchFamily="2" charset="2"/>
                  <a:buChar char="q"/>
                  <a:tabLst/>
                  <a:defRPr/>
                </a:pPr>
                <a:r>
                  <a:rPr kumimoji="0" lang="fr-FR" sz="8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rPr>
                  <a:t>Plans imprimés sur films </a:t>
                </a:r>
                <a:r>
                  <a:rPr kumimoji="0" lang="fr-FR" sz="800" b="1" i="1" u="none" strike="noStrike" kern="1200" cap="small" spc="0" normalizeH="0" baseline="0" noProof="0" dirty="0" err="1">
                    <a:ln>
                      <a:noFill/>
                    </a:ln>
                    <a:solidFill>
                      <a:prstClr val="white"/>
                    </a:solidFill>
                    <a:effectLst/>
                    <a:uLnTx/>
                    <a:uFillTx/>
                    <a:latin typeface="Arial"/>
                    <a:ea typeface="Calibri" panose="020F0502020204030204" pitchFamily="34" charset="0"/>
                    <a:cs typeface="Times New Roman" panose="02020603050405020304" pitchFamily="18" charset="0"/>
                  </a:rPr>
                  <a:t>Backlight</a:t>
                </a:r>
                <a:r>
                  <a:rPr kumimoji="0" lang="fr-FR" sz="8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rPr>
                  <a:t> </a:t>
                </a:r>
              </a:p>
              <a:p>
                <a:pPr marL="0" marR="0" lvl="0" indent="0" algn="l" defTabSz="914400" rtl="0" eaLnBrk="1" fontAlgn="auto" latinLnBrk="0" hangingPunct="1">
                  <a:lnSpc>
                    <a:spcPct val="107000"/>
                  </a:lnSpc>
                  <a:spcBef>
                    <a:spcPts val="0"/>
                  </a:spcBef>
                  <a:spcAft>
                    <a:spcPts val="0"/>
                  </a:spcAft>
                  <a:buClr>
                    <a:prstClr val="white"/>
                  </a:buClr>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914400" rtl="0" eaLnBrk="1" fontAlgn="auto" latinLnBrk="0" hangingPunct="1">
                  <a:lnSpc>
                    <a:spcPct val="107000"/>
                  </a:lnSpc>
                  <a:spcBef>
                    <a:spcPts val="0"/>
                  </a:spcBef>
                  <a:spcAft>
                    <a:spcPts val="0"/>
                  </a:spcAft>
                  <a:buClr>
                    <a:prstClr val="white"/>
                  </a:buClr>
                  <a:buSzTx/>
                  <a:buFont typeface="Wingdings" panose="05000000000000000000" pitchFamily="2" charset="2"/>
                  <a:buChar char="q"/>
                  <a:tabLst/>
                  <a:defRPr/>
                </a:pPr>
                <a:r>
                  <a:rPr kumimoji="0" lang="fr-FR" sz="800" b="0" i="0" u="none" strike="noStrike" kern="1200" cap="none" spc="0" normalizeH="0" baseline="0" noProof="0" dirty="0">
                    <a:ln>
                      <a:noFill/>
                    </a:ln>
                    <a:solidFill>
                      <a:prstClr val="white"/>
                    </a:solidFill>
                    <a:effectLst/>
                    <a:uLnTx/>
                    <a:uFillTx/>
                    <a:latin typeface="Arial"/>
                    <a:ea typeface="Calibri" panose="020F0502020204030204" pitchFamily="34" charset="0"/>
                    <a:cs typeface="Times New Roman" panose="02020603050405020304" pitchFamily="18" charset="0"/>
                  </a:rPr>
                  <a:t>Rétro-éclairage haute performance</a:t>
                </a:r>
              </a:p>
            </p:txBody>
          </p:sp>
        </p:grpSp>
        <p:sp>
          <p:nvSpPr>
            <p:cNvPr id="89" name="Rectangle 88"/>
            <p:cNvSpPr/>
            <p:nvPr/>
          </p:nvSpPr>
          <p:spPr>
            <a:xfrm>
              <a:off x="1767006" y="1620046"/>
              <a:ext cx="2695616"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1"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84" name="Rectangle 83"/>
            <p:cNvSpPr/>
            <p:nvPr/>
          </p:nvSpPr>
          <p:spPr>
            <a:xfrm>
              <a:off x="4609039" y="1620046"/>
              <a:ext cx="1439123"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1"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62" name="Rectangle 61"/>
            <p:cNvSpPr/>
            <p:nvPr/>
          </p:nvSpPr>
          <p:spPr>
            <a:xfrm>
              <a:off x="181467" y="1620046"/>
              <a:ext cx="1439123"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1"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black"/>
                </a:solidFill>
                <a:effectLst/>
                <a:uLnTx/>
                <a:uFillTx/>
                <a:latin typeface="Arial"/>
                <a:ea typeface="+mn-ea"/>
                <a:cs typeface="+mn-cs"/>
              </a:endParaRPr>
            </a:p>
          </p:txBody>
        </p:sp>
        <p:sp>
          <p:nvSpPr>
            <p:cNvPr id="90" name="Rectangle 89"/>
            <p:cNvSpPr/>
            <p:nvPr/>
          </p:nvSpPr>
          <p:spPr>
            <a:xfrm>
              <a:off x="4604131" y="1617523"/>
              <a:ext cx="1444031" cy="25324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small" spc="0" normalizeH="0" baseline="0" noProof="0" dirty="0">
                  <a:ln>
                    <a:noFill/>
                  </a:ln>
                  <a:solidFill>
                    <a:prstClr val="white"/>
                  </a:solidFill>
                  <a:effectLst/>
                  <a:uLnTx/>
                  <a:uFillTx/>
                  <a:latin typeface="Arial"/>
                  <a:ea typeface="+mn-ea"/>
                  <a:cs typeface="+mn-cs"/>
                </a:rPr>
                <a:t>LES AVANTAGES</a:t>
              </a:r>
            </a:p>
          </p:txBody>
        </p:sp>
        <p:sp>
          <p:nvSpPr>
            <p:cNvPr id="96" name="Rectangle 95"/>
            <p:cNvSpPr/>
            <p:nvPr/>
          </p:nvSpPr>
          <p:spPr>
            <a:xfrm>
              <a:off x="1767006" y="1617523"/>
              <a:ext cx="2695618" cy="246221"/>
            </a:xfrm>
            <a:prstGeom prst="rect">
              <a:avLst/>
            </a:prstGeom>
            <a:solidFill>
              <a:schemeClr val="accent6">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LE FONCTIONNEMENT</a:t>
              </a:r>
              <a:endParaRPr kumimoji="0" lang="fr-FR" sz="950" b="0" i="0" u="none" strike="noStrike" kern="1200" cap="none" spc="0" normalizeH="0" baseline="0" noProof="0" dirty="0">
                <a:ln>
                  <a:noFill/>
                </a:ln>
                <a:solidFill>
                  <a:prstClr val="white"/>
                </a:solidFill>
                <a:effectLst/>
                <a:uLnTx/>
                <a:uFillTx/>
                <a:latin typeface="Arial"/>
                <a:ea typeface="+mn-ea"/>
                <a:cs typeface="+mn-cs"/>
              </a:endParaRPr>
            </a:p>
          </p:txBody>
        </p:sp>
        <p:sp>
          <p:nvSpPr>
            <p:cNvPr id="78" name="Rectangle 77"/>
            <p:cNvSpPr/>
            <p:nvPr/>
          </p:nvSpPr>
          <p:spPr>
            <a:xfrm>
              <a:off x="181493" y="1617522"/>
              <a:ext cx="1439096" cy="246221"/>
            </a:xfrm>
            <a:prstGeom prst="rect">
              <a:avLst/>
            </a:prstGeom>
            <a:solidFill>
              <a:schemeClr val="accent6">
                <a:lumMod val="7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prstClr val="white"/>
                  </a:solidFill>
                  <a:effectLst/>
                  <a:uLnTx/>
                  <a:uFillTx/>
                  <a:latin typeface="Arial" panose="020B0604020202020204" pitchFamily="34" charset="0"/>
                  <a:ea typeface="+mn-ea"/>
                  <a:cs typeface="+mn-cs"/>
                </a:rPr>
                <a:t>LE CONCEPT</a:t>
              </a:r>
              <a:endParaRPr kumimoji="0" lang="fr-FR" sz="950" b="0" i="0" u="none" strike="noStrike" kern="1200" cap="none" spc="0" normalizeH="0" baseline="0" noProof="0" dirty="0">
                <a:ln>
                  <a:noFill/>
                </a:ln>
                <a:solidFill>
                  <a:prstClr val="white"/>
                </a:solidFill>
                <a:effectLst/>
                <a:uLnTx/>
                <a:uFillTx/>
                <a:latin typeface="Arial"/>
                <a:ea typeface="+mn-ea"/>
                <a:cs typeface="+mn-cs"/>
              </a:endParaRPr>
            </a:p>
          </p:txBody>
        </p:sp>
        <p:sp>
          <p:nvSpPr>
            <p:cNvPr id="26" name="Rectangle 25"/>
            <p:cNvSpPr/>
            <p:nvPr/>
          </p:nvSpPr>
          <p:spPr>
            <a:xfrm>
              <a:off x="181467" y="1860816"/>
              <a:ext cx="1452049" cy="1992469"/>
            </a:xfrm>
            <a:prstGeom prst="rect">
              <a:avLst/>
            </a:prstGeom>
          </p:spPr>
          <p:txBody>
            <a:bodyPr wrap="square">
              <a:spAutoFit/>
            </a:bodyPr>
            <a:lstStyle/>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Éclairer les supports des plans en cas de coupure secteur</a:t>
              </a: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Renforcer la lisibilité en condition d’exploitation dégradée</a:t>
              </a: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Permettre le retrait du plan pour usage des services de secours (plans d’intervention)</a:t>
              </a: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Combiner efficacité de la signalisation incendie et esthétisme</a:t>
              </a:r>
            </a:p>
          </p:txBody>
        </p:sp>
        <p:sp>
          <p:nvSpPr>
            <p:cNvPr id="27" name="Rectangle 26"/>
            <p:cNvSpPr/>
            <p:nvPr/>
          </p:nvSpPr>
          <p:spPr>
            <a:xfrm>
              <a:off x="4606280" y="1870767"/>
              <a:ext cx="1437074" cy="2528834"/>
            </a:xfrm>
            <a:prstGeom prst="rect">
              <a:avLst/>
            </a:prstGeom>
          </p:spPr>
          <p:txBody>
            <a:bodyPr wrap="square">
              <a:spAutoFit/>
            </a:bodyPr>
            <a:lstStyle/>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Complément de votre éclairage de sécurité </a:t>
              </a: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Luminosité uniforme sur toute la surface du plan</a:t>
              </a: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Faibles consommations</a:t>
              </a: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Autonomie supérieure à celle de l’éclairage de sécurité -</a:t>
              </a:r>
              <a:r>
                <a:rPr kumimoji="0" lang="fr-FR" sz="7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Batteries </a:t>
              </a:r>
              <a:r>
                <a:rPr kumimoji="0" lang="fr-FR" sz="700" b="0" i="0" u="none" strike="noStrike" kern="1200" cap="none" spc="0" normalizeH="0" baseline="0" noProof="0" dirty="0" err="1">
                  <a:ln>
                    <a:noFill/>
                  </a:ln>
                  <a:solidFill>
                    <a:prstClr val="black"/>
                  </a:solidFill>
                  <a:effectLst/>
                  <a:uLnTx/>
                  <a:uFillTx/>
                  <a:latin typeface="Arial"/>
                  <a:ea typeface="Calibri" panose="020F0502020204030204" pitchFamily="34" charset="0"/>
                  <a:cs typeface="Times New Roman" panose="02020603050405020304" pitchFamily="18" charset="0"/>
                </a:rPr>
                <a:t>LifePO</a:t>
              </a:r>
              <a:endParaRPr kumimoji="0" lang="fr-FR" sz="7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Conformité aux règlementations </a:t>
              </a:r>
            </a:p>
            <a:p>
              <a:pPr marL="0" marR="0" lvl="0" indent="0" algn="l" defTabSz="1280160" rtl="0" eaLnBrk="1" fontAlgn="auto" latinLnBrk="0" hangingPunct="1">
                <a:lnSpc>
                  <a:spcPct val="107000"/>
                </a:lnSpc>
                <a:spcBef>
                  <a:spcPts val="0"/>
                </a:spcBef>
                <a:spcAft>
                  <a:spcPts val="0"/>
                </a:spcAft>
                <a:buClr>
                  <a:srgbClr val="4F81BD"/>
                </a:buClr>
                <a:buSzTx/>
                <a:buFontTx/>
                <a:buNone/>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      ERP – code du travail  </a:t>
              </a:r>
            </a:p>
            <a:p>
              <a:pPr marL="0" marR="0" lvl="0" indent="0" algn="l" defTabSz="1280160" rtl="0" eaLnBrk="1" fontAlgn="auto" latinLnBrk="0" hangingPunct="1">
                <a:lnSpc>
                  <a:spcPct val="107000"/>
                </a:lnSpc>
                <a:spcBef>
                  <a:spcPts val="0"/>
                </a:spcBef>
                <a:spcAft>
                  <a:spcPts val="0"/>
                </a:spcAft>
                <a:buClr>
                  <a:srgbClr val="4F81BD"/>
                </a:buClr>
                <a:buSzTx/>
                <a:buFontTx/>
                <a:buNone/>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      existantes</a:t>
              </a: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endParaRPr>
            </a:p>
            <a:p>
              <a:pPr marL="171450" marR="0" lvl="0" indent="-171450" algn="l" defTabSz="128016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Pas de batterie au Cadmium dans les produits</a:t>
              </a:r>
            </a:p>
          </p:txBody>
        </p:sp>
        <p:grpSp>
          <p:nvGrpSpPr>
            <p:cNvPr id="31" name="Groupe 30"/>
            <p:cNvGrpSpPr/>
            <p:nvPr/>
          </p:nvGrpSpPr>
          <p:grpSpPr>
            <a:xfrm>
              <a:off x="1767006" y="1868564"/>
              <a:ext cx="2692644" cy="703186"/>
              <a:chOff x="1767006" y="1868564"/>
              <a:chExt cx="2692644" cy="703186"/>
            </a:xfrm>
          </p:grpSpPr>
          <p:sp>
            <p:nvSpPr>
              <p:cNvPr id="97" name="Rectangle 96"/>
              <p:cNvSpPr/>
              <p:nvPr/>
            </p:nvSpPr>
            <p:spPr>
              <a:xfrm>
                <a:off x="1767006" y="2084309"/>
                <a:ext cx="2692644" cy="487441"/>
              </a:xfrm>
              <a:prstGeom prst="rect">
                <a:avLst/>
              </a:prstGeom>
              <a:noFill/>
            </p:spPr>
            <p:txBody>
              <a:bodyPr wrap="square">
                <a:spAutoFit/>
              </a:bodyPr>
              <a:lstStyle/>
              <a:p>
                <a:pPr marL="171450" marR="0" lvl="0" indent="-171450" algn="just" defTabSz="91440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Alimentation électrique par le réseau des BAES</a:t>
                </a:r>
              </a:p>
              <a:p>
                <a:pPr marL="171450" marR="0" lvl="0" indent="-171450" algn="just" defTabSz="91440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Éteint en veille, s’éclaire suite à la coupure de l’alimentation électrique du bâtiment</a:t>
                </a:r>
              </a:p>
            </p:txBody>
          </p:sp>
          <p:sp>
            <p:nvSpPr>
              <p:cNvPr id="99" name="Rectangle 98"/>
              <p:cNvSpPr/>
              <p:nvPr/>
            </p:nvSpPr>
            <p:spPr>
              <a:xfrm>
                <a:off x="1767006" y="1868564"/>
                <a:ext cx="2690430" cy="214482"/>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fr-FR" sz="800" b="1" i="0" u="none" strike="noStrike" kern="1200" cap="all" spc="0" normalizeH="0" baseline="0" noProof="0" dirty="0">
                    <a:ln>
                      <a:noFill/>
                    </a:ln>
                    <a:solidFill>
                      <a:srgbClr val="4F81BD">
                        <a:lumMod val="75000"/>
                      </a:srgbClr>
                    </a:solidFill>
                    <a:effectLst/>
                    <a:uLnTx/>
                    <a:uFillTx/>
                    <a:latin typeface="Arial"/>
                    <a:ea typeface="Calibri" panose="020F0502020204030204" pitchFamily="34" charset="0"/>
                    <a:cs typeface="Times New Roman" panose="02020603050405020304" pitchFamily="18" charset="0"/>
                  </a:rPr>
                  <a:t>bâtiment équipé DE BAES :</a:t>
                </a:r>
                <a:r>
                  <a:rPr kumimoji="0" lang="fr-FR" sz="800" b="0" i="0" u="none" strike="noStrike" kern="1200" cap="all" spc="0" normalizeH="0" baseline="0" noProof="0" dirty="0">
                    <a:ln>
                      <a:noFill/>
                    </a:ln>
                    <a:solidFill>
                      <a:srgbClr val="4F81BD">
                        <a:lumMod val="75000"/>
                      </a:srgbClr>
                    </a:solidFill>
                    <a:effectLst/>
                    <a:uLnTx/>
                    <a:uFillTx/>
                    <a:latin typeface="Arial"/>
                    <a:ea typeface="Calibri" panose="020F0502020204030204" pitchFamily="34" charset="0"/>
                    <a:cs typeface="Times New Roman" panose="02020603050405020304" pitchFamily="18" charset="0"/>
                  </a:rPr>
                  <a:t> </a:t>
                </a:r>
              </a:p>
            </p:txBody>
          </p:sp>
        </p:grpSp>
        <p:grpSp>
          <p:nvGrpSpPr>
            <p:cNvPr id="30" name="Groupe 29"/>
            <p:cNvGrpSpPr/>
            <p:nvPr/>
          </p:nvGrpSpPr>
          <p:grpSpPr>
            <a:xfrm>
              <a:off x="1762113" y="3672786"/>
              <a:ext cx="2695324" cy="843180"/>
              <a:chOff x="1762113" y="3672786"/>
              <a:chExt cx="2695324" cy="843180"/>
            </a:xfrm>
          </p:grpSpPr>
          <p:sp>
            <p:nvSpPr>
              <p:cNvPr id="98" name="Rectangle 97"/>
              <p:cNvSpPr/>
              <p:nvPr/>
            </p:nvSpPr>
            <p:spPr>
              <a:xfrm>
                <a:off x="1762113" y="3896822"/>
                <a:ext cx="2695324" cy="619144"/>
              </a:xfrm>
              <a:prstGeom prst="rect">
                <a:avLst/>
              </a:prstGeom>
              <a:noFill/>
            </p:spPr>
            <p:txBody>
              <a:bodyPr wrap="square">
                <a:spAutoFit/>
              </a:bodyPr>
              <a:lstStyle/>
              <a:p>
                <a:pPr marL="171450" marR="0" lvl="0" indent="-171450" algn="l" defTabSz="91440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Alimentation par l’alimentation électrique la plus proche du bâtiment</a:t>
                </a:r>
              </a:p>
              <a:p>
                <a:pPr marL="171450" marR="0" lvl="0" indent="-171450" algn="l" defTabSz="914400" rtl="0" eaLnBrk="1" fontAlgn="auto" latinLnBrk="0" hangingPunct="1">
                  <a:lnSpc>
                    <a:spcPct val="107000"/>
                  </a:lnSpc>
                  <a:spcBef>
                    <a:spcPts val="0"/>
                  </a:spcBef>
                  <a:spcAft>
                    <a:spcPts val="0"/>
                  </a:spcAft>
                  <a:buClr>
                    <a:srgbClr val="4F81BD"/>
                  </a:buClr>
                  <a:buSzTx/>
                  <a:buFont typeface="Wingdings" panose="05000000000000000000" pitchFamily="2" charset="2"/>
                  <a:buChar char="§"/>
                  <a:tabLst/>
                  <a:defRPr/>
                </a:pPr>
                <a:r>
                  <a:rPr kumimoji="0" lang="fr-FR" sz="800" b="0" i="0" u="none" strike="noStrike" kern="1200" cap="none" spc="0" normalizeH="0" baseline="0" noProof="0" dirty="0">
                    <a:ln>
                      <a:noFill/>
                    </a:ln>
                    <a:solidFill>
                      <a:prstClr val="black"/>
                    </a:solidFill>
                    <a:effectLst/>
                    <a:uLnTx/>
                    <a:uFillTx/>
                    <a:latin typeface="Arial"/>
                    <a:ea typeface="Calibri" panose="020F0502020204030204" pitchFamily="34" charset="0"/>
                    <a:cs typeface="Times New Roman" panose="02020603050405020304" pitchFamily="18" charset="0"/>
                  </a:rPr>
                  <a:t>Il est éteint en veille et s’éclaire suite à la coupure de l’alimentation électrique du bâtiment</a:t>
                </a:r>
              </a:p>
            </p:txBody>
          </p:sp>
          <p:sp>
            <p:nvSpPr>
              <p:cNvPr id="100" name="Rectangle 99"/>
              <p:cNvSpPr/>
              <p:nvPr/>
            </p:nvSpPr>
            <p:spPr>
              <a:xfrm>
                <a:off x="1767007" y="3672786"/>
                <a:ext cx="2690430" cy="214482"/>
              </a:xfrm>
              <a:prstGeom prst="rect">
                <a:avLst/>
              </a:prstGeom>
              <a:noFill/>
            </p:spPr>
            <p:txBody>
              <a:bodyPr wrap="square">
                <a:spAutoFit/>
              </a:bodyPr>
              <a:lstStyle/>
              <a:p>
                <a:pPr marL="0" marR="0" lvl="0" indent="0" algn="ctr" defTabSz="914400" rtl="0" eaLnBrk="1" fontAlgn="auto" latinLnBrk="0" hangingPunct="1">
                  <a:lnSpc>
                    <a:spcPct val="107000"/>
                  </a:lnSpc>
                  <a:spcBef>
                    <a:spcPts val="0"/>
                  </a:spcBef>
                  <a:spcAft>
                    <a:spcPts val="0"/>
                  </a:spcAft>
                  <a:buClrTx/>
                  <a:buSzTx/>
                  <a:buFontTx/>
                  <a:buNone/>
                  <a:tabLst/>
                  <a:defRPr/>
                </a:pPr>
                <a:r>
                  <a:rPr kumimoji="0" lang="fr-FR" sz="800" b="1" i="0" u="none" strike="noStrike" kern="1200" cap="all" spc="0" normalizeH="0" baseline="0" noProof="0" dirty="0">
                    <a:ln>
                      <a:noFill/>
                    </a:ln>
                    <a:solidFill>
                      <a:srgbClr val="4F81BD">
                        <a:lumMod val="75000"/>
                      </a:srgbClr>
                    </a:solidFill>
                    <a:effectLst/>
                    <a:uLnTx/>
                    <a:uFillTx/>
                    <a:latin typeface="Arial"/>
                    <a:ea typeface="Calibri" panose="020F0502020204030204" pitchFamily="34" charset="0"/>
                    <a:cs typeface="Times New Roman" panose="02020603050405020304" pitchFamily="18" charset="0"/>
                  </a:rPr>
                  <a:t>bâtiment équipé d'une source centrale :</a:t>
                </a:r>
              </a:p>
            </p:txBody>
          </p:sp>
        </p:grpSp>
        <p:grpSp>
          <p:nvGrpSpPr>
            <p:cNvPr id="29" name="Groupe 28"/>
            <p:cNvGrpSpPr/>
            <p:nvPr/>
          </p:nvGrpSpPr>
          <p:grpSpPr>
            <a:xfrm>
              <a:off x="1787178" y="2633923"/>
              <a:ext cx="2655273" cy="976691"/>
              <a:chOff x="1787178" y="2571750"/>
              <a:chExt cx="2655273" cy="976691"/>
            </a:xfrm>
          </p:grpSpPr>
          <p:pic>
            <p:nvPicPr>
              <p:cNvPr id="101" name="Image 100"/>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3123918" y="2571750"/>
                <a:ext cx="1318533" cy="976691"/>
              </a:xfrm>
              <a:prstGeom prst="rect">
                <a:avLst/>
              </a:prstGeom>
            </p:spPr>
          </p:pic>
          <p:pic>
            <p:nvPicPr>
              <p:cNvPr id="102" name="Image 101"/>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1787178" y="2576017"/>
                <a:ext cx="1313625" cy="972424"/>
              </a:xfrm>
              <a:prstGeom prst="rect">
                <a:avLst/>
              </a:prstGeom>
            </p:spPr>
          </p:pic>
        </p:grpSp>
        <p:sp>
          <p:nvSpPr>
            <p:cNvPr id="32" name="Rectangle 31">
              <a:extLst>
                <a:ext uri="{FF2B5EF4-FFF2-40B4-BE49-F238E27FC236}">
                  <a16:creationId xmlns:a16="http://schemas.microsoft.com/office/drawing/2014/main" id="{5EDA63D3-4F9F-4053-83D4-28935C5F330B}"/>
                </a:ext>
              </a:extLst>
            </p:cNvPr>
            <p:cNvSpPr/>
            <p:nvPr/>
          </p:nvSpPr>
          <p:spPr>
            <a:xfrm>
              <a:off x="7795736" y="2931435"/>
              <a:ext cx="1096744" cy="144371"/>
            </a:xfrm>
            <a:prstGeom prst="rect">
              <a:avLst/>
            </a:prstGeom>
            <a:solidFill>
              <a:schemeClr val="accent1">
                <a:lumMod val="75000"/>
                <a:alpha val="90000"/>
              </a:schemeClr>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76" name="Image 7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95737" y="2989882"/>
              <a:ext cx="1096744" cy="1531577"/>
            </a:xfrm>
            <a:prstGeom prst="rect">
              <a:avLst/>
            </a:prstGeom>
            <a:ln>
              <a:noFill/>
            </a:ln>
            <a:effectLst>
              <a:outerShdw blurRad="292100" dist="139700" dir="2700000" algn="tl" rotWithShape="0">
                <a:srgbClr val="333333">
                  <a:alpha val="65000"/>
                </a:srgbClr>
              </a:outerShdw>
            </a:effectLst>
          </p:spPr>
        </p:pic>
      </p:grpSp>
      <p:grpSp>
        <p:nvGrpSpPr>
          <p:cNvPr id="5" name="Groupe 4">
            <a:extLst>
              <a:ext uri="{FF2B5EF4-FFF2-40B4-BE49-F238E27FC236}">
                <a16:creationId xmlns:a16="http://schemas.microsoft.com/office/drawing/2014/main" id="{AEEE6FC9-6363-9D7A-6DA3-7F22DAE9E7EE}"/>
              </a:ext>
            </a:extLst>
          </p:cNvPr>
          <p:cNvGrpSpPr/>
          <p:nvPr/>
        </p:nvGrpSpPr>
        <p:grpSpPr>
          <a:xfrm>
            <a:off x="293281" y="4778604"/>
            <a:ext cx="1617232" cy="258317"/>
            <a:chOff x="293281" y="4778604"/>
            <a:chExt cx="1617232" cy="258317"/>
          </a:xfrm>
        </p:grpSpPr>
        <p:pic>
          <p:nvPicPr>
            <p:cNvPr id="6" name="Image 5">
              <a:hlinkClick r:id="rId6" action="ppaction://hlinksldjump"/>
              <a:extLst>
                <a:ext uri="{FF2B5EF4-FFF2-40B4-BE49-F238E27FC236}">
                  <a16:creationId xmlns:a16="http://schemas.microsoft.com/office/drawing/2014/main" id="{93C222CF-C3C6-1CF8-6EDE-00AC87D1BB84}"/>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7" name="Image 6">
              <a:hlinkClick r:id="rId8" action="ppaction://hlinksldjump"/>
              <a:extLst>
                <a:ext uri="{FF2B5EF4-FFF2-40B4-BE49-F238E27FC236}">
                  <a16:creationId xmlns:a16="http://schemas.microsoft.com/office/drawing/2014/main" id="{C7B3A15E-7452-BD2A-DDD5-20D6846EC8E3}"/>
                </a:ext>
              </a:extLst>
            </p:cNvPr>
            <p:cNvPicPr>
              <a:picLocks noChangeAspect="1"/>
            </p:cNvPicPr>
            <p:nvPr/>
          </p:nvPicPr>
          <p:blipFill>
            <a:blip r:embed="rId9"/>
            <a:stretch>
              <a:fillRect/>
            </a:stretch>
          </p:blipFill>
          <p:spPr>
            <a:xfrm>
              <a:off x="1403783" y="4778604"/>
              <a:ext cx="506730" cy="258317"/>
            </a:xfrm>
            <a:prstGeom prst="rect">
              <a:avLst/>
            </a:prstGeom>
          </p:spPr>
        </p:pic>
        <p:pic>
          <p:nvPicPr>
            <p:cNvPr id="9" name="Image 8">
              <a:hlinkClick r:id="rId10" action="ppaction://hlinksldjump"/>
              <a:extLst>
                <a:ext uri="{FF2B5EF4-FFF2-40B4-BE49-F238E27FC236}">
                  <a16:creationId xmlns:a16="http://schemas.microsoft.com/office/drawing/2014/main" id="{14A28D06-7237-30D4-104E-5DE442F72C77}"/>
                </a:ext>
              </a:extLst>
            </p:cNvPr>
            <p:cNvPicPr>
              <a:picLocks noChangeAspect="1"/>
            </p:cNvPicPr>
            <p:nvPr/>
          </p:nvPicPr>
          <p:blipFill>
            <a:blip r:embed="rId11"/>
            <a:stretch>
              <a:fillRect/>
            </a:stretch>
          </p:blipFill>
          <p:spPr>
            <a:xfrm>
              <a:off x="822290" y="4778604"/>
              <a:ext cx="584693" cy="258317"/>
            </a:xfrm>
            <a:prstGeom prst="rect">
              <a:avLst/>
            </a:prstGeom>
          </p:spPr>
        </p:pic>
      </p:grpSp>
      <p:sp>
        <p:nvSpPr>
          <p:cNvPr id="11" name="Rectangle 10">
            <a:extLst>
              <a:ext uri="{FF2B5EF4-FFF2-40B4-BE49-F238E27FC236}">
                <a16:creationId xmlns:a16="http://schemas.microsoft.com/office/drawing/2014/main" id="{71E05927-693B-8B28-A49C-8BE2F273D915}"/>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Le PAES : Plan Autonome éclairage de Sécurité</a:t>
            </a:r>
          </a:p>
        </p:txBody>
      </p:sp>
    </p:spTree>
    <p:extLst>
      <p:ext uri="{BB962C8B-B14F-4D97-AF65-F5344CB8AC3E}">
        <p14:creationId xmlns:p14="http://schemas.microsoft.com/office/powerpoint/2010/main" val="17663285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EC8DD660-6FAA-C5D4-4789-CF6A6CD8595E}"/>
              </a:ext>
            </a:extLst>
          </p:cNvPr>
          <p:cNvSpPr>
            <a:spLocks noGrp="1"/>
          </p:cNvSpPr>
          <p:nvPr>
            <p:ph type="sldNum" sz="quarter" idx="4"/>
          </p:nvPr>
        </p:nvSpPr>
        <p:spPr/>
        <p:txBody>
          <a:bodyPr/>
          <a:lstStyle/>
          <a:p>
            <a:fld id="{BE375096-6367-4A46-9B35-1C341654C780}" type="slidenum">
              <a:rPr lang="en-US" smtClean="0"/>
              <a:t>24</a:t>
            </a:fld>
            <a:endParaRPr lang="en-US"/>
          </a:p>
        </p:txBody>
      </p:sp>
      <p:grpSp>
        <p:nvGrpSpPr>
          <p:cNvPr id="48" name="Groupe 47">
            <a:extLst>
              <a:ext uri="{FF2B5EF4-FFF2-40B4-BE49-F238E27FC236}">
                <a16:creationId xmlns:a16="http://schemas.microsoft.com/office/drawing/2014/main" id="{DA2251DE-33E1-091A-B671-B5769A1D95E0}"/>
              </a:ext>
            </a:extLst>
          </p:cNvPr>
          <p:cNvGrpSpPr/>
          <p:nvPr/>
        </p:nvGrpSpPr>
        <p:grpSpPr>
          <a:xfrm>
            <a:off x="179512" y="1155152"/>
            <a:ext cx="8712968" cy="2895921"/>
            <a:chOff x="179512" y="1620045"/>
            <a:chExt cx="8712968" cy="2895921"/>
          </a:xfrm>
        </p:grpSpPr>
        <p:sp>
          <p:nvSpPr>
            <p:cNvPr id="10" name="Rectangle 9"/>
            <p:cNvSpPr/>
            <p:nvPr/>
          </p:nvSpPr>
          <p:spPr>
            <a:xfrm>
              <a:off x="6269811" y="1620045"/>
              <a:ext cx="2622669" cy="2895921"/>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35"/>
              <a:endParaRPr lang="en-US" sz="1500" dirty="0">
                <a:solidFill>
                  <a:prstClr val="white"/>
                </a:solidFill>
              </a:endParaRPr>
            </a:p>
          </p:txBody>
        </p:sp>
        <p:sp>
          <p:nvSpPr>
            <p:cNvPr id="11" name="Rectangle à coins arrondis 10"/>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20" name="Rectangle 19"/>
            <p:cNvSpPr/>
            <p:nvPr/>
          </p:nvSpPr>
          <p:spPr>
            <a:xfrm>
              <a:off x="6269811" y="3068005"/>
              <a:ext cx="2622669" cy="1154162"/>
            </a:xfrm>
            <a:prstGeom prst="rect">
              <a:avLst/>
            </a:prstGeom>
          </p:spPr>
          <p:txBody>
            <a:bodyPr wrap="square">
              <a:spAutoFit/>
            </a:bodyPr>
            <a:lstStyle/>
            <a:p>
              <a:pPr algn="ctr"/>
              <a:r>
                <a:rPr lang="fr-FR" sz="950" dirty="0">
                  <a:solidFill>
                    <a:prstClr val="white"/>
                  </a:solidFill>
                </a:rPr>
                <a:t>Audit des signalisations de sécurité</a:t>
              </a:r>
            </a:p>
            <a:p>
              <a:pPr algn="ctr"/>
              <a:endParaRPr lang="fr-FR" sz="400" dirty="0">
                <a:solidFill>
                  <a:prstClr val="white"/>
                </a:solidFill>
              </a:endParaRPr>
            </a:p>
            <a:p>
              <a:pPr algn="ctr"/>
              <a:r>
                <a:rPr lang="fr-FR" sz="950" dirty="0">
                  <a:solidFill>
                    <a:prstClr val="white"/>
                  </a:solidFill>
                </a:rPr>
                <a:t>Optimisation des niveaux de lectures opérationnelles de vos plans d’établissement</a:t>
              </a:r>
            </a:p>
            <a:p>
              <a:pPr algn="ctr"/>
              <a:endParaRPr lang="fr-FR" sz="400" dirty="0">
                <a:solidFill>
                  <a:prstClr val="white"/>
                </a:solidFill>
              </a:endParaRPr>
            </a:p>
            <a:p>
              <a:pPr algn="ctr"/>
              <a:r>
                <a:rPr lang="fr-FR" sz="950" dirty="0">
                  <a:solidFill>
                    <a:prstClr val="white"/>
                  </a:solidFill>
                </a:rPr>
                <a:t>Maintenance annuelle en liaison avec l’évolution de vos locaux </a:t>
              </a:r>
            </a:p>
            <a:p>
              <a:pPr algn="ctr"/>
              <a:endParaRPr lang="fr-FR" sz="400" dirty="0">
                <a:solidFill>
                  <a:prstClr val="white"/>
                </a:solidFill>
              </a:endParaRPr>
            </a:p>
            <a:p>
              <a:pPr algn="ctr"/>
              <a:r>
                <a:rPr lang="fr-FR" sz="950" dirty="0">
                  <a:solidFill>
                    <a:prstClr val="white"/>
                  </a:solidFill>
                </a:rPr>
                <a:t>Signalétique selon la NF X 08-070</a:t>
              </a:r>
            </a:p>
          </p:txBody>
        </p:sp>
        <p:pic>
          <p:nvPicPr>
            <p:cNvPr id="21"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444209" y="2053550"/>
              <a:ext cx="905520" cy="479192"/>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22"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a:stretch/>
          </p:blipFill>
          <p:spPr bwMode="auto">
            <a:xfrm flipH="1">
              <a:off x="7870976" y="2081174"/>
              <a:ext cx="877487" cy="431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5" name="Arrondir un rectangle avec un coin du même côté 24"/>
            <p:cNvSpPr/>
            <p:nvPr/>
          </p:nvSpPr>
          <p:spPr>
            <a:xfrm>
              <a:off x="6269811" y="1620048"/>
              <a:ext cx="2622669" cy="278472"/>
            </a:xfrm>
            <a:prstGeom prst="round2SameRect">
              <a:avLst>
                <a:gd name="adj1" fmla="val 32832"/>
                <a:gd name="adj2" fmla="val 0"/>
              </a:avLst>
            </a:prstGeom>
            <a:noFill/>
          </p:spPr>
          <p:txBody>
            <a:bodyPr wrap="square">
              <a:spAutoFit/>
            </a:bodyPr>
            <a:lstStyle/>
            <a:p>
              <a:pPr algn="ctr"/>
              <a:r>
                <a:rPr lang="fr-FR" sz="1050" b="1" dirty="0">
                  <a:solidFill>
                    <a:prstClr val="white"/>
                  </a:solidFill>
                </a:rPr>
                <a:t>Le service de proximité</a:t>
              </a:r>
            </a:p>
          </p:txBody>
        </p:sp>
        <p:grpSp>
          <p:nvGrpSpPr>
            <p:cNvPr id="41" name="Groupe 40"/>
            <p:cNvGrpSpPr/>
            <p:nvPr/>
          </p:nvGrpSpPr>
          <p:grpSpPr>
            <a:xfrm>
              <a:off x="4165199" y="1620046"/>
              <a:ext cx="1882966" cy="2895920"/>
              <a:chOff x="2179599" y="1620046"/>
              <a:chExt cx="1882966" cy="2895920"/>
            </a:xfrm>
          </p:grpSpPr>
          <p:sp>
            <p:nvSpPr>
              <p:cNvPr id="5" name="Rectangle 4"/>
              <p:cNvSpPr/>
              <p:nvPr/>
            </p:nvSpPr>
            <p:spPr>
              <a:xfrm>
                <a:off x="2190358" y="1620046"/>
                <a:ext cx="1846962"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fr-FR" sz="1050" dirty="0">
                  <a:solidFill>
                    <a:prstClr val="black"/>
                  </a:solidFill>
                </a:endParaRPr>
              </a:p>
              <a:p>
                <a:pPr algn="ctr"/>
                <a:endParaRPr lang="fr-FR" sz="1050" cap="small" dirty="0">
                  <a:solidFill>
                    <a:prstClr val="black"/>
                  </a:solidFill>
                </a:endParaRPr>
              </a:p>
              <a:p>
                <a:pPr algn="ctr"/>
                <a:endParaRPr lang="fr-FR" sz="1050" cap="small" dirty="0">
                  <a:solidFill>
                    <a:prstClr val="black"/>
                  </a:solidFill>
                </a:endParaRPr>
              </a:p>
              <a:p>
                <a:pPr algn="ctr"/>
                <a:endParaRPr lang="fr-FR" sz="1050" cap="small"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400" dirty="0">
                  <a:solidFill>
                    <a:prstClr val="black"/>
                  </a:solidFill>
                </a:endParaRPr>
              </a:p>
            </p:txBody>
          </p:sp>
          <p:sp>
            <p:nvSpPr>
              <p:cNvPr id="9" name="Rectangle 8"/>
              <p:cNvSpPr/>
              <p:nvPr/>
            </p:nvSpPr>
            <p:spPr>
              <a:xfrm>
                <a:off x="2190357" y="2681092"/>
                <a:ext cx="1846963"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16" name="Rectangle 15"/>
              <p:cNvSpPr/>
              <p:nvPr/>
            </p:nvSpPr>
            <p:spPr>
              <a:xfrm>
                <a:off x="2190357" y="1629207"/>
                <a:ext cx="1872208" cy="253916"/>
              </a:xfrm>
              <a:prstGeom prst="rect">
                <a:avLst/>
              </a:prstGeom>
            </p:spPr>
            <p:txBody>
              <a:bodyPr wrap="square">
                <a:spAutoFit/>
              </a:bodyPr>
              <a:lstStyle/>
              <a:p>
                <a:pPr algn="ctr"/>
                <a:r>
                  <a:rPr lang="fr-FR" sz="1050" dirty="0">
                    <a:solidFill>
                      <a:srgbClr val="002060"/>
                    </a:solidFill>
                  </a:rPr>
                  <a:t>Intervention</a:t>
                </a:r>
              </a:p>
            </p:txBody>
          </p:sp>
          <p:sp>
            <p:nvSpPr>
              <p:cNvPr id="17" name="Rectangle 16"/>
              <p:cNvSpPr/>
              <p:nvPr/>
            </p:nvSpPr>
            <p:spPr>
              <a:xfrm>
                <a:off x="2190357" y="2682482"/>
                <a:ext cx="1846963" cy="238527"/>
              </a:xfrm>
              <a:prstGeom prst="rect">
                <a:avLst/>
              </a:prstGeom>
              <a:noFill/>
            </p:spPr>
            <p:txBody>
              <a:bodyPr wrap="square">
                <a:spAutoFit/>
              </a:bodyPr>
              <a:lstStyle/>
              <a:p>
                <a:pPr algn="ctr"/>
                <a:r>
                  <a:rPr lang="fr-FR" sz="950" b="1" cap="all" dirty="0">
                    <a:solidFill>
                      <a:srgbClr val="1F497D"/>
                    </a:solidFill>
                  </a:rPr>
                  <a:t>PLANS D’INTERVENTION</a:t>
                </a:r>
              </a:p>
            </p:txBody>
          </p:sp>
          <p:sp>
            <p:nvSpPr>
              <p:cNvPr id="18" name="Rectangle 17"/>
              <p:cNvSpPr/>
              <p:nvPr/>
            </p:nvSpPr>
            <p:spPr>
              <a:xfrm>
                <a:off x="2179599" y="2910728"/>
                <a:ext cx="1872207" cy="677108"/>
              </a:xfrm>
              <a:prstGeom prst="rect">
                <a:avLst/>
              </a:prstGeom>
            </p:spPr>
            <p:txBody>
              <a:bodyPr wrap="square">
                <a:spAutoFit/>
              </a:bodyPr>
              <a:lstStyle/>
              <a:p>
                <a:pPr algn="ctr"/>
                <a:r>
                  <a:rPr lang="fr-FR" sz="950" b="1" dirty="0">
                    <a:solidFill>
                      <a:prstClr val="black"/>
                    </a:solidFill>
                  </a:rPr>
                  <a:t>Apporter </a:t>
                </a:r>
              </a:p>
              <a:p>
                <a:pPr algn="ctr"/>
                <a:r>
                  <a:rPr lang="fr-FR" sz="950" dirty="0">
                    <a:solidFill>
                      <a:prstClr val="black"/>
                    </a:solidFill>
                  </a:rPr>
                  <a:t>les informations opérationnelles et faciliter l’intervention </a:t>
                </a:r>
              </a:p>
              <a:p>
                <a:pPr algn="ctr"/>
                <a:r>
                  <a:rPr lang="fr-FR" sz="950" dirty="0">
                    <a:solidFill>
                      <a:prstClr val="black"/>
                    </a:solidFill>
                  </a:rPr>
                  <a:t>des secours.</a:t>
                </a:r>
              </a:p>
            </p:txBody>
          </p:sp>
          <p:sp>
            <p:nvSpPr>
              <p:cNvPr id="19" name="Rectangle 18"/>
              <p:cNvSpPr/>
              <p:nvPr/>
            </p:nvSpPr>
            <p:spPr>
              <a:xfrm>
                <a:off x="2190359" y="3723878"/>
                <a:ext cx="1846962" cy="530915"/>
              </a:xfrm>
              <a:prstGeom prst="rect">
                <a:avLst/>
              </a:prstGeom>
            </p:spPr>
            <p:txBody>
              <a:bodyPr wrap="square">
                <a:spAutoFit/>
              </a:bodyPr>
              <a:lstStyle/>
              <a:p>
                <a:pPr algn="ctr"/>
                <a:r>
                  <a:rPr lang="fr-FR" sz="950" dirty="0">
                    <a:solidFill>
                      <a:srgbClr val="1F497D"/>
                    </a:solidFill>
                  </a:rPr>
                  <a:t>Nous concevons et mettons </a:t>
                </a:r>
              </a:p>
              <a:p>
                <a:pPr algn="ctr"/>
                <a:r>
                  <a:rPr lang="fr-FR" sz="950" dirty="0">
                    <a:solidFill>
                      <a:srgbClr val="1F497D"/>
                    </a:solidFill>
                  </a:rPr>
                  <a:t>à jour vos plans et dossiers</a:t>
                </a:r>
              </a:p>
              <a:p>
                <a:pPr algn="ctr"/>
                <a:r>
                  <a:rPr lang="fr-FR" sz="950" dirty="0">
                    <a:solidFill>
                      <a:srgbClr val="1F497D"/>
                    </a:solidFill>
                  </a:rPr>
                  <a:t>d’intervention.</a:t>
                </a:r>
              </a:p>
            </p:txBody>
          </p:sp>
          <p:sp>
            <p:nvSpPr>
              <p:cNvPr id="24" name="Rectangle à coins arrondis 23"/>
              <p:cNvSpPr/>
              <p:nvPr/>
            </p:nvSpPr>
            <p:spPr>
              <a:xfrm>
                <a:off x="2537775" y="1995685"/>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grpSp>
            <p:nvGrpSpPr>
              <p:cNvPr id="31" name="Groupe 30"/>
              <p:cNvGrpSpPr/>
              <p:nvPr/>
            </p:nvGrpSpPr>
            <p:grpSpPr>
              <a:xfrm>
                <a:off x="2659696" y="2039392"/>
                <a:ext cx="908288" cy="490526"/>
                <a:chOff x="2659695" y="2039393"/>
                <a:chExt cx="908289" cy="490525"/>
              </a:xfrm>
            </p:grpSpPr>
            <p:pic>
              <p:nvPicPr>
                <p:cNvPr id="32" name="Picture 17"/>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2659695" y="2039393"/>
                  <a:ext cx="908288" cy="1393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59696" y="2178695"/>
                  <a:ext cx="908288" cy="351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grpSp>
          <p:nvGrpSpPr>
            <p:cNvPr id="40" name="Groupe 39"/>
            <p:cNvGrpSpPr/>
            <p:nvPr/>
          </p:nvGrpSpPr>
          <p:grpSpPr>
            <a:xfrm>
              <a:off x="2182225" y="1629207"/>
              <a:ext cx="1872209" cy="2886759"/>
              <a:chOff x="179512" y="1629207"/>
              <a:chExt cx="1872209" cy="2886759"/>
            </a:xfrm>
          </p:grpSpPr>
          <p:sp>
            <p:nvSpPr>
              <p:cNvPr id="4" name="Rectangle 3"/>
              <p:cNvSpPr/>
              <p:nvPr/>
            </p:nvSpPr>
            <p:spPr>
              <a:xfrm>
                <a:off x="179512" y="1629207"/>
                <a:ext cx="1872208" cy="288675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en-US" sz="1050" baseline="30000" dirty="0">
                  <a:solidFill>
                    <a:prstClr val="black"/>
                  </a:solidFill>
                </a:endParaRPr>
              </a:p>
              <a:p>
                <a:pPr algn="ctr"/>
                <a:endParaRPr lang="fr-FR" sz="400" dirty="0">
                  <a:solidFill>
                    <a:prstClr val="black"/>
                  </a:solidFill>
                </a:endParaRPr>
              </a:p>
            </p:txBody>
          </p:sp>
          <p:sp>
            <p:nvSpPr>
              <p:cNvPr id="8" name="Rectangle 7"/>
              <p:cNvSpPr/>
              <p:nvPr/>
            </p:nvSpPr>
            <p:spPr>
              <a:xfrm>
                <a:off x="179512" y="2675123"/>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13" name="Rectangle 12"/>
              <p:cNvSpPr/>
              <p:nvPr/>
            </p:nvSpPr>
            <p:spPr>
              <a:xfrm>
                <a:off x="179512" y="1629207"/>
                <a:ext cx="1872208" cy="253916"/>
              </a:xfrm>
              <a:prstGeom prst="rect">
                <a:avLst/>
              </a:prstGeom>
            </p:spPr>
            <p:txBody>
              <a:bodyPr wrap="square">
                <a:spAutoFit/>
              </a:bodyPr>
              <a:lstStyle/>
              <a:p>
                <a:pPr algn="ctr"/>
                <a:r>
                  <a:rPr lang="fr-FR" sz="1050" dirty="0">
                    <a:solidFill>
                      <a:srgbClr val="002060"/>
                    </a:solidFill>
                  </a:rPr>
                  <a:t>Évacuation</a:t>
                </a:r>
              </a:p>
            </p:txBody>
          </p:sp>
          <p:sp>
            <p:nvSpPr>
              <p:cNvPr id="14" name="Rectangle 13"/>
              <p:cNvSpPr/>
              <p:nvPr/>
            </p:nvSpPr>
            <p:spPr>
              <a:xfrm>
                <a:off x="179512" y="2682482"/>
                <a:ext cx="1872208" cy="238527"/>
              </a:xfrm>
              <a:prstGeom prst="rect">
                <a:avLst/>
              </a:prstGeom>
              <a:noFill/>
            </p:spPr>
            <p:txBody>
              <a:bodyPr wrap="square">
                <a:spAutoFit/>
              </a:bodyPr>
              <a:lstStyle/>
              <a:p>
                <a:pPr algn="ctr"/>
                <a:r>
                  <a:rPr lang="fr-FR" sz="950" b="1" cap="all" dirty="0">
                    <a:solidFill>
                      <a:srgbClr val="1F497D"/>
                    </a:solidFill>
                  </a:rPr>
                  <a:t>Plans d’évacuation</a:t>
                </a:r>
              </a:p>
            </p:txBody>
          </p:sp>
          <p:sp>
            <p:nvSpPr>
              <p:cNvPr id="15" name="Rectangle 14"/>
              <p:cNvSpPr/>
              <p:nvPr/>
            </p:nvSpPr>
            <p:spPr>
              <a:xfrm>
                <a:off x="179513" y="2910728"/>
                <a:ext cx="1872208" cy="677108"/>
              </a:xfrm>
              <a:prstGeom prst="rect">
                <a:avLst/>
              </a:prstGeom>
            </p:spPr>
            <p:txBody>
              <a:bodyPr wrap="square">
                <a:spAutoFit/>
              </a:bodyPr>
              <a:lstStyle/>
              <a:p>
                <a:pPr algn="ctr"/>
                <a:r>
                  <a:rPr lang="fr-FR" sz="950" b="1" dirty="0">
                    <a:solidFill>
                      <a:prstClr val="black"/>
                    </a:solidFill>
                  </a:rPr>
                  <a:t>Accorder </a:t>
                </a:r>
              </a:p>
              <a:p>
                <a:pPr algn="ctr"/>
                <a:r>
                  <a:rPr lang="fr-FR" sz="950" dirty="0">
                    <a:solidFill>
                      <a:prstClr val="black"/>
                    </a:solidFill>
                  </a:rPr>
                  <a:t>Les signalisations et informations de sécurité  </a:t>
                </a:r>
              </a:p>
              <a:p>
                <a:pPr algn="ctr"/>
                <a:r>
                  <a:rPr lang="fr-FR" sz="950" dirty="0">
                    <a:solidFill>
                      <a:prstClr val="black"/>
                    </a:solidFill>
                  </a:rPr>
                  <a:t>avec l’évolution de vos locaux.</a:t>
                </a:r>
              </a:p>
            </p:txBody>
          </p:sp>
          <p:sp>
            <p:nvSpPr>
              <p:cNvPr id="23" name="Rectangle à coins arrondis 22"/>
              <p:cNvSpPr/>
              <p:nvPr/>
            </p:nvSpPr>
            <p:spPr>
              <a:xfrm>
                <a:off x="539552" y="1995686"/>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grpSp>
            <p:nvGrpSpPr>
              <p:cNvPr id="37" name="Groupe 36"/>
              <p:cNvGrpSpPr/>
              <p:nvPr/>
            </p:nvGrpSpPr>
            <p:grpSpPr>
              <a:xfrm>
                <a:off x="645554" y="2017491"/>
                <a:ext cx="972000" cy="523754"/>
                <a:chOff x="645554" y="2017491"/>
                <a:chExt cx="972000" cy="523754"/>
              </a:xfrm>
            </p:grpSpPr>
            <p:pic>
              <p:nvPicPr>
                <p:cNvPr id="38" name="Picture 3"/>
                <p:cNvPicPr preferRelativeResize="0">
                  <a:picLocks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5554" y="2017491"/>
                  <a:ext cx="972000" cy="1939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4"/>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45555" y="2160022"/>
                  <a:ext cx="971999" cy="3812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43" name="Rectangle 42"/>
              <p:cNvSpPr/>
              <p:nvPr/>
            </p:nvSpPr>
            <p:spPr>
              <a:xfrm>
                <a:off x="188726" y="3723878"/>
                <a:ext cx="1862994" cy="530915"/>
              </a:xfrm>
              <a:prstGeom prst="rect">
                <a:avLst/>
              </a:prstGeom>
            </p:spPr>
            <p:txBody>
              <a:bodyPr wrap="square">
                <a:spAutoFit/>
              </a:bodyPr>
              <a:lstStyle/>
              <a:p>
                <a:pPr algn="ctr"/>
                <a:r>
                  <a:rPr lang="fr-FR" sz="950" dirty="0">
                    <a:solidFill>
                      <a:srgbClr val="1F497D"/>
                    </a:solidFill>
                  </a:rPr>
                  <a:t>Nous assurons la vérification et la mise à niveau annuelle </a:t>
                </a:r>
              </a:p>
              <a:p>
                <a:pPr algn="ctr"/>
                <a:r>
                  <a:rPr lang="fr-FR" sz="950" dirty="0">
                    <a:solidFill>
                      <a:srgbClr val="1F497D"/>
                    </a:solidFill>
                  </a:rPr>
                  <a:t>de vos plans.</a:t>
                </a:r>
              </a:p>
            </p:txBody>
          </p:sp>
        </p:grpSp>
        <p:cxnSp>
          <p:nvCxnSpPr>
            <p:cNvPr id="44" name="Connecteur droit 43"/>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dirty="0">
                <a:solidFill>
                  <a:prstClr val="white"/>
                </a:solidFill>
              </a:endParaRPr>
            </a:p>
          </p:txBody>
        </p:sp>
        <p:sp>
          <p:nvSpPr>
            <p:cNvPr id="51" name="Rectangle 50"/>
            <p:cNvSpPr/>
            <p:nvPr/>
          </p:nvSpPr>
          <p:spPr>
            <a:xfrm>
              <a:off x="6444208" y="2669679"/>
              <a:ext cx="2239692" cy="238527"/>
            </a:xfrm>
            <a:prstGeom prst="rect">
              <a:avLst/>
            </a:prstGeom>
            <a:noFill/>
          </p:spPr>
          <p:txBody>
            <a:bodyPr wrap="square">
              <a:spAutoFit/>
            </a:bodyPr>
            <a:lstStyle/>
            <a:p>
              <a:pPr algn="ctr"/>
              <a:r>
                <a:rPr lang="fr-FR" sz="950" b="1" dirty="0">
                  <a:solidFill>
                    <a:prstClr val="white"/>
                  </a:solidFill>
                </a:rPr>
                <a:t>Les          Chubb France</a:t>
              </a:r>
            </a:p>
          </p:txBody>
        </p:sp>
        <p:pic>
          <p:nvPicPr>
            <p:cNvPr id="52"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6" name="Rectangle 5"/>
            <p:cNvSpPr/>
            <p:nvPr/>
          </p:nvSpPr>
          <p:spPr>
            <a:xfrm>
              <a:off x="199252" y="1620046"/>
              <a:ext cx="1872208"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fr-FR" sz="1050" dirty="0">
                <a:solidFill>
                  <a:prstClr val="black"/>
                </a:solidFill>
              </a:endParaRPr>
            </a:p>
            <a:p>
              <a:pPr algn="ctr"/>
              <a:endParaRPr lang="fr-FR" sz="1050" cap="small" dirty="0">
                <a:solidFill>
                  <a:prstClr val="black"/>
                </a:solidFill>
              </a:endParaRPr>
            </a:p>
            <a:p>
              <a:pPr algn="ctr"/>
              <a:endParaRPr lang="fr-FR" sz="1050" cap="small" dirty="0">
                <a:solidFill>
                  <a:prstClr val="black"/>
                </a:solidFill>
              </a:endParaRPr>
            </a:p>
            <a:p>
              <a:pPr algn="ctr"/>
              <a:endParaRPr lang="fr-FR" sz="1050" cap="small"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1050" dirty="0">
                <a:solidFill>
                  <a:prstClr val="black"/>
                </a:solidFill>
              </a:endParaRPr>
            </a:p>
            <a:p>
              <a:pPr algn="ctr"/>
              <a:endParaRPr lang="fr-FR" sz="400" dirty="0">
                <a:solidFill>
                  <a:prstClr val="black"/>
                </a:solidFill>
              </a:endParaRPr>
            </a:p>
          </p:txBody>
        </p:sp>
        <p:sp>
          <p:nvSpPr>
            <p:cNvPr id="7" name="Rectangle 6"/>
            <p:cNvSpPr/>
            <p:nvPr/>
          </p:nvSpPr>
          <p:spPr>
            <a:xfrm>
              <a:off x="179512" y="2681092"/>
              <a:ext cx="1891947"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dirty="0">
                <a:solidFill>
                  <a:prstClr val="white"/>
                </a:solidFill>
              </a:endParaRPr>
            </a:p>
          </p:txBody>
        </p:sp>
        <p:sp>
          <p:nvSpPr>
            <p:cNvPr id="26" name="Rectangle 25"/>
            <p:cNvSpPr/>
            <p:nvPr/>
          </p:nvSpPr>
          <p:spPr>
            <a:xfrm>
              <a:off x="199252" y="1620048"/>
              <a:ext cx="1872208" cy="253916"/>
            </a:xfrm>
            <a:prstGeom prst="rect">
              <a:avLst/>
            </a:prstGeom>
          </p:spPr>
          <p:txBody>
            <a:bodyPr wrap="square">
              <a:spAutoFit/>
            </a:bodyPr>
            <a:lstStyle/>
            <a:p>
              <a:pPr algn="ctr"/>
              <a:r>
                <a:rPr lang="fr-FR" sz="1050" dirty="0">
                  <a:solidFill>
                    <a:srgbClr val="002060"/>
                  </a:solidFill>
                </a:rPr>
                <a:t>Information  </a:t>
              </a:r>
            </a:p>
          </p:txBody>
        </p:sp>
        <p:sp>
          <p:nvSpPr>
            <p:cNvPr id="27" name="Rectangle 26"/>
            <p:cNvSpPr/>
            <p:nvPr/>
          </p:nvSpPr>
          <p:spPr>
            <a:xfrm>
              <a:off x="199252" y="2682482"/>
              <a:ext cx="1872208" cy="238527"/>
            </a:xfrm>
            <a:prstGeom prst="rect">
              <a:avLst/>
            </a:prstGeom>
            <a:noFill/>
          </p:spPr>
          <p:txBody>
            <a:bodyPr wrap="square">
              <a:spAutoFit/>
            </a:bodyPr>
            <a:lstStyle/>
            <a:p>
              <a:pPr algn="ctr"/>
              <a:r>
                <a:rPr lang="fr-FR" sz="950" b="1" cap="all" dirty="0">
                  <a:solidFill>
                    <a:srgbClr val="1F497D"/>
                  </a:solidFill>
                </a:rPr>
                <a:t>Consignes</a:t>
              </a:r>
            </a:p>
          </p:txBody>
        </p:sp>
        <p:sp>
          <p:nvSpPr>
            <p:cNvPr id="28" name="Rectangle 27"/>
            <p:cNvSpPr/>
            <p:nvPr/>
          </p:nvSpPr>
          <p:spPr>
            <a:xfrm>
              <a:off x="199253" y="2910728"/>
              <a:ext cx="1872207" cy="530915"/>
            </a:xfrm>
            <a:prstGeom prst="rect">
              <a:avLst/>
            </a:prstGeom>
          </p:spPr>
          <p:txBody>
            <a:bodyPr wrap="square">
              <a:spAutoFit/>
            </a:bodyPr>
            <a:lstStyle/>
            <a:p>
              <a:pPr algn="ctr"/>
              <a:r>
                <a:rPr lang="fr-FR" sz="950" b="1" dirty="0">
                  <a:solidFill>
                    <a:prstClr val="black"/>
                  </a:solidFill>
                </a:rPr>
                <a:t>Afficher </a:t>
              </a:r>
            </a:p>
            <a:p>
              <a:pPr algn="ctr"/>
              <a:r>
                <a:rPr lang="fr-FR" sz="950" dirty="0">
                  <a:solidFill>
                    <a:prstClr val="black"/>
                  </a:solidFill>
                </a:rPr>
                <a:t>Des consignes sur la conduite à tenir en cas d’incendie.</a:t>
              </a:r>
            </a:p>
          </p:txBody>
        </p:sp>
        <p:sp>
          <p:nvSpPr>
            <p:cNvPr id="29" name="Rectangle 28"/>
            <p:cNvSpPr/>
            <p:nvPr/>
          </p:nvSpPr>
          <p:spPr>
            <a:xfrm>
              <a:off x="199253" y="3723878"/>
              <a:ext cx="1872207" cy="677108"/>
            </a:xfrm>
            <a:prstGeom prst="rect">
              <a:avLst/>
            </a:prstGeom>
          </p:spPr>
          <p:txBody>
            <a:bodyPr wrap="square">
              <a:spAutoFit/>
            </a:bodyPr>
            <a:lstStyle/>
            <a:p>
              <a:pPr algn="ctr"/>
              <a:r>
                <a:rPr lang="fr-FR" sz="950" dirty="0">
                  <a:solidFill>
                    <a:srgbClr val="1F497D"/>
                  </a:solidFill>
                </a:rPr>
                <a:t>Nous installons des consignes adaptées multi langues </a:t>
              </a:r>
            </a:p>
            <a:p>
              <a:pPr algn="ctr"/>
              <a:r>
                <a:rPr lang="fr-FR" sz="950" dirty="0">
                  <a:solidFill>
                    <a:srgbClr val="1F497D"/>
                  </a:solidFill>
                </a:rPr>
                <a:t>(11 langues disponibles), </a:t>
              </a:r>
            </a:p>
            <a:p>
              <a:pPr algn="ctr"/>
              <a:r>
                <a:rPr lang="fr-FR" sz="950" dirty="0">
                  <a:solidFill>
                    <a:srgbClr val="1F497D"/>
                  </a:solidFill>
                </a:rPr>
                <a:t>dans chaque chambre.</a:t>
              </a:r>
              <a:endParaRPr lang="en-US" sz="950" dirty="0">
                <a:solidFill>
                  <a:srgbClr val="1F497D"/>
                </a:solidFill>
              </a:endParaRPr>
            </a:p>
          </p:txBody>
        </p:sp>
        <p:sp>
          <p:nvSpPr>
            <p:cNvPr id="30" name="Rectangle à coins arrondis 29"/>
            <p:cNvSpPr/>
            <p:nvPr/>
          </p:nvSpPr>
          <p:spPr>
            <a:xfrm>
              <a:off x="559292" y="1995686"/>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pic>
          <p:nvPicPr>
            <p:cNvPr id="34" name="Image 33"/>
            <p:cNvPicPr>
              <a:picLocks noChangeAspect="1"/>
            </p:cNvPicPr>
            <p:nvPr/>
          </p:nvPicPr>
          <p:blipFill rotWithShape="1">
            <a:blip r:embed="rId9" cstate="print">
              <a:extLst>
                <a:ext uri="{28A0092B-C50C-407E-A947-70E740481C1C}">
                  <a14:useLocalDpi xmlns:a14="http://schemas.microsoft.com/office/drawing/2010/main" val="0"/>
                </a:ext>
              </a:extLst>
            </a:blip>
            <a:srcRect b="60140"/>
            <a:stretch/>
          </p:blipFill>
          <p:spPr>
            <a:xfrm>
              <a:off x="646861" y="2028003"/>
              <a:ext cx="976991" cy="543747"/>
            </a:xfrm>
            <a:prstGeom prst="rect">
              <a:avLst/>
            </a:prstGeom>
          </p:spPr>
        </p:pic>
        <p:pic>
          <p:nvPicPr>
            <p:cNvPr id="49" name="Image 48">
              <a:extLst>
                <a:ext uri="{FF2B5EF4-FFF2-40B4-BE49-F238E27FC236}">
                  <a16:creationId xmlns:a16="http://schemas.microsoft.com/office/drawing/2014/main" id="{D0D29C90-B0C2-4055-A0B4-77463408AA1E}"/>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7421534" y="2064223"/>
              <a:ext cx="377637" cy="499068"/>
            </a:xfrm>
            <a:prstGeom prst="rect">
              <a:avLst/>
            </a:prstGeom>
          </p:spPr>
        </p:pic>
      </p:grpSp>
      <p:grpSp>
        <p:nvGrpSpPr>
          <p:cNvPr id="35" name="Groupe 34">
            <a:extLst>
              <a:ext uri="{FF2B5EF4-FFF2-40B4-BE49-F238E27FC236}">
                <a16:creationId xmlns:a16="http://schemas.microsoft.com/office/drawing/2014/main" id="{0C9F5C60-B74A-C36A-12E2-6921DD2C7EBF}"/>
              </a:ext>
            </a:extLst>
          </p:cNvPr>
          <p:cNvGrpSpPr/>
          <p:nvPr/>
        </p:nvGrpSpPr>
        <p:grpSpPr>
          <a:xfrm>
            <a:off x="293281" y="4778604"/>
            <a:ext cx="1617232" cy="258317"/>
            <a:chOff x="293281" y="4778604"/>
            <a:chExt cx="1617232" cy="258317"/>
          </a:xfrm>
        </p:grpSpPr>
        <p:pic>
          <p:nvPicPr>
            <p:cNvPr id="36" name="Image 35">
              <a:hlinkClick r:id="rId11" action="ppaction://hlinksldjump"/>
              <a:extLst>
                <a:ext uri="{FF2B5EF4-FFF2-40B4-BE49-F238E27FC236}">
                  <a16:creationId xmlns:a16="http://schemas.microsoft.com/office/drawing/2014/main" id="{27677C99-221F-8C68-F94B-0408AE52648F}"/>
                </a:ext>
              </a:extLst>
            </p:cNvPr>
            <p:cNvPicPr>
              <a:picLocks noChangeAspect="1"/>
            </p:cNvPicPr>
            <p:nvPr/>
          </p:nvPicPr>
          <p:blipFill>
            <a:blip r:embed="rId12">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42" name="Image 41">
              <a:hlinkClick r:id="rId13" action="ppaction://hlinksldjump"/>
              <a:extLst>
                <a:ext uri="{FF2B5EF4-FFF2-40B4-BE49-F238E27FC236}">
                  <a16:creationId xmlns:a16="http://schemas.microsoft.com/office/drawing/2014/main" id="{E5C72AFE-F3D0-D3A5-4E35-72579DB74743}"/>
                </a:ext>
              </a:extLst>
            </p:cNvPr>
            <p:cNvPicPr>
              <a:picLocks noChangeAspect="1"/>
            </p:cNvPicPr>
            <p:nvPr/>
          </p:nvPicPr>
          <p:blipFill>
            <a:blip r:embed="rId14"/>
            <a:stretch>
              <a:fillRect/>
            </a:stretch>
          </p:blipFill>
          <p:spPr>
            <a:xfrm>
              <a:off x="1403783" y="4778604"/>
              <a:ext cx="506730" cy="258317"/>
            </a:xfrm>
            <a:prstGeom prst="rect">
              <a:avLst/>
            </a:prstGeom>
          </p:spPr>
        </p:pic>
        <p:pic>
          <p:nvPicPr>
            <p:cNvPr id="45" name="Image 44">
              <a:hlinkClick r:id="rId15" action="ppaction://hlinksldjump"/>
              <a:extLst>
                <a:ext uri="{FF2B5EF4-FFF2-40B4-BE49-F238E27FC236}">
                  <a16:creationId xmlns:a16="http://schemas.microsoft.com/office/drawing/2014/main" id="{26BD21EA-ABBD-17CE-A020-141A166A8ACE}"/>
                </a:ext>
              </a:extLst>
            </p:cNvPr>
            <p:cNvPicPr>
              <a:picLocks noChangeAspect="1"/>
            </p:cNvPicPr>
            <p:nvPr/>
          </p:nvPicPr>
          <p:blipFill>
            <a:blip r:embed="rId16"/>
            <a:stretch>
              <a:fillRect/>
            </a:stretch>
          </p:blipFill>
          <p:spPr>
            <a:xfrm>
              <a:off x="822290" y="4778604"/>
              <a:ext cx="584693" cy="258317"/>
            </a:xfrm>
            <a:prstGeom prst="rect">
              <a:avLst/>
            </a:prstGeom>
          </p:spPr>
        </p:pic>
      </p:grpSp>
      <p:sp>
        <p:nvSpPr>
          <p:cNvPr id="47" name="Rectangle 46">
            <a:extLst>
              <a:ext uri="{FF2B5EF4-FFF2-40B4-BE49-F238E27FC236}">
                <a16:creationId xmlns:a16="http://schemas.microsoft.com/office/drawing/2014/main" id="{DFC0A594-7F8D-1FC7-7830-D4F9016B9312}"/>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Consignes et plans</a:t>
            </a:r>
          </a:p>
        </p:txBody>
      </p:sp>
    </p:spTree>
    <p:extLst>
      <p:ext uri="{BB962C8B-B14F-4D97-AF65-F5344CB8AC3E}">
        <p14:creationId xmlns:p14="http://schemas.microsoft.com/office/powerpoint/2010/main" val="9107371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endParaRPr lang="en-US" dirty="0"/>
          </a:p>
        </p:txBody>
      </p:sp>
      <p:sp>
        <p:nvSpPr>
          <p:cNvPr id="6" name="Espace réservé du numéro de diapositive 5">
            <a:extLst>
              <a:ext uri="{FF2B5EF4-FFF2-40B4-BE49-F238E27FC236}">
                <a16:creationId xmlns:a16="http://schemas.microsoft.com/office/drawing/2014/main" id="{68E4F76D-EA4E-1319-795B-0749CBBE902D}"/>
              </a:ext>
            </a:extLst>
          </p:cNvPr>
          <p:cNvSpPr>
            <a:spLocks noGrp="1"/>
          </p:cNvSpPr>
          <p:nvPr>
            <p:ph type="sldNum" sz="quarter" idx="4"/>
          </p:nvPr>
        </p:nvSpPr>
        <p:spPr/>
        <p:txBody>
          <a:bodyPr/>
          <a:lstStyle/>
          <a:p>
            <a:fld id="{BE375096-6367-4A46-9B35-1C341654C780}" type="slidenum">
              <a:rPr lang="en-US" smtClean="0"/>
              <a:t>25</a:t>
            </a:fld>
            <a:endParaRPr lang="en-US"/>
          </a:p>
        </p:txBody>
      </p:sp>
      <p:grpSp>
        <p:nvGrpSpPr>
          <p:cNvPr id="9" name="Groupe 8">
            <a:extLst>
              <a:ext uri="{FF2B5EF4-FFF2-40B4-BE49-F238E27FC236}">
                <a16:creationId xmlns:a16="http://schemas.microsoft.com/office/drawing/2014/main" id="{D9F75589-FD0D-A427-A9D9-14823CE1AB51}"/>
              </a:ext>
            </a:extLst>
          </p:cNvPr>
          <p:cNvGrpSpPr/>
          <p:nvPr/>
        </p:nvGrpSpPr>
        <p:grpSpPr>
          <a:xfrm>
            <a:off x="172978" y="1155152"/>
            <a:ext cx="8719503" cy="2895921"/>
            <a:chOff x="172978" y="1620046"/>
            <a:chExt cx="8719503" cy="2895921"/>
          </a:xfrm>
        </p:grpSpPr>
        <p:sp>
          <p:nvSpPr>
            <p:cNvPr id="56" name="Rectangle 55"/>
            <p:cNvSpPr/>
            <p:nvPr/>
          </p:nvSpPr>
          <p:spPr>
            <a:xfrm>
              <a:off x="179512" y="1620048"/>
              <a:ext cx="5868653"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57" name="Rectangle 56"/>
            <p:cNvSpPr/>
            <p:nvPr/>
          </p:nvSpPr>
          <p:spPr>
            <a:xfrm>
              <a:off x="179513" y="1620047"/>
              <a:ext cx="1872208" cy="25391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Utilisation des extincteurs</a:t>
              </a:r>
            </a:p>
          </p:txBody>
        </p:sp>
        <p:sp>
          <p:nvSpPr>
            <p:cNvPr id="61" name="Rectangle 60"/>
            <p:cNvSpPr/>
            <p:nvPr/>
          </p:nvSpPr>
          <p:spPr>
            <a:xfrm>
              <a:off x="2190357" y="1620047"/>
              <a:ext cx="1872208" cy="25391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Stratégies d’évacuation</a:t>
              </a:r>
            </a:p>
          </p:txBody>
        </p:sp>
        <p:sp>
          <p:nvSpPr>
            <p:cNvPr id="62" name="Rectangle 61"/>
            <p:cNvSpPr/>
            <p:nvPr/>
          </p:nvSpPr>
          <p:spPr>
            <a:xfrm>
              <a:off x="4175958" y="1620048"/>
              <a:ext cx="1872208" cy="25391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Évaluation </a:t>
              </a:r>
            </a:p>
          </p:txBody>
        </p:sp>
        <p:cxnSp>
          <p:nvCxnSpPr>
            <p:cNvPr id="64" name="Connecteur droit 63"/>
            <p:cNvCxnSpPr/>
            <p:nvPr/>
          </p:nvCxnSpPr>
          <p:spPr>
            <a:xfrm flipH="1">
              <a:off x="4085123" y="1995685"/>
              <a:ext cx="1" cy="237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Connecteur droit 64"/>
            <p:cNvCxnSpPr/>
            <p:nvPr/>
          </p:nvCxnSpPr>
          <p:spPr>
            <a:xfrm flipH="1">
              <a:off x="2123729" y="1995685"/>
              <a:ext cx="1" cy="2374088"/>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67" name="Rectangle 66"/>
            <p:cNvSpPr/>
            <p:nvPr/>
          </p:nvSpPr>
          <p:spPr>
            <a:xfrm>
              <a:off x="6269812" y="1620046"/>
              <a:ext cx="2622669" cy="2895919"/>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1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72" name="Rectangle à coins arrondis 71"/>
            <p:cNvSpPr/>
            <p:nvPr/>
          </p:nvSpPr>
          <p:spPr>
            <a:xfrm>
              <a:off x="6372201" y="1995688"/>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82" name="Rectangle 81"/>
            <p:cNvSpPr/>
            <p:nvPr/>
          </p:nvSpPr>
          <p:spPr>
            <a:xfrm>
              <a:off x="188726" y="3723879"/>
              <a:ext cx="1862994" cy="384721"/>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Nous mettons les stagiaires en conditions réelles d’intervention</a:t>
              </a:r>
            </a:p>
          </p:txBody>
        </p:sp>
        <p:pic>
          <p:nvPicPr>
            <p:cNvPr id="93"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444208" y="2062546"/>
              <a:ext cx="864096" cy="473768"/>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95"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67518" y="2067247"/>
              <a:ext cx="716383" cy="473768"/>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sp>
          <p:nvSpPr>
            <p:cNvPr id="97" name="Rectangle à coins arrondis 96"/>
            <p:cNvSpPr/>
            <p:nvPr/>
          </p:nvSpPr>
          <p:spPr>
            <a:xfrm>
              <a:off x="251520" y="1995687"/>
              <a:ext cx="1800200"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9" name="Rectangle à coins arrondis 98"/>
            <p:cNvSpPr/>
            <p:nvPr/>
          </p:nvSpPr>
          <p:spPr>
            <a:xfrm>
              <a:off x="2537775" y="1995687"/>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2" name="Rectangle à coins arrondis 101"/>
            <p:cNvSpPr/>
            <p:nvPr/>
          </p:nvSpPr>
          <p:spPr>
            <a:xfrm>
              <a:off x="4231079" y="1995687"/>
              <a:ext cx="1678693"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4" name="Arrondir un rectangle avec un coin du même côté 103"/>
            <p:cNvSpPr/>
            <p:nvPr/>
          </p:nvSpPr>
          <p:spPr>
            <a:xfrm>
              <a:off x="6269812" y="1620048"/>
              <a:ext cx="2622669" cy="278472"/>
            </a:xfrm>
            <a:prstGeom prst="round2SameRect">
              <a:avLst>
                <a:gd name="adj1" fmla="val 32832"/>
                <a:gd name="adj2" fmla="val 0"/>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white"/>
                  </a:solidFill>
                  <a:effectLst/>
                  <a:uLnTx/>
                  <a:uFillTx/>
                  <a:latin typeface="Arial"/>
                  <a:ea typeface="+mn-ea"/>
                  <a:cs typeface="+mn-cs"/>
                </a:rPr>
                <a:t>Le service de proximité</a:t>
              </a:r>
            </a:p>
          </p:txBody>
        </p:sp>
        <p:cxnSp>
          <p:nvCxnSpPr>
            <p:cNvPr id="108" name="Connecteur droit 107"/>
            <p:cNvCxnSpPr/>
            <p:nvPr/>
          </p:nvCxnSpPr>
          <p:spPr>
            <a:xfrm>
              <a:off x="7178433"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385356" y="2388321"/>
              <a:ext cx="131071" cy="1310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sp>
          <p:nvSpPr>
            <p:cNvPr id="46" name="Rectangle 45"/>
            <p:cNvSpPr/>
            <p:nvPr/>
          </p:nvSpPr>
          <p:spPr>
            <a:xfrm>
              <a:off x="2190358" y="2910729"/>
              <a:ext cx="1846962" cy="677108"/>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Reconnaître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les signaux et cheminements, la conduite à tenir, les rôles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et missions de chacun</a:t>
              </a:r>
            </a:p>
          </p:txBody>
        </p:sp>
        <p:sp>
          <p:nvSpPr>
            <p:cNvPr id="48" name="Rectangle 47"/>
            <p:cNvSpPr/>
            <p:nvPr/>
          </p:nvSpPr>
          <p:spPr>
            <a:xfrm>
              <a:off x="179514" y="2901568"/>
              <a:ext cx="1872208" cy="677108"/>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Acquérir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Un comportement et une gestuelle efficaces en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conditions réelles</a:t>
              </a:r>
            </a:p>
          </p:txBody>
        </p:sp>
        <p:sp>
          <p:nvSpPr>
            <p:cNvPr id="47" name="Rectangle 46"/>
            <p:cNvSpPr/>
            <p:nvPr/>
          </p:nvSpPr>
          <p:spPr>
            <a:xfrm>
              <a:off x="6269812"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49" name="Rectangle 48"/>
            <p:cNvSpPr/>
            <p:nvPr/>
          </p:nvSpPr>
          <p:spPr>
            <a:xfrm>
              <a:off x="6444208" y="2669680"/>
              <a:ext cx="2239692" cy="238527"/>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white"/>
                  </a:solidFill>
                  <a:effectLst/>
                  <a:uLnTx/>
                  <a:uFillTx/>
                  <a:latin typeface="Arial"/>
                  <a:ea typeface="+mn-ea"/>
                  <a:cs typeface="+mn-cs"/>
                </a:rPr>
                <a:t>Les          Chubb France</a:t>
              </a:r>
            </a:p>
          </p:txBody>
        </p:sp>
        <p:pic>
          <p:nvPicPr>
            <p:cNvPr id="50"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6"/>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51" name="Rectangle 50"/>
            <p:cNvSpPr/>
            <p:nvPr/>
          </p:nvSpPr>
          <p:spPr>
            <a:xfrm>
              <a:off x="4175959" y="2910728"/>
              <a:ext cx="1872207" cy="677108"/>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Valider </a:t>
              </a:r>
              <a:endParaRPr kumimoji="0" lang="fr-FR" sz="9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la formation incendie des salariés par une validation des acquis</a:t>
              </a:r>
            </a:p>
          </p:txBody>
        </p:sp>
        <p:sp>
          <p:nvSpPr>
            <p:cNvPr id="54" name="Rectangle 53"/>
            <p:cNvSpPr/>
            <p:nvPr/>
          </p:nvSpPr>
          <p:spPr>
            <a:xfrm>
              <a:off x="6269810" y="3069414"/>
              <a:ext cx="2622669" cy="1238801"/>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Des innovations constantes dans nos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outils et programmes de formation</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Des formations qualifiantes et diplômantes </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600" b="0" i="1" u="none" strike="noStrike" kern="1200" cap="none" spc="0" normalizeH="0" baseline="0" noProof="0" dirty="0">
                <a:ln>
                  <a:noFill/>
                </a:ln>
                <a:solidFill>
                  <a:srgbClr val="EEECE1"/>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600" b="0" i="1" u="none" strike="noStrike" kern="1200" cap="none" spc="0" normalizeH="0" baseline="0" noProof="0" dirty="0">
                  <a:ln>
                    <a:noFill/>
                  </a:ln>
                  <a:solidFill>
                    <a:srgbClr val="EEECE1"/>
                  </a:solidFill>
                  <a:effectLst/>
                  <a:uLnTx/>
                  <a:uFillTx/>
                  <a:latin typeface="Arial"/>
                  <a:ea typeface="+mn-ea"/>
                  <a:cs typeface="+mn-cs"/>
                </a:rPr>
                <a:t>N° de déclaration d’activité 11950501495</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600" b="0" i="1" u="none" strike="noStrike" kern="1200" cap="none" spc="0" normalizeH="0" baseline="0" noProof="0" dirty="0">
                  <a:ln>
                    <a:noFill/>
                  </a:ln>
                  <a:solidFill>
                    <a:srgbClr val="EEECE1"/>
                  </a:solidFill>
                  <a:effectLst/>
                  <a:uLnTx/>
                  <a:uFillTx/>
                  <a:latin typeface="Arial"/>
                  <a:ea typeface="+mn-ea"/>
                  <a:cs typeface="+mn-cs"/>
                </a:rPr>
                <a:t>Agrément C.H.S.C.T. / C.S.E. / CSSCT :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600" b="0" i="1" u="none" strike="noStrike" kern="1200" cap="none" spc="0" normalizeH="0" baseline="0" noProof="0" dirty="0">
                  <a:ln>
                    <a:noFill/>
                  </a:ln>
                  <a:solidFill>
                    <a:srgbClr val="EEECE1"/>
                  </a:solidFill>
                  <a:effectLst/>
                  <a:uLnTx/>
                  <a:uFillTx/>
                  <a:latin typeface="Arial"/>
                  <a:ea typeface="+mn-ea"/>
                  <a:cs typeface="+mn-cs"/>
                </a:rPr>
                <a:t>Arrêté préfectoral  n° 99-470  – Préfecture de Paris (CHSCT)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600" b="0" i="1" u="none" strike="noStrike" kern="1200" cap="none" spc="0" normalizeH="0" baseline="0" noProof="0" dirty="0">
                  <a:ln>
                    <a:noFill/>
                  </a:ln>
                  <a:solidFill>
                    <a:srgbClr val="EEECE1"/>
                  </a:solidFill>
                  <a:effectLst/>
                  <a:uLnTx/>
                  <a:uFillTx/>
                  <a:latin typeface="Arial"/>
                  <a:ea typeface="+mn-ea"/>
                  <a:cs typeface="+mn-cs"/>
                </a:rPr>
                <a:t>Agrément S.S.I..A.P.  n° 95-0035 – Préfecture du Val d’Oise</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600" b="0" i="1" u="none" strike="noStrike" kern="1200" cap="none" spc="0" normalizeH="0" baseline="0" noProof="0" dirty="0">
                  <a:ln>
                    <a:noFill/>
                  </a:ln>
                  <a:solidFill>
                    <a:srgbClr val="EEECE1"/>
                  </a:solidFill>
                  <a:effectLst/>
                  <a:uLnTx/>
                  <a:uFillTx/>
                  <a:latin typeface="Arial"/>
                  <a:ea typeface="+mn-ea"/>
                  <a:cs typeface="+mn-cs"/>
                </a:rPr>
                <a:t>Habilitation sauvetage secourisme du travail pour la formation des acteurs SST et des formateurs SST (voir INRS); </a:t>
              </a:r>
            </a:p>
          </p:txBody>
        </p:sp>
        <p:pic>
          <p:nvPicPr>
            <p:cNvPr id="69" name="Image 68"/>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7364633" y="2076136"/>
              <a:ext cx="463409" cy="484611"/>
            </a:xfrm>
            <a:prstGeom prst="rect">
              <a:avLst/>
            </a:prstGeom>
          </p:spPr>
        </p:pic>
        <p:grpSp>
          <p:nvGrpSpPr>
            <p:cNvPr id="5" name="Groupe 4"/>
            <p:cNvGrpSpPr/>
            <p:nvPr/>
          </p:nvGrpSpPr>
          <p:grpSpPr>
            <a:xfrm>
              <a:off x="2640308" y="2054361"/>
              <a:ext cx="947062" cy="486256"/>
              <a:chOff x="2640307" y="2054360"/>
              <a:chExt cx="947062" cy="486256"/>
            </a:xfrm>
          </p:grpSpPr>
          <p:pic>
            <p:nvPicPr>
              <p:cNvPr id="109" name="Image 108"/>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640307" y="2054360"/>
                <a:ext cx="947062" cy="486256"/>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pic>
            <p:nvPicPr>
              <p:cNvPr id="45"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3456298" y="2383619"/>
                <a:ext cx="131071" cy="1310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pic>
            <p:nvPicPr>
              <p:cNvPr id="4" name="Image 3"/>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643530" y="2085278"/>
                <a:ext cx="449161" cy="449161"/>
              </a:xfrm>
              <a:prstGeom prst="rect">
                <a:avLst/>
              </a:prstGeom>
            </p:spPr>
          </p:pic>
        </p:grpSp>
        <p:sp>
          <p:nvSpPr>
            <p:cNvPr id="90" name="Rectangle 89"/>
            <p:cNvSpPr/>
            <p:nvPr/>
          </p:nvSpPr>
          <p:spPr>
            <a:xfrm>
              <a:off x="2190359" y="3723880"/>
              <a:ext cx="3719414" cy="384721"/>
            </a:xfrm>
            <a:prstGeom prst="rect">
              <a:avLst/>
            </a:prstGeom>
            <a:solidFill>
              <a:schemeClr val="bg1"/>
            </a:solid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Nous établissons des pédagogies et des mises en situation à la carte et évolutifs pour un projet de formation complet</a:t>
              </a:r>
              <a:endParaRPr kumimoji="0" lang="en-US" sz="950" b="0" i="0" u="none" strike="noStrike" kern="1200" cap="none" spc="0" normalizeH="0" baseline="0" noProof="0" dirty="0">
                <a:ln>
                  <a:noFill/>
                </a:ln>
                <a:solidFill>
                  <a:srgbClr val="1F497D"/>
                </a:solidFill>
                <a:effectLst/>
                <a:uLnTx/>
                <a:uFillTx/>
                <a:latin typeface="Arial"/>
                <a:ea typeface="+mn-ea"/>
                <a:cs typeface="+mn-cs"/>
              </a:endParaRPr>
            </a:p>
          </p:txBody>
        </p:sp>
        <p:grpSp>
          <p:nvGrpSpPr>
            <p:cNvPr id="52" name="Groupe 51">
              <a:extLst>
                <a:ext uri="{FF2B5EF4-FFF2-40B4-BE49-F238E27FC236}">
                  <a16:creationId xmlns:a16="http://schemas.microsoft.com/office/drawing/2014/main" id="{E1F80CA0-23C2-4312-86B9-3DB59D2B29BD}"/>
                </a:ext>
              </a:extLst>
            </p:cNvPr>
            <p:cNvGrpSpPr/>
            <p:nvPr/>
          </p:nvGrpSpPr>
          <p:grpSpPr>
            <a:xfrm>
              <a:off x="1315958" y="2062546"/>
              <a:ext cx="670548" cy="480871"/>
              <a:chOff x="5205542" y="2070835"/>
              <a:chExt cx="662602" cy="457670"/>
            </a:xfrm>
          </p:grpSpPr>
          <p:pic>
            <p:nvPicPr>
              <p:cNvPr id="53" name="Image 52">
                <a:extLst>
                  <a:ext uri="{FF2B5EF4-FFF2-40B4-BE49-F238E27FC236}">
                    <a16:creationId xmlns:a16="http://schemas.microsoft.com/office/drawing/2014/main" id="{70D45374-31AB-47C3-B017-C19BC121A331}"/>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5521580" y="2070835"/>
                <a:ext cx="346564" cy="457670"/>
              </a:xfrm>
              <a:prstGeom prst="roundRect">
                <a:avLst>
                  <a:gd name="adj" fmla="val 8594"/>
                </a:avLst>
              </a:prstGeom>
              <a:solidFill>
                <a:srgbClr val="FFFFFF">
                  <a:shade val="85000"/>
                </a:srgbClr>
              </a:solidFill>
              <a:ln>
                <a:noFill/>
              </a:ln>
              <a:effectLst/>
            </p:spPr>
          </p:pic>
          <p:pic>
            <p:nvPicPr>
              <p:cNvPr id="63" name="Image 62">
                <a:extLst>
                  <a:ext uri="{FF2B5EF4-FFF2-40B4-BE49-F238E27FC236}">
                    <a16:creationId xmlns:a16="http://schemas.microsoft.com/office/drawing/2014/main" id="{938CF0FA-02E9-458C-900F-4422413925D6}"/>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5205542" y="2070835"/>
                <a:ext cx="363195" cy="457670"/>
              </a:xfrm>
              <a:prstGeom prst="roundRect">
                <a:avLst>
                  <a:gd name="adj" fmla="val 8594"/>
                </a:avLst>
              </a:prstGeom>
              <a:solidFill>
                <a:srgbClr val="FFFFFF">
                  <a:shade val="85000"/>
                </a:srgbClr>
              </a:solidFill>
              <a:ln>
                <a:noFill/>
              </a:ln>
              <a:effectLst/>
            </p:spPr>
          </p:pic>
        </p:grpSp>
        <p:pic>
          <p:nvPicPr>
            <p:cNvPr id="3" name="Image 2">
              <a:extLst>
                <a:ext uri="{FF2B5EF4-FFF2-40B4-BE49-F238E27FC236}">
                  <a16:creationId xmlns:a16="http://schemas.microsoft.com/office/drawing/2014/main" id="{330A881F-AD11-4E18-A3BA-735F285C2255}"/>
                </a:ext>
              </a:extLst>
            </p:cNvPr>
            <p:cNvPicPr>
              <a:picLocks noChangeAspect="1"/>
            </p:cNvPicPr>
            <p:nvPr/>
          </p:nvPicPr>
          <p:blipFill>
            <a:blip r:embed="rId12"/>
            <a:stretch>
              <a:fillRect/>
            </a:stretch>
          </p:blipFill>
          <p:spPr>
            <a:xfrm>
              <a:off x="4389128" y="2064311"/>
              <a:ext cx="1329914" cy="465192"/>
            </a:xfrm>
            <a:prstGeom prst="rect">
              <a:avLst/>
            </a:prstGeom>
          </p:spPr>
        </p:pic>
        <p:sp>
          <p:nvSpPr>
            <p:cNvPr id="68" name="Rectangle 67">
              <a:extLst>
                <a:ext uri="{FF2B5EF4-FFF2-40B4-BE49-F238E27FC236}">
                  <a16:creationId xmlns:a16="http://schemas.microsoft.com/office/drawing/2014/main" id="{00684FA5-8B96-4373-BA56-B0E4D140E981}"/>
                </a:ext>
              </a:extLst>
            </p:cNvPr>
            <p:cNvSpPr/>
            <p:nvPr/>
          </p:nvSpPr>
          <p:spPr>
            <a:xfrm>
              <a:off x="172978" y="2669681"/>
              <a:ext cx="587518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pic>
          <p:nvPicPr>
            <p:cNvPr id="70" name="Picture 2">
              <a:extLst>
                <a:ext uri="{FF2B5EF4-FFF2-40B4-BE49-F238E27FC236}">
                  <a16:creationId xmlns:a16="http://schemas.microsoft.com/office/drawing/2014/main" id="{79213C20-4E3B-42E8-9913-44C96EE8F53F}"/>
                </a:ext>
              </a:extLst>
            </p:cNvPr>
            <p:cNvPicPr>
              <a:picLocks noChangeAspect="1" noChangeArrowheads="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79995" y="2713398"/>
              <a:ext cx="157252" cy="162091"/>
            </a:xfrm>
            <a:prstGeom prst="rect">
              <a:avLst/>
            </a:prstGeom>
            <a:solidFill>
              <a:schemeClr val="accent1">
                <a:lumMod val="20000"/>
                <a:lumOff val="80000"/>
              </a:schemeClr>
            </a:solidFill>
            <a:ln w="9525">
              <a:noFill/>
              <a:miter lim="800000"/>
              <a:headEnd/>
              <a:tailEnd/>
            </a:ln>
            <a:effectLst/>
          </p:spPr>
        </p:pic>
        <p:sp>
          <p:nvSpPr>
            <p:cNvPr id="71" name="Rectangle 70">
              <a:extLst>
                <a:ext uri="{FF2B5EF4-FFF2-40B4-BE49-F238E27FC236}">
                  <a16:creationId xmlns:a16="http://schemas.microsoft.com/office/drawing/2014/main" id="{F80ECAB7-042C-4333-8B4A-6FDF4C9D68C1}"/>
                </a:ext>
              </a:extLst>
            </p:cNvPr>
            <p:cNvSpPr/>
            <p:nvPr/>
          </p:nvSpPr>
          <p:spPr>
            <a:xfrm>
              <a:off x="172978" y="2669681"/>
              <a:ext cx="5888251" cy="23852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 FORMATION</a:t>
              </a:r>
              <a:endParaRPr kumimoji="0" lang="fr-FR" sz="1800" b="0" i="0" u="none" strike="noStrike" kern="1200" cap="none" spc="0" normalizeH="0" baseline="0" noProof="0" dirty="0">
                <a:ln>
                  <a:noFill/>
                </a:ln>
                <a:solidFill>
                  <a:prstClr val="black"/>
                </a:solidFill>
                <a:effectLst/>
                <a:uLnTx/>
                <a:uFillTx/>
                <a:latin typeface="Arial"/>
                <a:ea typeface="+mn-ea"/>
                <a:cs typeface="+mn-cs"/>
              </a:endParaRPr>
            </a:p>
          </p:txBody>
        </p:sp>
        <p:pic>
          <p:nvPicPr>
            <p:cNvPr id="66" name="Picture 2">
              <a:extLst>
                <a:ext uri="{FF2B5EF4-FFF2-40B4-BE49-F238E27FC236}">
                  <a16:creationId xmlns:a16="http://schemas.microsoft.com/office/drawing/2014/main" id="{C10DC62B-C519-491C-B891-A962A5300673}"/>
                </a:ext>
              </a:extLst>
            </p:cNvPr>
            <p:cNvPicPr>
              <a:picLocks noChangeAspect="1" noChangeArrowheads="1"/>
            </p:cNvPicPr>
            <p:nvPr/>
          </p:nvPicPr>
          <p:blipFill rotWithShape="1">
            <a:blip r:embed="rId14" cstate="print">
              <a:extLst>
                <a:ext uri="{28A0092B-C50C-407E-A947-70E740481C1C}">
                  <a14:useLocalDpi xmlns:a14="http://schemas.microsoft.com/office/drawing/2010/main" val="0"/>
                </a:ext>
              </a:extLst>
            </a:blip>
            <a:srcRect t="18693" b="12875"/>
            <a:stretch/>
          </p:blipFill>
          <p:spPr bwMode="auto">
            <a:xfrm>
              <a:off x="515218" y="2059352"/>
              <a:ext cx="528390" cy="481663"/>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pic>
        <p:sp>
          <p:nvSpPr>
            <p:cNvPr id="77" name="ZoneTexte 76">
              <a:extLst>
                <a:ext uri="{FF2B5EF4-FFF2-40B4-BE49-F238E27FC236}">
                  <a16:creationId xmlns:a16="http://schemas.microsoft.com/office/drawing/2014/main" id="{21C5974A-9D3E-4021-872E-51BED1DB53DB}"/>
                </a:ext>
              </a:extLst>
            </p:cNvPr>
            <p:cNvSpPr txBox="1"/>
            <p:nvPr/>
          </p:nvSpPr>
          <p:spPr>
            <a:xfrm>
              <a:off x="2945770" y="2405531"/>
              <a:ext cx="576064" cy="169277"/>
            </a:xfrm>
            <a:prstGeom prst="rect">
              <a:avLst/>
            </a:prstGeom>
            <a:noFill/>
          </p:spPr>
          <p:txBody>
            <a:bodyPr wrap="square" rtlCol="0">
              <a:spAutoFit/>
            </a:bodyPr>
            <a:lstStyle/>
            <a:p>
              <a:r>
                <a:rPr lang="fr-FR" sz="500" i="1" dirty="0">
                  <a:solidFill>
                    <a:schemeClr val="tx2">
                      <a:lumMod val="60000"/>
                      <a:lumOff val="40000"/>
                    </a:schemeClr>
                  </a:solidFill>
                  <a:latin typeface="HelveticaNeueLT Pro 57 Cn" panose="020B0506030502030204" pitchFamily="34" charset="0"/>
                </a:rPr>
                <a:t>© Adobe Stock</a:t>
              </a:r>
            </a:p>
          </p:txBody>
        </p:sp>
      </p:grpSp>
      <p:grpSp>
        <p:nvGrpSpPr>
          <p:cNvPr id="55" name="Groupe 54">
            <a:extLst>
              <a:ext uri="{FF2B5EF4-FFF2-40B4-BE49-F238E27FC236}">
                <a16:creationId xmlns:a16="http://schemas.microsoft.com/office/drawing/2014/main" id="{A399A736-DB59-4959-8442-07FA4211DFA6}"/>
              </a:ext>
            </a:extLst>
          </p:cNvPr>
          <p:cNvGrpSpPr/>
          <p:nvPr/>
        </p:nvGrpSpPr>
        <p:grpSpPr>
          <a:xfrm>
            <a:off x="293281" y="4778604"/>
            <a:ext cx="1617232" cy="258317"/>
            <a:chOff x="293281" y="4778604"/>
            <a:chExt cx="1617232" cy="258317"/>
          </a:xfrm>
        </p:grpSpPr>
        <p:pic>
          <p:nvPicPr>
            <p:cNvPr id="58" name="Image 57">
              <a:hlinkClick r:id="" action="ppaction://hlinkshowjump?jump=firstslide"/>
              <a:extLst>
                <a:ext uri="{FF2B5EF4-FFF2-40B4-BE49-F238E27FC236}">
                  <a16:creationId xmlns:a16="http://schemas.microsoft.com/office/drawing/2014/main" id="{E37B6EB8-1FD4-4FFB-9148-E14B0C40E76F}"/>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59" name="Image 58">
              <a:hlinkClick r:id="rId16" action="ppaction://hlinksldjump"/>
              <a:extLst>
                <a:ext uri="{FF2B5EF4-FFF2-40B4-BE49-F238E27FC236}">
                  <a16:creationId xmlns:a16="http://schemas.microsoft.com/office/drawing/2014/main" id="{0FAEDC10-B6DB-49FE-AC3E-48F61A06A51B}"/>
                </a:ext>
              </a:extLst>
            </p:cNvPr>
            <p:cNvPicPr>
              <a:picLocks noChangeAspect="1"/>
            </p:cNvPicPr>
            <p:nvPr/>
          </p:nvPicPr>
          <p:blipFill>
            <a:blip r:embed="rId17"/>
            <a:stretch>
              <a:fillRect/>
            </a:stretch>
          </p:blipFill>
          <p:spPr>
            <a:xfrm>
              <a:off x="1403783" y="4778604"/>
              <a:ext cx="506730" cy="258317"/>
            </a:xfrm>
            <a:prstGeom prst="rect">
              <a:avLst/>
            </a:prstGeom>
          </p:spPr>
        </p:pic>
        <p:pic>
          <p:nvPicPr>
            <p:cNvPr id="60" name="Image 59">
              <a:hlinkClick r:id="rId18" action="ppaction://hlinksldjump"/>
              <a:extLst>
                <a:ext uri="{FF2B5EF4-FFF2-40B4-BE49-F238E27FC236}">
                  <a16:creationId xmlns:a16="http://schemas.microsoft.com/office/drawing/2014/main" id="{0D480FCB-AD11-4C9E-A40C-574D23F278EF}"/>
                </a:ext>
              </a:extLst>
            </p:cNvPr>
            <p:cNvPicPr>
              <a:picLocks noChangeAspect="1"/>
            </p:cNvPicPr>
            <p:nvPr/>
          </p:nvPicPr>
          <p:blipFill>
            <a:blip r:embed="rId19"/>
            <a:stretch>
              <a:fillRect/>
            </a:stretch>
          </p:blipFill>
          <p:spPr>
            <a:xfrm>
              <a:off x="822290" y="4778604"/>
              <a:ext cx="584693" cy="258317"/>
            </a:xfrm>
            <a:prstGeom prst="rect">
              <a:avLst/>
            </a:prstGeom>
          </p:spPr>
        </p:pic>
      </p:grpSp>
      <p:sp>
        <p:nvSpPr>
          <p:cNvPr id="8" name="Rectangle 7">
            <a:extLst>
              <a:ext uri="{FF2B5EF4-FFF2-40B4-BE49-F238E27FC236}">
                <a16:creationId xmlns:a16="http://schemas.microsoft.com/office/drawing/2014/main" id="{9692C696-C4E6-2CDA-BFA6-EBBCD1EF1009}"/>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Formation incendie et conseils, les programmes</a:t>
            </a:r>
          </a:p>
        </p:txBody>
      </p:sp>
    </p:spTree>
    <p:extLst>
      <p:ext uri="{BB962C8B-B14F-4D97-AF65-F5344CB8AC3E}">
        <p14:creationId xmlns:p14="http://schemas.microsoft.com/office/powerpoint/2010/main" val="19981007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6E3BC80B-ADFF-2C8F-DE63-B48801603029}"/>
              </a:ext>
            </a:extLst>
          </p:cNvPr>
          <p:cNvSpPr>
            <a:spLocks noGrp="1"/>
          </p:cNvSpPr>
          <p:nvPr>
            <p:ph type="sldNum" sz="quarter" idx="4"/>
          </p:nvPr>
        </p:nvSpPr>
        <p:spPr/>
        <p:txBody>
          <a:bodyPr/>
          <a:lstStyle/>
          <a:p>
            <a:fld id="{BE375096-6367-4A46-9B35-1C341654C780}" type="slidenum">
              <a:rPr lang="en-US" smtClean="0"/>
              <a:t>26</a:t>
            </a:fld>
            <a:endParaRPr lang="en-US"/>
          </a:p>
        </p:txBody>
      </p:sp>
      <p:grpSp>
        <p:nvGrpSpPr>
          <p:cNvPr id="14" name="Groupe 13">
            <a:extLst>
              <a:ext uri="{FF2B5EF4-FFF2-40B4-BE49-F238E27FC236}">
                <a16:creationId xmlns:a16="http://schemas.microsoft.com/office/drawing/2014/main" id="{448F92CF-11B7-63FB-7014-D8B72D88638D}"/>
              </a:ext>
            </a:extLst>
          </p:cNvPr>
          <p:cNvGrpSpPr/>
          <p:nvPr/>
        </p:nvGrpSpPr>
        <p:grpSpPr>
          <a:xfrm>
            <a:off x="172978" y="1155152"/>
            <a:ext cx="8719503" cy="2895921"/>
            <a:chOff x="172978" y="1620045"/>
            <a:chExt cx="8719503" cy="2895921"/>
          </a:xfrm>
        </p:grpSpPr>
        <p:sp>
          <p:nvSpPr>
            <p:cNvPr id="68" name="Rectangle 67">
              <a:extLst>
                <a:ext uri="{FF2B5EF4-FFF2-40B4-BE49-F238E27FC236}">
                  <a16:creationId xmlns:a16="http://schemas.microsoft.com/office/drawing/2014/main" id="{1393FE67-A44F-463D-A9F8-4909BE730542}"/>
                </a:ext>
              </a:extLst>
            </p:cNvPr>
            <p:cNvSpPr/>
            <p:nvPr/>
          </p:nvSpPr>
          <p:spPr>
            <a:xfrm>
              <a:off x="172978" y="1620045"/>
              <a:ext cx="5868652"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1" i="0" u="none" strike="noStrike" kern="1200" cap="small" spc="0" normalizeH="0" baseline="0" noProof="0" dirty="0">
                <a:ln>
                  <a:noFill/>
                </a:ln>
                <a:solidFill>
                  <a:prstClr val="black"/>
                </a:solidFill>
                <a:effectLst/>
                <a:uLnTx/>
                <a:uFillTx/>
                <a:latin typeface="Arial"/>
                <a:ea typeface="+mn-ea"/>
                <a:cs typeface="+mn-cs"/>
              </a:endParaRPr>
            </a:p>
          </p:txBody>
        </p:sp>
        <p:cxnSp>
          <p:nvCxnSpPr>
            <p:cNvPr id="83" name="Connecteur droit 82">
              <a:extLst>
                <a:ext uri="{FF2B5EF4-FFF2-40B4-BE49-F238E27FC236}">
                  <a16:creationId xmlns:a16="http://schemas.microsoft.com/office/drawing/2014/main" id="{6459033A-A3CA-4FC1-997D-9BD3932FD77A}"/>
                </a:ext>
              </a:extLst>
            </p:cNvPr>
            <p:cNvCxnSpPr>
              <a:cxnSpLocks/>
            </p:cNvCxnSpPr>
            <p:nvPr/>
          </p:nvCxnSpPr>
          <p:spPr>
            <a:xfrm>
              <a:off x="4731008" y="2005246"/>
              <a:ext cx="0" cy="16609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2" name="Connecteur droit 81">
              <a:extLst>
                <a:ext uri="{FF2B5EF4-FFF2-40B4-BE49-F238E27FC236}">
                  <a16:creationId xmlns:a16="http://schemas.microsoft.com/office/drawing/2014/main" id="{191A8F36-0C82-49E3-8457-896E86EF93C0}"/>
                </a:ext>
              </a:extLst>
            </p:cNvPr>
            <p:cNvCxnSpPr>
              <a:cxnSpLocks/>
            </p:cNvCxnSpPr>
            <p:nvPr/>
          </p:nvCxnSpPr>
          <p:spPr>
            <a:xfrm>
              <a:off x="1331640" y="2017756"/>
              <a:ext cx="0" cy="16609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0" name="Connecteur droit 79">
              <a:extLst>
                <a:ext uri="{FF2B5EF4-FFF2-40B4-BE49-F238E27FC236}">
                  <a16:creationId xmlns:a16="http://schemas.microsoft.com/office/drawing/2014/main" id="{3DB7EF1B-D9BF-4712-801F-42F38D1252A6}"/>
                </a:ext>
              </a:extLst>
            </p:cNvPr>
            <p:cNvCxnSpPr>
              <a:cxnSpLocks/>
            </p:cNvCxnSpPr>
            <p:nvPr/>
          </p:nvCxnSpPr>
          <p:spPr>
            <a:xfrm>
              <a:off x="3388833" y="2005246"/>
              <a:ext cx="0" cy="16609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3" name="Rectangle 12"/>
            <p:cNvSpPr/>
            <p:nvPr/>
          </p:nvSpPr>
          <p:spPr>
            <a:xfrm>
              <a:off x="6269812" y="1620046"/>
              <a:ext cx="2622669" cy="2895920"/>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1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à coins arrondis 14"/>
            <p:cNvSpPr/>
            <p:nvPr/>
          </p:nvSpPr>
          <p:spPr>
            <a:xfrm>
              <a:off x="6372201" y="1995688"/>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26" name="Arrondir un rectangle avec un coin du même côté 25"/>
            <p:cNvSpPr/>
            <p:nvPr/>
          </p:nvSpPr>
          <p:spPr>
            <a:xfrm>
              <a:off x="6269812" y="1620048"/>
              <a:ext cx="2622669" cy="278472"/>
            </a:xfrm>
            <a:prstGeom prst="round2SameRect">
              <a:avLst>
                <a:gd name="adj1" fmla="val 32832"/>
                <a:gd name="adj2" fmla="val 0"/>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white"/>
                  </a:solidFill>
                  <a:effectLst/>
                  <a:uLnTx/>
                  <a:uFillTx/>
                  <a:latin typeface="Arial"/>
                  <a:ea typeface="+mn-ea"/>
                  <a:cs typeface="+mn-cs"/>
                </a:rPr>
                <a:t>Le service de proximité</a:t>
              </a:r>
            </a:p>
          </p:txBody>
        </p:sp>
        <p:cxnSp>
          <p:nvCxnSpPr>
            <p:cNvPr id="27" name="Connecteur droit 26"/>
            <p:cNvCxnSpPr/>
            <p:nvPr/>
          </p:nvCxnSpPr>
          <p:spPr>
            <a:xfrm>
              <a:off x="7178433"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rotWithShape="1">
            <a:blip r:embed="rId3" cstate="screen">
              <a:extLst>
                <a:ext uri="{28A0092B-C50C-407E-A947-70E740481C1C}">
                  <a14:useLocalDpi xmlns:a14="http://schemas.microsoft.com/office/drawing/2010/main"/>
                </a:ext>
              </a:extLst>
            </a:blip>
            <a:srcRect/>
            <a:stretch/>
          </p:blipFill>
          <p:spPr bwMode="auto">
            <a:xfrm>
              <a:off x="6444208" y="2062546"/>
              <a:ext cx="864096" cy="473768"/>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grpSp>
          <p:nvGrpSpPr>
            <p:cNvPr id="30" name="Groupe 29"/>
            <p:cNvGrpSpPr/>
            <p:nvPr/>
          </p:nvGrpSpPr>
          <p:grpSpPr>
            <a:xfrm>
              <a:off x="7967518" y="2062546"/>
              <a:ext cx="716383" cy="473768"/>
              <a:chOff x="7967517" y="2062545"/>
              <a:chExt cx="716383" cy="473768"/>
            </a:xfrm>
          </p:grpSpPr>
          <p:pic>
            <p:nvPicPr>
              <p:cNvPr id="31" name="Picture 3"/>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7967517" y="2062545"/>
                <a:ext cx="716383" cy="473768"/>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32" name="Picture 4"/>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385355" y="2143205"/>
                <a:ext cx="131071" cy="1310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grpSp>
        <p:sp>
          <p:nvSpPr>
            <p:cNvPr id="33" name="Rectangle 32"/>
            <p:cNvSpPr/>
            <p:nvPr/>
          </p:nvSpPr>
          <p:spPr>
            <a:xfrm>
              <a:off x="6269810" y="3069415"/>
              <a:ext cx="2622669" cy="1384995"/>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Optimisation de vos temps de formation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par la proximité et la performance</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Mises en œuvre de situations multiples</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et proches des conditions réelles, </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Présence sur tout le territoire,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pour vous proposer des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formations adaptées à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vos besoins. </a:t>
              </a:r>
            </a:p>
          </p:txBody>
        </p:sp>
        <p:sp>
          <p:nvSpPr>
            <p:cNvPr id="51" name="Rectangle 50"/>
            <p:cNvSpPr/>
            <p:nvPr/>
          </p:nvSpPr>
          <p:spPr>
            <a:xfrm>
              <a:off x="6269812"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52" name="Rectangle 51"/>
            <p:cNvSpPr/>
            <p:nvPr/>
          </p:nvSpPr>
          <p:spPr>
            <a:xfrm>
              <a:off x="6444208" y="2669680"/>
              <a:ext cx="2239692" cy="238527"/>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white"/>
                  </a:solidFill>
                  <a:effectLst/>
                  <a:uLnTx/>
                  <a:uFillTx/>
                  <a:latin typeface="Arial"/>
                  <a:ea typeface="+mn-ea"/>
                  <a:cs typeface="+mn-cs"/>
                </a:rPr>
                <a:t>Les          Chubb France</a:t>
              </a:r>
            </a:p>
          </p:txBody>
        </p:sp>
        <p:pic>
          <p:nvPicPr>
            <p:cNvPr id="53" name="Picture 3"/>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6"/>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65" name="Rectangle à coins arrondis 66">
              <a:extLst>
                <a:ext uri="{FF2B5EF4-FFF2-40B4-BE49-F238E27FC236}">
                  <a16:creationId xmlns:a16="http://schemas.microsoft.com/office/drawing/2014/main" id="{EBF0950B-AB69-4455-9084-0CA5EEA1DBFF}"/>
                </a:ext>
              </a:extLst>
            </p:cNvPr>
            <p:cNvSpPr/>
            <p:nvPr/>
          </p:nvSpPr>
          <p:spPr>
            <a:xfrm>
              <a:off x="1507820" y="2005246"/>
              <a:ext cx="1688376"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 name="Rectangle 8"/>
            <p:cNvSpPr/>
            <p:nvPr/>
          </p:nvSpPr>
          <p:spPr>
            <a:xfrm>
              <a:off x="1414635" y="1620048"/>
              <a:ext cx="1863456" cy="253916"/>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Simulateurs</a:t>
              </a:r>
            </a:p>
          </p:txBody>
        </p:sp>
        <p:sp>
          <p:nvSpPr>
            <p:cNvPr id="20" name="Rectangle 19"/>
            <p:cNvSpPr/>
            <p:nvPr/>
          </p:nvSpPr>
          <p:spPr>
            <a:xfrm>
              <a:off x="1414633" y="2910729"/>
              <a:ext cx="1863457" cy="823302"/>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Découvrir</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Les éléments clé de la sécurité et du fonctionnement des extincteurs proches du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poste de travail </a:t>
              </a:r>
            </a:p>
          </p:txBody>
        </p:sp>
        <p:pic>
          <p:nvPicPr>
            <p:cNvPr id="24" name="Image 23"/>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415249" y="2065835"/>
              <a:ext cx="643996" cy="452145"/>
            </a:xfrm>
            <a:prstGeom prst="roundRect">
              <a:avLst>
                <a:gd name="adj" fmla="val 8594"/>
              </a:avLst>
            </a:prstGeom>
            <a:solidFill>
              <a:srgbClr val="FFFFFF">
                <a:shade val="85000"/>
              </a:srgbClr>
            </a:solidFill>
            <a:ln>
              <a:noFill/>
            </a:ln>
            <a:effectLst>
              <a:outerShdw blurRad="50800" dist="38100" dir="5400000" algn="t" rotWithShape="0">
                <a:prstClr val="black">
                  <a:alpha val="40000"/>
                </a:prstClr>
              </a:outerShdw>
            </a:effectLst>
          </p:spPr>
        </p:pic>
        <p:pic>
          <p:nvPicPr>
            <p:cNvPr id="69" name="Picture 2"/>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646042" y="2073062"/>
              <a:ext cx="692483" cy="463251"/>
            </a:xfrm>
            <a:prstGeom prst="roundRect">
              <a:avLst>
                <a:gd name="adj" fmla="val 8594"/>
              </a:avLst>
            </a:prstGeom>
            <a:solidFill>
              <a:srgbClr val="FFFFFF">
                <a:shade val="85000"/>
              </a:srgbClr>
            </a:solidFill>
            <a:ln>
              <a:noFill/>
            </a:ln>
            <a:effectLst>
              <a:outerShdw blurRad="63500" sx="102000" sy="102000" algn="ctr" rotWithShape="0">
                <a:prstClr val="black">
                  <a:alpha val="40000"/>
                </a:prstClr>
              </a:outerShdw>
            </a:effectLst>
            <a:extLst>
              <a:ext uri="{91240B29-F687-4F45-9708-019B960494DF}">
                <a14:hiddenLine xmlns:a14="http://schemas.microsoft.com/office/drawing/2010/main" w="9525">
                  <a:solidFill>
                    <a:schemeClr val="tx1"/>
                  </a:solidFill>
                  <a:miter lim="800000"/>
                  <a:headEnd/>
                  <a:tailEnd/>
                </a14:hiddenLine>
              </a:ext>
            </a:extLst>
          </p:spPr>
        </p:pic>
        <p:pic>
          <p:nvPicPr>
            <p:cNvPr id="61" name="Image 60"/>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64633" y="2076136"/>
              <a:ext cx="463409" cy="484611"/>
            </a:xfrm>
            <a:prstGeom prst="rect">
              <a:avLst/>
            </a:prstGeom>
          </p:spPr>
        </p:pic>
        <p:sp>
          <p:nvSpPr>
            <p:cNvPr id="10" name="Rectangle 9"/>
            <p:cNvSpPr/>
            <p:nvPr/>
          </p:nvSpPr>
          <p:spPr>
            <a:xfrm>
              <a:off x="179513" y="1620048"/>
              <a:ext cx="1076480" cy="253916"/>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Unités mobiles</a:t>
              </a:r>
            </a:p>
          </p:txBody>
        </p:sp>
        <p:sp>
          <p:nvSpPr>
            <p:cNvPr id="49" name="Rectangle 48"/>
            <p:cNvSpPr/>
            <p:nvPr/>
          </p:nvSpPr>
          <p:spPr>
            <a:xfrm>
              <a:off x="179516" y="2910729"/>
              <a:ext cx="1069942" cy="677108"/>
            </a:xfrm>
            <a:prstGeom prst="rect">
              <a:avLst/>
            </a:prstGeom>
            <a:solidFill>
              <a:schemeClr val="bg1"/>
            </a:solid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Se former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En conditions réelles sans contraintes</a:t>
              </a:r>
            </a:p>
          </p:txBody>
        </p:sp>
        <p:grpSp>
          <p:nvGrpSpPr>
            <p:cNvPr id="4" name="Groupe 3">
              <a:extLst>
                <a:ext uri="{FF2B5EF4-FFF2-40B4-BE49-F238E27FC236}">
                  <a16:creationId xmlns:a16="http://schemas.microsoft.com/office/drawing/2014/main" id="{699A8F2A-D265-49BD-B9D2-ACE1314ED79F}"/>
                </a:ext>
              </a:extLst>
            </p:cNvPr>
            <p:cNvGrpSpPr/>
            <p:nvPr/>
          </p:nvGrpSpPr>
          <p:grpSpPr>
            <a:xfrm>
              <a:off x="276918" y="1990106"/>
              <a:ext cx="868601" cy="603605"/>
              <a:chOff x="210465" y="1990106"/>
              <a:chExt cx="868601" cy="603605"/>
            </a:xfrm>
          </p:grpSpPr>
          <p:sp>
            <p:nvSpPr>
              <p:cNvPr id="57" name="Rectangle à coins arrondis 36">
                <a:extLst>
                  <a:ext uri="{FF2B5EF4-FFF2-40B4-BE49-F238E27FC236}">
                    <a16:creationId xmlns:a16="http://schemas.microsoft.com/office/drawing/2014/main" id="{EFD5CBE4-8FCE-4468-B521-2D8BA234A035}"/>
                  </a:ext>
                </a:extLst>
              </p:cNvPr>
              <p:cNvSpPr/>
              <p:nvPr/>
            </p:nvSpPr>
            <p:spPr>
              <a:xfrm>
                <a:off x="210465" y="1990106"/>
                <a:ext cx="868601"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45" name="Image 44">
                <a:extLst>
                  <a:ext uri="{FF2B5EF4-FFF2-40B4-BE49-F238E27FC236}">
                    <a16:creationId xmlns:a16="http://schemas.microsoft.com/office/drawing/2014/main" id="{01C158D4-8104-4969-87E7-C8DE6DA3919B}"/>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289887" y="2062546"/>
                <a:ext cx="658145" cy="465960"/>
              </a:xfrm>
              <a:prstGeom prst="roundRect">
                <a:avLst/>
              </a:prstGeom>
            </p:spPr>
          </p:pic>
        </p:grpSp>
        <p:sp>
          <p:nvSpPr>
            <p:cNvPr id="37" name="Rectangle à coins arrondis 36"/>
            <p:cNvSpPr/>
            <p:nvPr/>
          </p:nvSpPr>
          <p:spPr>
            <a:xfrm>
              <a:off x="3503663" y="1995686"/>
              <a:ext cx="1085136"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58" name="Rectangle 57"/>
            <p:cNvSpPr/>
            <p:nvPr/>
          </p:nvSpPr>
          <p:spPr>
            <a:xfrm>
              <a:off x="3456370" y="1620046"/>
              <a:ext cx="1176743" cy="253916"/>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Réalité virtuelle</a:t>
              </a:r>
            </a:p>
          </p:txBody>
        </p:sp>
        <p:pic>
          <p:nvPicPr>
            <p:cNvPr id="21" name="Image 20" descr="Une image contenant personne, intérieur&#10;&#10;Description générée automatiquement">
              <a:extLst>
                <a:ext uri="{FF2B5EF4-FFF2-40B4-BE49-F238E27FC236}">
                  <a16:creationId xmlns:a16="http://schemas.microsoft.com/office/drawing/2014/main" id="{69D3B8FD-24ED-4330-BAAE-073E9B10FF90}"/>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3652695" y="2073701"/>
              <a:ext cx="794133" cy="454803"/>
            </a:xfrm>
            <a:prstGeom prst="roundRect">
              <a:avLst>
                <a:gd name="adj" fmla="val 4167"/>
              </a:avLst>
            </a:prstGeom>
            <a:solidFill>
              <a:srgbClr val="FFFFFF"/>
            </a:solidFill>
            <a:ln w="76200" cap="sq">
              <a:noFill/>
              <a:miter lim="800000"/>
            </a:ln>
            <a:effectLst>
              <a:outerShdw blurRad="63500" sx="102000" sy="102000" algn="ctr" rotWithShape="0">
                <a:prstClr val="black">
                  <a:alpha val="40000"/>
                </a:prstClr>
              </a:outerShdw>
              <a:reflection blurRad="12700" stA="28000" endPos="28000" dist="5000" dir="5400000" sy="-100000" algn="bl" rotWithShape="0"/>
            </a:effectLst>
            <a:scene3d>
              <a:camera prst="orthographicFront"/>
              <a:lightRig rig="threePt" dir="t">
                <a:rot lat="0" lon="0" rev="2700000"/>
              </a:lightRig>
            </a:scene3d>
            <a:sp3d>
              <a:contourClr>
                <a:srgbClr val="C0C0C0"/>
              </a:contourClr>
            </a:sp3d>
          </p:spPr>
        </p:pic>
        <p:sp>
          <p:nvSpPr>
            <p:cNvPr id="70" name="Rectangle à coins arrondis 36">
              <a:extLst>
                <a:ext uri="{FF2B5EF4-FFF2-40B4-BE49-F238E27FC236}">
                  <a16:creationId xmlns:a16="http://schemas.microsoft.com/office/drawing/2014/main" id="{FAD65D77-4BEC-43F2-B13D-204ECB3720ED}"/>
                </a:ext>
              </a:extLst>
            </p:cNvPr>
            <p:cNvSpPr/>
            <p:nvPr/>
          </p:nvSpPr>
          <p:spPr>
            <a:xfrm>
              <a:off x="4858624" y="1995685"/>
              <a:ext cx="1085136"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Rectangle 70">
              <a:extLst>
                <a:ext uri="{FF2B5EF4-FFF2-40B4-BE49-F238E27FC236}">
                  <a16:creationId xmlns:a16="http://schemas.microsoft.com/office/drawing/2014/main" id="{68EB86ED-F7D8-437C-B5C7-BB95C0B64091}"/>
                </a:ext>
              </a:extLst>
            </p:cNvPr>
            <p:cNvSpPr/>
            <p:nvPr/>
          </p:nvSpPr>
          <p:spPr>
            <a:xfrm>
              <a:off x="4811331" y="1620045"/>
              <a:ext cx="1204437" cy="253916"/>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a:ln>
                    <a:noFill/>
                  </a:ln>
                  <a:solidFill>
                    <a:srgbClr val="002060"/>
                  </a:solidFill>
                  <a:effectLst/>
                  <a:uLnTx/>
                  <a:uFillTx/>
                  <a:latin typeface="Arial"/>
                  <a:ea typeface="+mn-ea"/>
                  <a:cs typeface="+mn-cs"/>
                </a:rPr>
                <a:t>Distancielle </a:t>
              </a:r>
              <a:endParaRPr kumimoji="0" lang="fr-FR" sz="1050" b="0" i="0" u="none" strike="noStrike" kern="1200" cap="none" spc="0" normalizeH="0" baseline="0" noProof="0" dirty="0">
                <a:ln>
                  <a:noFill/>
                </a:ln>
                <a:solidFill>
                  <a:srgbClr val="002060"/>
                </a:solidFill>
                <a:effectLst/>
                <a:uLnTx/>
                <a:uFillTx/>
                <a:latin typeface="Arial"/>
                <a:ea typeface="+mn-ea"/>
                <a:cs typeface="+mn-cs"/>
              </a:endParaRPr>
            </a:p>
          </p:txBody>
        </p:sp>
        <p:pic>
          <p:nvPicPr>
            <p:cNvPr id="74" name="Image 73">
              <a:extLst>
                <a:ext uri="{FF2B5EF4-FFF2-40B4-BE49-F238E27FC236}">
                  <a16:creationId xmlns:a16="http://schemas.microsoft.com/office/drawing/2014/main" id="{83915A2C-B7D8-49B0-B69B-5CFE51A654ED}"/>
                </a:ext>
              </a:extLst>
            </p:cNvPr>
            <p:cNvPicPr>
              <a:picLocks noChangeAspect="1"/>
            </p:cNvPicPr>
            <p:nvPr/>
          </p:nvPicPr>
          <p:blipFill rotWithShape="1">
            <a:blip r:embed="rId12" cstate="screen">
              <a:extLst>
                <a:ext uri="{28A0092B-C50C-407E-A947-70E740481C1C}">
                  <a14:useLocalDpi xmlns:a14="http://schemas.microsoft.com/office/drawing/2010/main"/>
                </a:ext>
              </a:extLst>
            </a:blip>
            <a:srcRect t="11780" b="29151"/>
            <a:stretch/>
          </p:blipFill>
          <p:spPr>
            <a:xfrm>
              <a:off x="4953864" y="2044223"/>
              <a:ext cx="919369" cy="495367"/>
            </a:xfrm>
            <a:prstGeom prst="rect">
              <a:avLst/>
            </a:prstGeom>
          </p:spPr>
        </p:pic>
        <p:sp>
          <p:nvSpPr>
            <p:cNvPr id="76" name="Rectangle 75">
              <a:extLst>
                <a:ext uri="{FF2B5EF4-FFF2-40B4-BE49-F238E27FC236}">
                  <a16:creationId xmlns:a16="http://schemas.microsoft.com/office/drawing/2014/main" id="{F2FF27E8-2F80-4EE4-AAE6-5DC6C2DD5E11}"/>
                </a:ext>
              </a:extLst>
            </p:cNvPr>
            <p:cNvSpPr/>
            <p:nvPr/>
          </p:nvSpPr>
          <p:spPr>
            <a:xfrm>
              <a:off x="172978" y="2669681"/>
              <a:ext cx="587518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pic>
          <p:nvPicPr>
            <p:cNvPr id="78" name="Picture 2">
              <a:extLst>
                <a:ext uri="{FF2B5EF4-FFF2-40B4-BE49-F238E27FC236}">
                  <a16:creationId xmlns:a16="http://schemas.microsoft.com/office/drawing/2014/main" id="{9DAED287-C4BC-4164-91B1-537F7DE7008D}"/>
                </a:ext>
              </a:extLst>
            </p:cNvPr>
            <p:cNvPicPr>
              <a:picLocks noChangeAspect="1" noChangeArrowheads="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79995" y="2713398"/>
              <a:ext cx="157252" cy="162091"/>
            </a:xfrm>
            <a:prstGeom prst="rect">
              <a:avLst/>
            </a:prstGeom>
            <a:solidFill>
              <a:schemeClr val="accent1">
                <a:lumMod val="20000"/>
                <a:lumOff val="80000"/>
              </a:schemeClr>
            </a:solidFill>
            <a:ln w="9525">
              <a:noFill/>
              <a:miter lim="800000"/>
              <a:headEnd/>
              <a:tailEnd/>
            </a:ln>
            <a:effectLst/>
          </p:spPr>
        </p:pic>
        <p:sp>
          <p:nvSpPr>
            <p:cNvPr id="75" name="Rectangle 74">
              <a:extLst>
                <a:ext uri="{FF2B5EF4-FFF2-40B4-BE49-F238E27FC236}">
                  <a16:creationId xmlns:a16="http://schemas.microsoft.com/office/drawing/2014/main" id="{4E4C9B69-C7A1-468E-9CB5-EA5C018EC143}"/>
                </a:ext>
              </a:extLst>
            </p:cNvPr>
            <p:cNvSpPr/>
            <p:nvPr/>
          </p:nvSpPr>
          <p:spPr>
            <a:xfrm>
              <a:off x="172980" y="3723879"/>
              <a:ext cx="5818334" cy="677108"/>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Nous apportons une approche innovante et adaptable, en accompagnant les apprenants tout au long du cursus pédagogique, avec des outils innovants pour une expérience immersive et mémorable,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où 100 % de l’attention du stagiaire est orientée vers une mise en situation crédible</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en-US" sz="950" b="0" i="0" u="none" strike="noStrike" kern="1200" cap="none" spc="0" normalizeH="0" baseline="0" noProof="0" dirty="0">
                <a:ln>
                  <a:noFill/>
                </a:ln>
                <a:solidFill>
                  <a:srgbClr val="1F497D"/>
                </a:solidFill>
                <a:effectLst/>
                <a:uLnTx/>
                <a:uFillTx/>
                <a:latin typeface="Arial"/>
                <a:ea typeface="+mn-ea"/>
                <a:cs typeface="+mn-cs"/>
              </a:endParaRPr>
            </a:p>
          </p:txBody>
        </p:sp>
        <p:sp>
          <p:nvSpPr>
            <p:cNvPr id="59" name="Rectangle 58"/>
            <p:cNvSpPr/>
            <p:nvPr/>
          </p:nvSpPr>
          <p:spPr>
            <a:xfrm>
              <a:off x="3440028" y="2926326"/>
              <a:ext cx="2601602" cy="530915"/>
            </a:xfrm>
            <a:prstGeom prst="rect">
              <a:avLst/>
            </a:prstGeom>
            <a:solidFill>
              <a:schemeClr val="bg1"/>
            </a:solid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S’entraîner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aux bons réflexes et apprendre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avec des outils innovants</a:t>
              </a:r>
            </a:p>
          </p:txBody>
        </p:sp>
        <p:sp>
          <p:nvSpPr>
            <p:cNvPr id="47" name="Rectangle 46">
              <a:extLst>
                <a:ext uri="{FF2B5EF4-FFF2-40B4-BE49-F238E27FC236}">
                  <a16:creationId xmlns:a16="http://schemas.microsoft.com/office/drawing/2014/main" id="{46B8E619-5AE3-4AB3-9CCD-9129D6FC2F35}"/>
                </a:ext>
              </a:extLst>
            </p:cNvPr>
            <p:cNvSpPr/>
            <p:nvPr/>
          </p:nvSpPr>
          <p:spPr>
            <a:xfrm>
              <a:off x="172978" y="2669681"/>
              <a:ext cx="5888251" cy="238527"/>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 FORMATION</a:t>
              </a:r>
              <a:endParaRPr kumimoji="0" lang="fr-FR" sz="1800" b="0" i="0" u="none" strike="noStrike" kern="1200" cap="none" spc="0" normalizeH="0" baseline="0" noProof="0" dirty="0">
                <a:ln>
                  <a:noFill/>
                </a:ln>
                <a:solidFill>
                  <a:prstClr val="black"/>
                </a:solidFill>
                <a:effectLst/>
                <a:uLnTx/>
                <a:uFillTx/>
                <a:latin typeface="Arial"/>
                <a:ea typeface="+mn-ea"/>
                <a:cs typeface="+mn-cs"/>
              </a:endParaRPr>
            </a:p>
          </p:txBody>
        </p:sp>
      </p:grpSp>
      <p:grpSp>
        <p:nvGrpSpPr>
          <p:cNvPr id="5" name="Groupe 4">
            <a:extLst>
              <a:ext uri="{FF2B5EF4-FFF2-40B4-BE49-F238E27FC236}">
                <a16:creationId xmlns:a16="http://schemas.microsoft.com/office/drawing/2014/main" id="{99B807FB-42B5-7A14-DE42-D60451DAD5F8}"/>
              </a:ext>
            </a:extLst>
          </p:cNvPr>
          <p:cNvGrpSpPr/>
          <p:nvPr/>
        </p:nvGrpSpPr>
        <p:grpSpPr>
          <a:xfrm>
            <a:off x="293281" y="4778604"/>
            <a:ext cx="1617232" cy="258317"/>
            <a:chOff x="293281" y="4778604"/>
            <a:chExt cx="1617232" cy="258317"/>
          </a:xfrm>
        </p:grpSpPr>
        <p:pic>
          <p:nvPicPr>
            <p:cNvPr id="6" name="Image 5">
              <a:hlinkClick r:id="rId14" action="ppaction://hlinksldjump"/>
              <a:extLst>
                <a:ext uri="{FF2B5EF4-FFF2-40B4-BE49-F238E27FC236}">
                  <a16:creationId xmlns:a16="http://schemas.microsoft.com/office/drawing/2014/main" id="{A825F53C-5CF9-5E6F-FD60-C7935358AF12}"/>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7" name="Image 6">
              <a:hlinkClick r:id="rId16" action="ppaction://hlinksldjump"/>
              <a:extLst>
                <a:ext uri="{FF2B5EF4-FFF2-40B4-BE49-F238E27FC236}">
                  <a16:creationId xmlns:a16="http://schemas.microsoft.com/office/drawing/2014/main" id="{84492095-E34F-41FD-FE76-315937B6B693}"/>
                </a:ext>
              </a:extLst>
            </p:cNvPr>
            <p:cNvPicPr>
              <a:picLocks noChangeAspect="1"/>
            </p:cNvPicPr>
            <p:nvPr/>
          </p:nvPicPr>
          <p:blipFill>
            <a:blip r:embed="rId17"/>
            <a:stretch>
              <a:fillRect/>
            </a:stretch>
          </p:blipFill>
          <p:spPr>
            <a:xfrm>
              <a:off x="1403783" y="4778604"/>
              <a:ext cx="506730" cy="258317"/>
            </a:xfrm>
            <a:prstGeom prst="rect">
              <a:avLst/>
            </a:prstGeom>
          </p:spPr>
        </p:pic>
        <p:pic>
          <p:nvPicPr>
            <p:cNvPr id="8" name="Image 7">
              <a:hlinkClick r:id="rId18" action="ppaction://hlinksldjump"/>
              <a:extLst>
                <a:ext uri="{FF2B5EF4-FFF2-40B4-BE49-F238E27FC236}">
                  <a16:creationId xmlns:a16="http://schemas.microsoft.com/office/drawing/2014/main" id="{2155E497-B10C-760C-CC20-BA947278458E}"/>
                </a:ext>
              </a:extLst>
            </p:cNvPr>
            <p:cNvPicPr>
              <a:picLocks noChangeAspect="1"/>
            </p:cNvPicPr>
            <p:nvPr/>
          </p:nvPicPr>
          <p:blipFill>
            <a:blip r:embed="rId19"/>
            <a:stretch>
              <a:fillRect/>
            </a:stretch>
          </p:blipFill>
          <p:spPr>
            <a:xfrm>
              <a:off x="822290" y="4778604"/>
              <a:ext cx="584693" cy="258317"/>
            </a:xfrm>
            <a:prstGeom prst="rect">
              <a:avLst/>
            </a:prstGeom>
          </p:spPr>
        </p:pic>
      </p:grpSp>
      <p:sp>
        <p:nvSpPr>
          <p:cNvPr id="12" name="Rectangle 11">
            <a:extLst>
              <a:ext uri="{FF2B5EF4-FFF2-40B4-BE49-F238E27FC236}">
                <a16:creationId xmlns:a16="http://schemas.microsoft.com/office/drawing/2014/main" id="{0056B264-F71A-CCAD-EC8C-41171F0245A9}"/>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Formation incendie et conseils, les outils </a:t>
            </a:r>
          </a:p>
        </p:txBody>
      </p:sp>
    </p:spTree>
    <p:extLst>
      <p:ext uri="{BB962C8B-B14F-4D97-AF65-F5344CB8AC3E}">
        <p14:creationId xmlns:p14="http://schemas.microsoft.com/office/powerpoint/2010/main" val="21617176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08CC6A64-E5C1-BF7E-9733-76774FED4542}"/>
              </a:ext>
            </a:extLst>
          </p:cNvPr>
          <p:cNvSpPr>
            <a:spLocks noGrp="1"/>
          </p:cNvSpPr>
          <p:nvPr>
            <p:ph type="sldNum" sz="quarter" idx="4"/>
          </p:nvPr>
        </p:nvSpPr>
        <p:spPr/>
        <p:txBody>
          <a:bodyPr/>
          <a:lstStyle/>
          <a:p>
            <a:fld id="{BE375096-6367-4A46-9B35-1C341654C780}" type="slidenum">
              <a:rPr lang="en-US" smtClean="0"/>
              <a:t>27</a:t>
            </a:fld>
            <a:endParaRPr lang="en-US"/>
          </a:p>
        </p:txBody>
      </p:sp>
      <p:grpSp>
        <p:nvGrpSpPr>
          <p:cNvPr id="8" name="Groupe 7">
            <a:extLst>
              <a:ext uri="{FF2B5EF4-FFF2-40B4-BE49-F238E27FC236}">
                <a16:creationId xmlns:a16="http://schemas.microsoft.com/office/drawing/2014/main" id="{417DFDC6-0D1E-5092-A3D5-05AD7E867A4E}"/>
              </a:ext>
            </a:extLst>
          </p:cNvPr>
          <p:cNvGrpSpPr/>
          <p:nvPr/>
        </p:nvGrpSpPr>
        <p:grpSpPr>
          <a:xfrm>
            <a:off x="293281" y="4778604"/>
            <a:ext cx="1617232" cy="258317"/>
            <a:chOff x="293281" y="4778604"/>
            <a:chExt cx="1617232" cy="258317"/>
          </a:xfrm>
        </p:grpSpPr>
        <p:pic>
          <p:nvPicPr>
            <p:cNvPr id="11" name="Image 10">
              <a:hlinkClick r:id="rId2" action="ppaction://hlinksldjump"/>
              <a:extLst>
                <a:ext uri="{FF2B5EF4-FFF2-40B4-BE49-F238E27FC236}">
                  <a16:creationId xmlns:a16="http://schemas.microsoft.com/office/drawing/2014/main" id="{76684E53-CAF4-6D5C-37D2-A14B6C64650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4" name="Image 13">
              <a:hlinkClick r:id="rId4" action="ppaction://hlinksldjump"/>
              <a:extLst>
                <a:ext uri="{FF2B5EF4-FFF2-40B4-BE49-F238E27FC236}">
                  <a16:creationId xmlns:a16="http://schemas.microsoft.com/office/drawing/2014/main" id="{E792396D-0907-D7D8-4A91-DF40AC68210C}"/>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17" name="Image 16">
              <a:hlinkClick r:id="rId6" action="ppaction://hlinksldjump"/>
              <a:extLst>
                <a:ext uri="{FF2B5EF4-FFF2-40B4-BE49-F238E27FC236}">
                  <a16:creationId xmlns:a16="http://schemas.microsoft.com/office/drawing/2014/main" id="{270E6F87-4473-87B7-ACEE-6772F45AB603}"/>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24" name="Groupe 23">
            <a:extLst>
              <a:ext uri="{FF2B5EF4-FFF2-40B4-BE49-F238E27FC236}">
                <a16:creationId xmlns:a16="http://schemas.microsoft.com/office/drawing/2014/main" id="{9ECD2CDB-DA58-352B-FF05-52AB74D11203}"/>
              </a:ext>
            </a:extLst>
          </p:cNvPr>
          <p:cNvGrpSpPr/>
          <p:nvPr/>
        </p:nvGrpSpPr>
        <p:grpSpPr>
          <a:xfrm>
            <a:off x="174005" y="1155152"/>
            <a:ext cx="8718476" cy="3059577"/>
            <a:chOff x="174005" y="1620046"/>
            <a:chExt cx="8718476" cy="3059577"/>
          </a:xfrm>
        </p:grpSpPr>
        <p:sp>
          <p:nvSpPr>
            <p:cNvPr id="6" name="Rectangle 5"/>
            <p:cNvSpPr/>
            <p:nvPr/>
          </p:nvSpPr>
          <p:spPr>
            <a:xfrm>
              <a:off x="179512" y="1620048"/>
              <a:ext cx="5861195"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1" i="0" u="none" strike="noStrike" kern="1200" cap="small" spc="0" normalizeH="0" baseline="0" noProof="0" dirty="0">
                <a:ln>
                  <a:noFill/>
                </a:ln>
                <a:solidFill>
                  <a:prstClr val="black"/>
                </a:solidFill>
                <a:effectLst/>
                <a:uLnTx/>
                <a:uFillTx/>
                <a:latin typeface="Arial"/>
                <a:ea typeface="+mn-ea"/>
                <a:cs typeface="+mn-cs"/>
              </a:endParaRPr>
            </a:p>
          </p:txBody>
        </p:sp>
        <p:sp>
          <p:nvSpPr>
            <p:cNvPr id="7" name="Rectangle 6"/>
            <p:cNvSpPr/>
            <p:nvPr/>
          </p:nvSpPr>
          <p:spPr>
            <a:xfrm>
              <a:off x="174005" y="2669681"/>
              <a:ext cx="5866701"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10" name="Rectangle 9"/>
            <p:cNvSpPr/>
            <p:nvPr/>
          </p:nvSpPr>
          <p:spPr>
            <a:xfrm>
              <a:off x="179513" y="1620049"/>
              <a:ext cx="5861194" cy="249299"/>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20" b="0" i="0" u="none" strike="noStrike" kern="1200" cap="none" spc="0" normalizeH="0" baseline="0" noProof="0" dirty="0">
                  <a:ln>
                    <a:noFill/>
                  </a:ln>
                  <a:solidFill>
                    <a:srgbClr val="002060"/>
                  </a:solidFill>
                  <a:effectLst/>
                  <a:uLnTx/>
                  <a:uFillTx/>
                  <a:latin typeface="Arial"/>
                  <a:ea typeface="+mn-ea"/>
                  <a:cs typeface="+mn-cs"/>
                </a:rPr>
                <a:t>Unités mobiles</a:t>
              </a:r>
            </a:p>
          </p:txBody>
        </p:sp>
        <p:sp>
          <p:nvSpPr>
            <p:cNvPr id="12" name="Rectangle 11"/>
            <p:cNvSpPr/>
            <p:nvPr/>
          </p:nvSpPr>
          <p:spPr>
            <a:xfrm>
              <a:off x="179513" y="2669681"/>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13" name="Rectangle 12"/>
            <p:cNvSpPr/>
            <p:nvPr/>
          </p:nvSpPr>
          <p:spPr>
            <a:xfrm>
              <a:off x="6269812" y="1620046"/>
              <a:ext cx="2622669" cy="2895920"/>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1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à coins arrondis 14"/>
            <p:cNvSpPr/>
            <p:nvPr/>
          </p:nvSpPr>
          <p:spPr>
            <a:xfrm>
              <a:off x="6372201" y="1995688"/>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16" name="Rectangle à coins arrondis 15"/>
            <p:cNvSpPr/>
            <p:nvPr/>
          </p:nvSpPr>
          <p:spPr>
            <a:xfrm>
              <a:off x="293281" y="1995687"/>
              <a:ext cx="5646872"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tangle 22"/>
            <p:cNvSpPr/>
            <p:nvPr/>
          </p:nvSpPr>
          <p:spPr>
            <a:xfrm>
              <a:off x="179513" y="2669681"/>
              <a:ext cx="5861194" cy="238527"/>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small" spc="0" normalizeH="0" baseline="0" noProof="0" dirty="0">
                  <a:ln>
                    <a:noFill/>
                  </a:ln>
                  <a:solidFill>
                    <a:srgbClr val="002060"/>
                  </a:solidFill>
                  <a:effectLst/>
                  <a:uLnTx/>
                  <a:uFillTx/>
                  <a:latin typeface="Arial"/>
                  <a:ea typeface="+mn-ea"/>
                  <a:cs typeface="+mn-cs"/>
                </a:rPr>
                <a:t>COFIMOBILE, MOBIFEU 10, MOBIFEU 12, MOBIFEU+</a:t>
              </a:r>
            </a:p>
          </p:txBody>
        </p:sp>
        <p:sp>
          <p:nvSpPr>
            <p:cNvPr id="26" name="Arrondir un rectangle avec un coin du même côté 25"/>
            <p:cNvSpPr/>
            <p:nvPr/>
          </p:nvSpPr>
          <p:spPr>
            <a:xfrm>
              <a:off x="6269812" y="1620048"/>
              <a:ext cx="2622669" cy="278472"/>
            </a:xfrm>
            <a:prstGeom prst="round2SameRect">
              <a:avLst>
                <a:gd name="adj1" fmla="val 32832"/>
                <a:gd name="adj2" fmla="val 0"/>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white"/>
                  </a:solidFill>
                  <a:effectLst/>
                  <a:uLnTx/>
                  <a:uFillTx/>
                  <a:latin typeface="Arial"/>
                  <a:ea typeface="+mn-ea"/>
                  <a:cs typeface="+mn-cs"/>
                </a:rPr>
                <a:t>Le service de proximité</a:t>
              </a:r>
            </a:p>
          </p:txBody>
        </p:sp>
        <p:cxnSp>
          <p:nvCxnSpPr>
            <p:cNvPr id="27" name="Connecteur droit 26"/>
            <p:cNvCxnSpPr/>
            <p:nvPr/>
          </p:nvCxnSpPr>
          <p:spPr>
            <a:xfrm>
              <a:off x="7178433"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29" name="Picture 2"/>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6444208" y="2062546"/>
              <a:ext cx="864096" cy="473768"/>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grpSp>
          <p:nvGrpSpPr>
            <p:cNvPr id="30" name="Groupe 29"/>
            <p:cNvGrpSpPr/>
            <p:nvPr/>
          </p:nvGrpSpPr>
          <p:grpSpPr>
            <a:xfrm>
              <a:off x="7967518" y="2062546"/>
              <a:ext cx="716383" cy="473768"/>
              <a:chOff x="7967517" y="2062545"/>
              <a:chExt cx="716383" cy="473768"/>
            </a:xfrm>
          </p:grpSpPr>
          <p:pic>
            <p:nvPicPr>
              <p:cNvPr id="31" name="Picture 3"/>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7967517" y="2062545"/>
                <a:ext cx="716383" cy="473768"/>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32" name="Picture 4"/>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8385355" y="2143205"/>
                <a:ext cx="131071" cy="1310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grpSp>
        <p:grpSp>
          <p:nvGrpSpPr>
            <p:cNvPr id="39" name="Groupe 38"/>
            <p:cNvGrpSpPr/>
            <p:nvPr/>
          </p:nvGrpSpPr>
          <p:grpSpPr>
            <a:xfrm>
              <a:off x="4279542" y="2044735"/>
              <a:ext cx="662602" cy="481589"/>
              <a:chOff x="2772241" y="2073356"/>
              <a:chExt cx="662602" cy="457670"/>
            </a:xfrm>
            <a:effectLst>
              <a:outerShdw blurRad="50800" dist="38100" dir="2700000" algn="tl" rotWithShape="0">
                <a:prstClr val="black">
                  <a:alpha val="40000"/>
                </a:prstClr>
              </a:outerShdw>
            </a:effectLst>
          </p:grpSpPr>
          <p:pic>
            <p:nvPicPr>
              <p:cNvPr id="40" name="Image 39"/>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3088279" y="2073356"/>
                <a:ext cx="346564" cy="457670"/>
              </a:xfrm>
              <a:prstGeom prst="roundRect">
                <a:avLst>
                  <a:gd name="adj" fmla="val 8594"/>
                </a:avLst>
              </a:prstGeom>
              <a:solidFill>
                <a:srgbClr val="FFFFFF">
                  <a:shade val="85000"/>
                </a:srgbClr>
              </a:solidFill>
              <a:ln>
                <a:noFill/>
              </a:ln>
              <a:effectLst/>
            </p:spPr>
          </p:pic>
          <p:pic>
            <p:nvPicPr>
              <p:cNvPr id="41" name="Image 40"/>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a:off x="2772241" y="2073356"/>
                <a:ext cx="363195" cy="457670"/>
              </a:xfrm>
              <a:prstGeom prst="roundRect">
                <a:avLst>
                  <a:gd name="adj" fmla="val 8594"/>
                </a:avLst>
              </a:prstGeom>
              <a:solidFill>
                <a:srgbClr val="FFFFFF">
                  <a:shade val="85000"/>
                </a:srgbClr>
              </a:solidFill>
              <a:ln>
                <a:noFill/>
              </a:ln>
              <a:effectLst/>
            </p:spPr>
          </p:pic>
        </p:grpSp>
        <p:sp>
          <p:nvSpPr>
            <p:cNvPr id="49" name="Rectangle 48"/>
            <p:cNvSpPr/>
            <p:nvPr/>
          </p:nvSpPr>
          <p:spPr>
            <a:xfrm>
              <a:off x="179513" y="2910728"/>
              <a:ext cx="5861193" cy="677108"/>
            </a:xfrm>
            <a:prstGeom prst="rect">
              <a:avLst/>
            </a:prstGeom>
            <a:solidFill>
              <a:schemeClr val="bg1"/>
            </a:solid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Se former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à la sécurité incendie et aux bons réflexes en cas de nécessité au moyen d’un outil permettant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des mises en situation sur feux réels et des extinctions effectives, utilisant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des foyers écologiques respectant l’environnement. </a:t>
              </a:r>
            </a:p>
          </p:txBody>
        </p:sp>
        <p:sp>
          <p:nvSpPr>
            <p:cNvPr id="50" name="Rectangle 49"/>
            <p:cNvSpPr/>
            <p:nvPr/>
          </p:nvSpPr>
          <p:spPr>
            <a:xfrm>
              <a:off x="179513" y="3723879"/>
              <a:ext cx="5861193" cy="677108"/>
            </a:xfrm>
            <a:prstGeom prst="rect">
              <a:avLst/>
            </a:prstGeom>
            <a:solidFill>
              <a:schemeClr val="bg1"/>
            </a:solid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Chubb France dispose de la plus grande flotte d’unités mobiles (26 unités)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pour la formation en conditions réelles aux portes de vos établissements.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Sa variété et ses configurations permettent une adéquation des programmes avec vos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objectifs de formation, ainsi qu’une planification sur l’ensemble du territoire (France métropolitaine).</a:t>
              </a:r>
            </a:p>
          </p:txBody>
        </p:sp>
        <p:sp>
          <p:nvSpPr>
            <p:cNvPr id="51" name="Rectangle 50"/>
            <p:cNvSpPr/>
            <p:nvPr/>
          </p:nvSpPr>
          <p:spPr>
            <a:xfrm>
              <a:off x="6269812"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52" name="Rectangle 51"/>
            <p:cNvSpPr/>
            <p:nvPr/>
          </p:nvSpPr>
          <p:spPr>
            <a:xfrm>
              <a:off x="6444208" y="2669680"/>
              <a:ext cx="2239692" cy="238527"/>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white"/>
                  </a:solidFill>
                  <a:effectLst/>
                  <a:uLnTx/>
                  <a:uFillTx/>
                  <a:latin typeface="Arial"/>
                  <a:ea typeface="+mn-ea"/>
                  <a:cs typeface="+mn-cs"/>
                </a:rPr>
                <a:t>Les          Chubb France</a:t>
              </a:r>
            </a:p>
          </p:txBody>
        </p:sp>
        <p:pic>
          <p:nvPicPr>
            <p:cNvPr id="53" name="Picture 3"/>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6"/>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4" name="Image 3"/>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1235479" y="2037630"/>
              <a:ext cx="638390" cy="491578"/>
            </a:xfrm>
            <a:prstGeom prst="roundRect">
              <a:avLst/>
            </a:prstGeom>
          </p:spPr>
        </p:pic>
        <p:pic>
          <p:nvPicPr>
            <p:cNvPr id="5" name="Image 4"/>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772313" y="2044735"/>
              <a:ext cx="618729" cy="491578"/>
            </a:xfrm>
            <a:prstGeom prst="roundRect">
              <a:avLst/>
            </a:prstGeom>
          </p:spPr>
        </p:pic>
        <p:pic>
          <p:nvPicPr>
            <p:cNvPr id="22" name="Image 21"/>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5015426" y="2044735"/>
              <a:ext cx="769570" cy="481589"/>
            </a:xfrm>
            <a:prstGeom prst="rect">
              <a:avLst/>
            </a:prstGeom>
          </p:spPr>
        </p:pic>
        <p:pic>
          <p:nvPicPr>
            <p:cNvPr id="35" name="Image 34"/>
            <p:cNvPicPr>
              <a:picLocks noChangeAspect="1"/>
            </p:cNvPicPr>
            <p:nvPr/>
          </p:nvPicPr>
          <p:blipFill rotWithShape="1">
            <a:blip r:embed="rId17" cstate="print">
              <a:extLst>
                <a:ext uri="{28A0092B-C50C-407E-A947-70E740481C1C}">
                  <a14:useLocalDpi xmlns:a14="http://schemas.microsoft.com/office/drawing/2010/main"/>
                </a:ext>
              </a:extLst>
            </a:blip>
            <a:srcRect/>
            <a:stretch/>
          </p:blipFill>
          <p:spPr>
            <a:xfrm>
              <a:off x="3527214" y="2036458"/>
              <a:ext cx="635473" cy="491578"/>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effectLst>
          </p:spPr>
        </p:pic>
        <p:pic>
          <p:nvPicPr>
            <p:cNvPr id="55" name="Image 54"/>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a:xfrm>
              <a:off x="7364633" y="2076136"/>
              <a:ext cx="463409" cy="484611"/>
            </a:xfrm>
            <a:prstGeom prst="rect">
              <a:avLst/>
            </a:prstGeom>
          </p:spPr>
        </p:pic>
        <p:pic>
          <p:nvPicPr>
            <p:cNvPr id="43" name="Image 42">
              <a:extLst>
                <a:ext uri="{FF2B5EF4-FFF2-40B4-BE49-F238E27FC236}">
                  <a16:creationId xmlns:a16="http://schemas.microsoft.com/office/drawing/2014/main" id="{BE22FE7F-5DB9-467B-9A00-0D96CFD9AB43}"/>
                </a:ext>
              </a:extLst>
            </p:cNvPr>
            <p:cNvPicPr>
              <a:picLocks noChangeAspect="1"/>
            </p:cNvPicPr>
            <p:nvPr/>
          </p:nvPicPr>
          <p:blipFill>
            <a:blip r:embed="rId19" cstate="print">
              <a:extLst>
                <a:ext uri="{28A0092B-C50C-407E-A947-70E740481C1C}">
                  <a14:useLocalDpi xmlns:a14="http://schemas.microsoft.com/office/drawing/2010/main"/>
                </a:ext>
              </a:extLst>
            </a:blip>
            <a:srcRect/>
            <a:stretch/>
          </p:blipFill>
          <p:spPr>
            <a:xfrm>
              <a:off x="423961" y="2062545"/>
              <a:ext cx="658145" cy="465960"/>
            </a:xfrm>
            <a:prstGeom prst="roundRect">
              <a:avLst/>
            </a:prstGeom>
          </p:spPr>
        </p:pic>
        <p:pic>
          <p:nvPicPr>
            <p:cNvPr id="9" name="Image 8">
              <a:extLst>
                <a:ext uri="{FF2B5EF4-FFF2-40B4-BE49-F238E27FC236}">
                  <a16:creationId xmlns:a16="http://schemas.microsoft.com/office/drawing/2014/main" id="{4E0908E1-EC77-4EFE-ACC7-525D5A2DBD15}"/>
                </a:ext>
              </a:extLst>
            </p:cNvPr>
            <p:cNvPicPr>
              <a:picLocks noChangeAspect="1"/>
            </p:cNvPicPr>
            <p:nvPr/>
          </p:nvPicPr>
          <p:blipFill>
            <a:blip r:embed="rId20"/>
            <a:stretch>
              <a:fillRect/>
            </a:stretch>
          </p:blipFill>
          <p:spPr>
            <a:xfrm>
              <a:off x="2013345" y="2018665"/>
              <a:ext cx="676715" cy="571550"/>
            </a:xfrm>
            <a:prstGeom prst="rect">
              <a:avLst/>
            </a:prstGeom>
          </p:spPr>
        </p:pic>
        <p:sp>
          <p:nvSpPr>
            <p:cNvPr id="47" name="Rectangle 46">
              <a:extLst>
                <a:ext uri="{FF2B5EF4-FFF2-40B4-BE49-F238E27FC236}">
                  <a16:creationId xmlns:a16="http://schemas.microsoft.com/office/drawing/2014/main" id="{436B9D1B-E277-49B7-B934-9B3F7E861FAE}"/>
                </a:ext>
              </a:extLst>
            </p:cNvPr>
            <p:cNvSpPr/>
            <p:nvPr/>
          </p:nvSpPr>
          <p:spPr>
            <a:xfrm>
              <a:off x="6269810" y="3069415"/>
              <a:ext cx="2622669" cy="130035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26 unités mobiles </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Mises en œuvre de situations proches des conditions réelles, configurations J-O-U-R</a:t>
              </a:r>
              <a:r>
                <a:rPr kumimoji="0" lang="fr-FR" sz="950" b="0" i="0" u="none" strike="noStrike" kern="1200" cap="none" spc="0" normalizeH="0" baseline="30000" noProof="0" dirty="0">
                  <a:ln>
                    <a:noFill/>
                  </a:ln>
                  <a:solidFill>
                    <a:prstClr val="white"/>
                  </a:solidFill>
                  <a:effectLst/>
                  <a:uLnTx/>
                  <a:uFillTx/>
                  <a:latin typeface="Arial"/>
                  <a:ea typeface="+mn-ea"/>
                  <a:cs typeface="+mn-cs"/>
                </a:rPr>
                <a:t>(1)</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Accessibilité aux personnes en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fauteuils roulants</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Optimisation de vos temps de formation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par la proximité et la performance</a:t>
              </a:r>
            </a:p>
          </p:txBody>
        </p:sp>
        <p:sp>
          <p:nvSpPr>
            <p:cNvPr id="19" name="ZoneTexte 18">
              <a:extLst>
                <a:ext uri="{FF2B5EF4-FFF2-40B4-BE49-F238E27FC236}">
                  <a16:creationId xmlns:a16="http://schemas.microsoft.com/office/drawing/2014/main" id="{27F3CA3F-24BC-F00A-2CB5-A3819E2D7F31}"/>
                </a:ext>
              </a:extLst>
            </p:cNvPr>
            <p:cNvSpPr txBox="1"/>
            <p:nvPr/>
          </p:nvSpPr>
          <p:spPr>
            <a:xfrm>
              <a:off x="6267776" y="4510346"/>
              <a:ext cx="2624704" cy="169277"/>
            </a:xfrm>
            <a:prstGeom prst="rect">
              <a:avLst/>
            </a:prstGeom>
            <a:noFill/>
          </p:spPr>
          <p:txBody>
            <a:bodyPr wrap="square" rtlCol="0">
              <a:spAutoFit/>
            </a:bodyPr>
            <a:lstStyle/>
            <a:p>
              <a:pPr algn="r"/>
              <a:r>
                <a:rPr lang="fr-FR" sz="500" i="1" dirty="0">
                  <a:solidFill>
                    <a:schemeClr val="tx1">
                      <a:lumMod val="65000"/>
                      <a:lumOff val="35000"/>
                    </a:schemeClr>
                  </a:solidFill>
                </a:rPr>
                <a:t>(1) Établissements recevant du public de type J, O, U, R.</a:t>
              </a:r>
            </a:p>
          </p:txBody>
        </p:sp>
      </p:grpSp>
      <p:sp>
        <p:nvSpPr>
          <p:cNvPr id="21" name="Rectangle 20">
            <a:extLst>
              <a:ext uri="{FF2B5EF4-FFF2-40B4-BE49-F238E27FC236}">
                <a16:creationId xmlns:a16="http://schemas.microsoft.com/office/drawing/2014/main" id="{2CE6343F-3265-03A4-6604-22A0BCC803DC}"/>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Formation incendie et conseils, notre parc d’unités mobiles </a:t>
            </a:r>
          </a:p>
        </p:txBody>
      </p:sp>
    </p:spTree>
    <p:extLst>
      <p:ext uri="{BB962C8B-B14F-4D97-AF65-F5344CB8AC3E}">
        <p14:creationId xmlns:p14="http://schemas.microsoft.com/office/powerpoint/2010/main" val="2848394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24882F9A-77CD-4ECB-F7BB-3C3B76997BE4}"/>
              </a:ext>
            </a:extLst>
          </p:cNvPr>
          <p:cNvSpPr>
            <a:spLocks noGrp="1"/>
          </p:cNvSpPr>
          <p:nvPr>
            <p:ph type="sldNum" sz="quarter" idx="4"/>
          </p:nvPr>
        </p:nvSpPr>
        <p:spPr/>
        <p:txBody>
          <a:bodyPr/>
          <a:lstStyle/>
          <a:p>
            <a:fld id="{BE375096-6367-4A46-9B35-1C341654C780}" type="slidenum">
              <a:rPr lang="en-US" smtClean="0"/>
              <a:t>28</a:t>
            </a:fld>
            <a:endParaRPr lang="en-US"/>
          </a:p>
        </p:txBody>
      </p:sp>
      <p:grpSp>
        <p:nvGrpSpPr>
          <p:cNvPr id="14" name="Groupe 13">
            <a:extLst>
              <a:ext uri="{FF2B5EF4-FFF2-40B4-BE49-F238E27FC236}">
                <a16:creationId xmlns:a16="http://schemas.microsoft.com/office/drawing/2014/main" id="{7DC36791-080A-D2CF-41AD-4BA135891F09}"/>
              </a:ext>
            </a:extLst>
          </p:cNvPr>
          <p:cNvGrpSpPr/>
          <p:nvPr/>
        </p:nvGrpSpPr>
        <p:grpSpPr>
          <a:xfrm>
            <a:off x="179512" y="1155152"/>
            <a:ext cx="8712969" cy="2895921"/>
            <a:chOff x="179512" y="1620045"/>
            <a:chExt cx="8712969" cy="2895921"/>
          </a:xfrm>
        </p:grpSpPr>
        <p:sp>
          <p:nvSpPr>
            <p:cNvPr id="13" name="Rectangle 12"/>
            <p:cNvSpPr/>
            <p:nvPr/>
          </p:nvSpPr>
          <p:spPr>
            <a:xfrm>
              <a:off x="6269812" y="1620046"/>
              <a:ext cx="2622669" cy="2895920"/>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1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à coins arrondis 14"/>
            <p:cNvSpPr/>
            <p:nvPr/>
          </p:nvSpPr>
          <p:spPr>
            <a:xfrm>
              <a:off x="6372201" y="1995688"/>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26" name="Arrondir un rectangle avec un coin du même côté 25"/>
            <p:cNvSpPr/>
            <p:nvPr/>
          </p:nvSpPr>
          <p:spPr>
            <a:xfrm>
              <a:off x="6269812" y="1620048"/>
              <a:ext cx="2622669" cy="278472"/>
            </a:xfrm>
            <a:prstGeom prst="round2SameRect">
              <a:avLst>
                <a:gd name="adj1" fmla="val 32832"/>
                <a:gd name="adj2" fmla="val 0"/>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white"/>
                  </a:solidFill>
                  <a:effectLst/>
                  <a:uLnTx/>
                  <a:uFillTx/>
                  <a:latin typeface="Arial"/>
                  <a:ea typeface="+mn-ea"/>
                  <a:cs typeface="+mn-cs"/>
                </a:rPr>
                <a:t>Le service de proximité</a:t>
              </a:r>
            </a:p>
          </p:txBody>
        </p:sp>
        <p:cxnSp>
          <p:nvCxnSpPr>
            <p:cNvPr id="27" name="Connecteur droit 26"/>
            <p:cNvCxnSpPr/>
            <p:nvPr/>
          </p:nvCxnSpPr>
          <p:spPr>
            <a:xfrm>
              <a:off x="7178433"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30" name="Groupe 29"/>
            <p:cNvGrpSpPr/>
            <p:nvPr/>
          </p:nvGrpSpPr>
          <p:grpSpPr>
            <a:xfrm>
              <a:off x="7967518" y="2062546"/>
              <a:ext cx="716383" cy="473768"/>
              <a:chOff x="7967517" y="2062545"/>
              <a:chExt cx="716383" cy="473768"/>
            </a:xfrm>
          </p:grpSpPr>
          <p:pic>
            <p:nvPicPr>
              <p:cNvPr id="31" name="Picture 3"/>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67517" y="2062545"/>
                <a:ext cx="716383" cy="473768"/>
              </a:xfrm>
              <a:prstGeom prst="roundRect">
                <a:avLst>
                  <a:gd name="adj" fmla="val 8594"/>
                </a:avLst>
              </a:prstGeom>
              <a:solidFill>
                <a:srgbClr val="FFFFFF">
                  <a:shade val="85000"/>
                </a:srgbClr>
              </a:solidFill>
              <a:ln>
                <a:noFill/>
              </a:ln>
              <a:effectLst/>
              <a:extLst>
                <a:ext uri="{91240B29-F687-4F45-9708-019B960494DF}">
                  <a14:hiddenLine xmlns:a14="http://schemas.microsoft.com/office/drawing/2010/main" w="9525">
                    <a:solidFill>
                      <a:schemeClr val="tx1"/>
                    </a:solidFill>
                    <a:miter lim="800000"/>
                    <a:headEnd/>
                    <a:tailEnd/>
                  </a14:hiddenLine>
                </a:ext>
              </a:extLst>
            </p:spPr>
          </p:pic>
          <p:pic>
            <p:nvPicPr>
              <p:cNvPr id="32" name="Picture 4"/>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8385355" y="2143205"/>
                <a:ext cx="131071" cy="13107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a:extLst>
                <a:ext uri="{91240B29-F687-4F45-9708-019B960494DF}">
                  <a14:hiddenLine xmlns:a14="http://schemas.microsoft.com/office/drawing/2010/main" w="9525">
                    <a:solidFill>
                      <a:schemeClr val="tx1"/>
                    </a:solidFill>
                    <a:miter lim="800000"/>
                    <a:headEnd/>
                    <a:tailEnd/>
                  </a14:hiddenLine>
                </a:ext>
              </a:extLst>
            </p:spPr>
          </p:pic>
        </p:grpSp>
        <p:sp>
          <p:nvSpPr>
            <p:cNvPr id="33" name="Rectangle 32"/>
            <p:cNvSpPr/>
            <p:nvPr/>
          </p:nvSpPr>
          <p:spPr>
            <a:xfrm>
              <a:off x="6269810" y="3069415"/>
              <a:ext cx="2622669" cy="1154162"/>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Structure de conseil et de formation au cœur du réseau des agences  Chubb France</a:t>
              </a: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Mises en œuvre de situations multiples</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et proches des conditions réelles, </a:t>
              </a: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Programmes variés et ciblés au moyen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d’une gamme unique d’outils de formation</a:t>
              </a:r>
            </a:p>
          </p:txBody>
        </p:sp>
        <p:sp>
          <p:nvSpPr>
            <p:cNvPr id="51" name="Rectangle 50"/>
            <p:cNvSpPr/>
            <p:nvPr/>
          </p:nvSpPr>
          <p:spPr>
            <a:xfrm>
              <a:off x="6269812"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52" name="Rectangle 51"/>
            <p:cNvSpPr/>
            <p:nvPr/>
          </p:nvSpPr>
          <p:spPr>
            <a:xfrm>
              <a:off x="6444208" y="2669680"/>
              <a:ext cx="2239692" cy="238527"/>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white"/>
                  </a:solidFill>
                  <a:effectLst/>
                  <a:uLnTx/>
                  <a:uFillTx/>
                  <a:latin typeface="Arial"/>
                  <a:ea typeface="+mn-ea"/>
                  <a:cs typeface="+mn-cs"/>
                </a:rPr>
                <a:t>Les          Chubb France</a:t>
              </a:r>
            </a:p>
          </p:txBody>
        </p:sp>
        <p:pic>
          <p:nvPicPr>
            <p:cNvPr id="53" name="Picture 3"/>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6"/>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61" name="Image 60"/>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7364633" y="2076136"/>
              <a:ext cx="463409" cy="484611"/>
            </a:xfrm>
            <a:prstGeom prst="rect">
              <a:avLst/>
            </a:prstGeom>
          </p:spPr>
        </p:pic>
        <p:grpSp>
          <p:nvGrpSpPr>
            <p:cNvPr id="23" name="Groupe 22">
              <a:extLst>
                <a:ext uri="{FF2B5EF4-FFF2-40B4-BE49-F238E27FC236}">
                  <a16:creationId xmlns:a16="http://schemas.microsoft.com/office/drawing/2014/main" id="{BCAC035C-EEA6-4650-853A-8F0CB557AEDF}"/>
                </a:ext>
              </a:extLst>
            </p:cNvPr>
            <p:cNvGrpSpPr/>
            <p:nvPr/>
          </p:nvGrpSpPr>
          <p:grpSpPr>
            <a:xfrm>
              <a:off x="3117338" y="1620045"/>
              <a:ext cx="1461569" cy="2895920"/>
              <a:chOff x="4586595" y="1620045"/>
              <a:chExt cx="1461569" cy="2895920"/>
            </a:xfrm>
          </p:grpSpPr>
          <p:sp>
            <p:nvSpPr>
              <p:cNvPr id="101" name="Rectangle 100">
                <a:extLst>
                  <a:ext uri="{FF2B5EF4-FFF2-40B4-BE49-F238E27FC236}">
                    <a16:creationId xmlns:a16="http://schemas.microsoft.com/office/drawing/2014/main" id="{771A254B-DF5F-4B3C-A63B-716DD26021A4}"/>
                  </a:ext>
                </a:extLst>
              </p:cNvPr>
              <p:cNvSpPr/>
              <p:nvPr/>
            </p:nvSpPr>
            <p:spPr>
              <a:xfrm>
                <a:off x="4597818" y="1620046"/>
                <a:ext cx="1439123"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1"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71" name="Rectangle 70">
                <a:extLst>
                  <a:ext uri="{FF2B5EF4-FFF2-40B4-BE49-F238E27FC236}">
                    <a16:creationId xmlns:a16="http://schemas.microsoft.com/office/drawing/2014/main" id="{68EB86ED-F7D8-437C-B5C7-BB95C0B64091}"/>
                  </a:ext>
                </a:extLst>
              </p:cNvPr>
              <p:cNvSpPr/>
              <p:nvPr/>
            </p:nvSpPr>
            <p:spPr>
              <a:xfrm>
                <a:off x="4586595" y="1620045"/>
                <a:ext cx="1452300" cy="253916"/>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Élaboration </a:t>
                </a:r>
              </a:p>
            </p:txBody>
          </p:sp>
          <p:sp>
            <p:nvSpPr>
              <p:cNvPr id="95" name="Rectangle 94">
                <a:extLst>
                  <a:ext uri="{FF2B5EF4-FFF2-40B4-BE49-F238E27FC236}">
                    <a16:creationId xmlns:a16="http://schemas.microsoft.com/office/drawing/2014/main" id="{2602558C-3B34-488D-9423-B15DAA0A1808}"/>
                  </a:ext>
                </a:extLst>
              </p:cNvPr>
              <p:cNvSpPr/>
              <p:nvPr/>
            </p:nvSpPr>
            <p:spPr>
              <a:xfrm>
                <a:off x="4599775" y="2681619"/>
                <a:ext cx="1442543"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96" name="Rectangle à coins arrondis 98">
                <a:extLst>
                  <a:ext uri="{FF2B5EF4-FFF2-40B4-BE49-F238E27FC236}">
                    <a16:creationId xmlns:a16="http://schemas.microsoft.com/office/drawing/2014/main" id="{FD7DCD12-01F4-4F87-B72C-E3B2E10F4272}"/>
                  </a:ext>
                </a:extLst>
              </p:cNvPr>
              <p:cNvSpPr/>
              <p:nvPr/>
            </p:nvSpPr>
            <p:spPr>
              <a:xfrm>
                <a:off x="4736615" y="1997937"/>
                <a:ext cx="1194271" cy="59779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9" name="Rectangle 98">
                <a:extLst>
                  <a:ext uri="{FF2B5EF4-FFF2-40B4-BE49-F238E27FC236}">
                    <a16:creationId xmlns:a16="http://schemas.microsoft.com/office/drawing/2014/main" id="{9E421ED8-CE56-4880-8D36-A2109B5A71E2}"/>
                  </a:ext>
                </a:extLst>
              </p:cNvPr>
              <p:cNvSpPr/>
              <p:nvPr/>
            </p:nvSpPr>
            <p:spPr>
              <a:xfrm>
                <a:off x="4595863" y="3723878"/>
                <a:ext cx="1452301" cy="50783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srgbClr val="1F497D"/>
                    </a:solidFill>
                    <a:effectLst/>
                    <a:uLnTx/>
                    <a:uFillTx/>
                    <a:latin typeface="Arial"/>
                    <a:ea typeface="+mn-ea"/>
                    <a:cs typeface="+mn-cs"/>
                  </a:rPr>
                  <a:t>Nous vous assistons dans la réalisation du  Document Unique</a:t>
                </a:r>
              </a:p>
            </p:txBody>
          </p:sp>
          <p:pic>
            <p:nvPicPr>
              <p:cNvPr id="12" name="Image 11" descr="Une image contenant texte&#10;&#10;Description générée automatiquement">
                <a:extLst>
                  <a:ext uri="{FF2B5EF4-FFF2-40B4-BE49-F238E27FC236}">
                    <a16:creationId xmlns:a16="http://schemas.microsoft.com/office/drawing/2014/main" id="{833EE31B-ADA6-4746-AA6F-7FB453298EFE}"/>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063376" y="2025339"/>
                <a:ext cx="522461" cy="522461"/>
              </a:xfrm>
              <a:prstGeom prst="rect">
                <a:avLst/>
              </a:prstGeom>
            </p:spPr>
          </p:pic>
        </p:grpSp>
        <p:grpSp>
          <p:nvGrpSpPr>
            <p:cNvPr id="28" name="Groupe 27">
              <a:extLst>
                <a:ext uri="{FF2B5EF4-FFF2-40B4-BE49-F238E27FC236}">
                  <a16:creationId xmlns:a16="http://schemas.microsoft.com/office/drawing/2014/main" id="{0165EC48-1E41-41CF-BE02-CBC00CE1574F}"/>
                </a:ext>
              </a:extLst>
            </p:cNvPr>
            <p:cNvGrpSpPr/>
            <p:nvPr/>
          </p:nvGrpSpPr>
          <p:grpSpPr>
            <a:xfrm>
              <a:off x="179512" y="1620046"/>
              <a:ext cx="2919654" cy="2895919"/>
              <a:chOff x="179512" y="1620046"/>
              <a:chExt cx="2919654" cy="2895919"/>
            </a:xfrm>
          </p:grpSpPr>
          <p:sp>
            <p:nvSpPr>
              <p:cNvPr id="87" name="Rectangle 86">
                <a:extLst>
                  <a:ext uri="{FF2B5EF4-FFF2-40B4-BE49-F238E27FC236}">
                    <a16:creationId xmlns:a16="http://schemas.microsoft.com/office/drawing/2014/main" id="{CA30C438-1591-4016-9600-F20BFD7AC719}"/>
                  </a:ext>
                </a:extLst>
              </p:cNvPr>
              <p:cNvSpPr/>
              <p:nvPr/>
            </p:nvSpPr>
            <p:spPr>
              <a:xfrm>
                <a:off x="181467" y="1620046"/>
                <a:ext cx="2909512"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1"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103" name="Rectangle 102">
                <a:extLst>
                  <a:ext uri="{FF2B5EF4-FFF2-40B4-BE49-F238E27FC236}">
                    <a16:creationId xmlns:a16="http://schemas.microsoft.com/office/drawing/2014/main" id="{818C6812-FD2B-4001-8F36-E2B38068D026}"/>
                  </a:ext>
                </a:extLst>
              </p:cNvPr>
              <p:cNvSpPr/>
              <p:nvPr/>
            </p:nvSpPr>
            <p:spPr>
              <a:xfrm>
                <a:off x="1644937" y="1620046"/>
                <a:ext cx="1454229" cy="253916"/>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Audit</a:t>
                </a:r>
              </a:p>
            </p:txBody>
          </p:sp>
          <p:sp>
            <p:nvSpPr>
              <p:cNvPr id="104" name="Rectangle 103">
                <a:extLst>
                  <a:ext uri="{FF2B5EF4-FFF2-40B4-BE49-F238E27FC236}">
                    <a16:creationId xmlns:a16="http://schemas.microsoft.com/office/drawing/2014/main" id="{E81BE6B9-106F-46B7-9553-663F269B84D1}"/>
                  </a:ext>
                </a:extLst>
              </p:cNvPr>
              <p:cNvSpPr/>
              <p:nvPr/>
            </p:nvSpPr>
            <p:spPr>
              <a:xfrm>
                <a:off x="1647277" y="2681619"/>
                <a:ext cx="1442543"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105" name="Rectangle 104">
                <a:extLst>
                  <a:ext uri="{FF2B5EF4-FFF2-40B4-BE49-F238E27FC236}">
                    <a16:creationId xmlns:a16="http://schemas.microsoft.com/office/drawing/2014/main" id="{0AE69C84-94CB-422D-A192-12F4CB3A5A91}"/>
                  </a:ext>
                </a:extLst>
              </p:cNvPr>
              <p:cNvSpPr/>
              <p:nvPr/>
            </p:nvSpPr>
            <p:spPr>
              <a:xfrm>
                <a:off x="1650698" y="2682482"/>
                <a:ext cx="143912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all" spc="0" normalizeH="0" baseline="0" noProof="0" dirty="0">
                    <a:ln>
                      <a:noFill/>
                    </a:ln>
                    <a:solidFill>
                      <a:srgbClr val="1F497D"/>
                    </a:solidFill>
                    <a:effectLst/>
                    <a:uLnTx/>
                    <a:uFillTx/>
                    <a:latin typeface="Arial"/>
                    <a:ea typeface="+mn-ea"/>
                    <a:cs typeface="+mn-cs"/>
                  </a:rPr>
                  <a:t>organisation</a:t>
                </a:r>
              </a:p>
            </p:txBody>
          </p:sp>
          <p:sp>
            <p:nvSpPr>
              <p:cNvPr id="106" name="Rectangle 105">
                <a:extLst>
                  <a:ext uri="{FF2B5EF4-FFF2-40B4-BE49-F238E27FC236}">
                    <a16:creationId xmlns:a16="http://schemas.microsoft.com/office/drawing/2014/main" id="{616A2B19-2152-4BE7-9F6F-73750AA7A28F}"/>
                  </a:ext>
                </a:extLst>
              </p:cNvPr>
              <p:cNvSpPr/>
              <p:nvPr/>
            </p:nvSpPr>
            <p:spPr>
              <a:xfrm>
                <a:off x="1650700" y="2917354"/>
                <a:ext cx="1439123"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Étudier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les plans d’amélioration de la sécurité des sites tertiaires et industriels</a:t>
                </a:r>
              </a:p>
            </p:txBody>
          </p:sp>
          <p:sp>
            <p:nvSpPr>
              <p:cNvPr id="108" name="Rectangle à coins arrondis 56">
                <a:extLst>
                  <a:ext uri="{FF2B5EF4-FFF2-40B4-BE49-F238E27FC236}">
                    <a16:creationId xmlns:a16="http://schemas.microsoft.com/office/drawing/2014/main" id="{729F785D-2BF8-44FE-8422-4ADA219FF9C3}"/>
                  </a:ext>
                </a:extLst>
              </p:cNvPr>
              <p:cNvSpPr/>
              <p:nvPr/>
            </p:nvSpPr>
            <p:spPr>
              <a:xfrm>
                <a:off x="1794195" y="1995686"/>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 name="Image 5">
                <a:extLst>
                  <a:ext uri="{FF2B5EF4-FFF2-40B4-BE49-F238E27FC236}">
                    <a16:creationId xmlns:a16="http://schemas.microsoft.com/office/drawing/2014/main" id="{4FF32897-21C0-4028-A78B-62D07471A1A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156588" y="2062546"/>
                <a:ext cx="423920" cy="473888"/>
              </a:xfrm>
              <a:prstGeom prst="rect">
                <a:avLst/>
              </a:prstGeom>
            </p:spPr>
          </p:pic>
          <p:sp>
            <p:nvSpPr>
              <p:cNvPr id="10" name="Rectangle 9"/>
              <p:cNvSpPr/>
              <p:nvPr/>
            </p:nvSpPr>
            <p:spPr>
              <a:xfrm>
                <a:off x="179513" y="1620048"/>
                <a:ext cx="1444498" cy="253916"/>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Audit</a:t>
                </a:r>
              </a:p>
            </p:txBody>
          </p:sp>
          <p:sp>
            <p:nvSpPr>
              <p:cNvPr id="88" name="Rectangle 87">
                <a:extLst>
                  <a:ext uri="{FF2B5EF4-FFF2-40B4-BE49-F238E27FC236}">
                    <a16:creationId xmlns:a16="http://schemas.microsoft.com/office/drawing/2014/main" id="{F4D93B5F-5A56-476F-BF1F-23FAB0258345}"/>
                  </a:ext>
                </a:extLst>
              </p:cNvPr>
              <p:cNvSpPr/>
              <p:nvPr/>
            </p:nvSpPr>
            <p:spPr>
              <a:xfrm>
                <a:off x="179513" y="2681619"/>
                <a:ext cx="1442543"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89" name="Rectangle 88">
                <a:extLst>
                  <a:ext uri="{FF2B5EF4-FFF2-40B4-BE49-F238E27FC236}">
                    <a16:creationId xmlns:a16="http://schemas.microsoft.com/office/drawing/2014/main" id="{DB9EA8C5-3149-4EB5-B72C-66B3E78CD511}"/>
                  </a:ext>
                </a:extLst>
              </p:cNvPr>
              <p:cNvSpPr/>
              <p:nvPr/>
            </p:nvSpPr>
            <p:spPr>
              <a:xfrm>
                <a:off x="179512" y="2682482"/>
                <a:ext cx="1438041"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all" spc="0" normalizeH="0" baseline="0" noProof="0" dirty="0">
                    <a:ln>
                      <a:noFill/>
                    </a:ln>
                    <a:solidFill>
                      <a:srgbClr val="1F497D"/>
                    </a:solidFill>
                    <a:effectLst/>
                    <a:uLnTx/>
                    <a:uFillTx/>
                    <a:latin typeface="Arial"/>
                    <a:ea typeface="+mn-ea"/>
                    <a:cs typeface="+mn-cs"/>
                  </a:rPr>
                  <a:t>Incendie - explosion</a:t>
                </a:r>
              </a:p>
            </p:txBody>
          </p:sp>
          <p:sp>
            <p:nvSpPr>
              <p:cNvPr id="90" name="Rectangle 89">
                <a:extLst>
                  <a:ext uri="{FF2B5EF4-FFF2-40B4-BE49-F238E27FC236}">
                    <a16:creationId xmlns:a16="http://schemas.microsoft.com/office/drawing/2014/main" id="{15DAB3CC-A838-44C7-9146-2B934404FDAA}"/>
                  </a:ext>
                </a:extLst>
              </p:cNvPr>
              <p:cNvSpPr/>
              <p:nvPr/>
            </p:nvSpPr>
            <p:spPr>
              <a:xfrm>
                <a:off x="179513" y="2917354"/>
                <a:ext cx="1438041" cy="82330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Évaluer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vos risques incendie et d’explosion, votre organisation et signalisation</a:t>
                </a:r>
              </a:p>
            </p:txBody>
          </p:sp>
          <p:sp>
            <p:nvSpPr>
              <p:cNvPr id="91" name="Rectangle à coins arrondis 81">
                <a:extLst>
                  <a:ext uri="{FF2B5EF4-FFF2-40B4-BE49-F238E27FC236}">
                    <a16:creationId xmlns:a16="http://schemas.microsoft.com/office/drawing/2014/main" id="{23EDB114-3F5F-434F-A480-365F2B5C574D}"/>
                  </a:ext>
                </a:extLst>
              </p:cNvPr>
              <p:cNvSpPr/>
              <p:nvPr/>
            </p:nvSpPr>
            <p:spPr>
              <a:xfrm>
                <a:off x="322468" y="1995686"/>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4" name="Rectangle 93">
                <a:extLst>
                  <a:ext uri="{FF2B5EF4-FFF2-40B4-BE49-F238E27FC236}">
                    <a16:creationId xmlns:a16="http://schemas.microsoft.com/office/drawing/2014/main" id="{FFA74F97-FA76-4D25-8C95-3E1E17524037}"/>
                  </a:ext>
                </a:extLst>
              </p:cNvPr>
              <p:cNvSpPr/>
              <p:nvPr/>
            </p:nvSpPr>
            <p:spPr>
              <a:xfrm>
                <a:off x="188725" y="3723878"/>
                <a:ext cx="2909511" cy="384721"/>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Nous assistons le responsable de l'entreprise et l'assistons dans ses missions d’évaluation</a:t>
                </a:r>
              </a:p>
            </p:txBody>
          </p:sp>
          <p:pic>
            <p:nvPicPr>
              <p:cNvPr id="16" name="Image 15" descr="Une image contenant texte, équipement électronique, ordinateur&#10;&#10;Description générée automatiquement">
                <a:extLst>
                  <a:ext uri="{FF2B5EF4-FFF2-40B4-BE49-F238E27FC236}">
                    <a16:creationId xmlns:a16="http://schemas.microsoft.com/office/drawing/2014/main" id="{6567E184-B6CE-4C8D-92AD-3974623DC0B6}"/>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1800" t="9015" r="7926" b="15386"/>
              <a:stretch/>
            </p:blipFill>
            <p:spPr>
              <a:xfrm>
                <a:off x="601934" y="2106091"/>
                <a:ext cx="561275" cy="382172"/>
              </a:xfrm>
              <a:prstGeom prst="rect">
                <a:avLst/>
              </a:prstGeom>
            </p:spPr>
          </p:pic>
          <p:cxnSp>
            <p:nvCxnSpPr>
              <p:cNvPr id="121" name="Connecteur droit 120">
                <a:extLst>
                  <a:ext uri="{FF2B5EF4-FFF2-40B4-BE49-F238E27FC236}">
                    <a16:creationId xmlns:a16="http://schemas.microsoft.com/office/drawing/2014/main" id="{EF62E92C-452A-4FDA-B59C-AE814767A264}"/>
                  </a:ext>
                </a:extLst>
              </p:cNvPr>
              <p:cNvCxnSpPr>
                <a:cxnSpLocks/>
              </p:cNvCxnSpPr>
              <p:nvPr/>
            </p:nvCxnSpPr>
            <p:spPr>
              <a:xfrm>
                <a:off x="1634667" y="2017756"/>
                <a:ext cx="0" cy="1660969"/>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22" name="Groupe 121">
              <a:extLst>
                <a:ext uri="{FF2B5EF4-FFF2-40B4-BE49-F238E27FC236}">
                  <a16:creationId xmlns:a16="http://schemas.microsoft.com/office/drawing/2014/main" id="{C2B0A15F-B61C-418D-8F1E-541D0A30ECC7}"/>
                </a:ext>
              </a:extLst>
            </p:cNvPr>
            <p:cNvGrpSpPr/>
            <p:nvPr/>
          </p:nvGrpSpPr>
          <p:grpSpPr>
            <a:xfrm>
              <a:off x="4597079" y="1620046"/>
              <a:ext cx="1445578" cy="2895919"/>
              <a:chOff x="1650617" y="1620046"/>
              <a:chExt cx="1445578" cy="2895919"/>
            </a:xfrm>
          </p:grpSpPr>
          <p:sp>
            <p:nvSpPr>
              <p:cNvPr id="123" name="Rectangle 122">
                <a:extLst>
                  <a:ext uri="{FF2B5EF4-FFF2-40B4-BE49-F238E27FC236}">
                    <a16:creationId xmlns:a16="http://schemas.microsoft.com/office/drawing/2014/main" id="{77747842-D0C6-4856-A168-6C7D0B6CD7F9}"/>
                  </a:ext>
                </a:extLst>
              </p:cNvPr>
              <p:cNvSpPr/>
              <p:nvPr/>
            </p:nvSpPr>
            <p:spPr>
              <a:xfrm>
                <a:off x="1653652" y="1620046"/>
                <a:ext cx="1439123"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1"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80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124" name="Rectangle 123">
                <a:extLst>
                  <a:ext uri="{FF2B5EF4-FFF2-40B4-BE49-F238E27FC236}">
                    <a16:creationId xmlns:a16="http://schemas.microsoft.com/office/drawing/2014/main" id="{28AA25FE-19B4-4F4D-9CEC-73C65C4BFCD5}"/>
                  </a:ext>
                </a:extLst>
              </p:cNvPr>
              <p:cNvSpPr/>
              <p:nvPr/>
            </p:nvSpPr>
            <p:spPr>
              <a:xfrm>
                <a:off x="1650617" y="1620048"/>
                <a:ext cx="1445578" cy="253916"/>
              </a:xfrm>
              <a:prstGeom prst="rect">
                <a:avLst/>
              </a:prstGeom>
              <a:no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Réalisation</a:t>
                </a:r>
              </a:p>
            </p:txBody>
          </p:sp>
          <p:pic>
            <p:nvPicPr>
              <p:cNvPr id="125" name="Picture 2">
                <a:extLst>
                  <a:ext uri="{FF2B5EF4-FFF2-40B4-BE49-F238E27FC236}">
                    <a16:creationId xmlns:a16="http://schemas.microsoft.com/office/drawing/2014/main" id="{CDB772AB-E6B8-49B1-9AFF-5222DE4AAB4E}"/>
                  </a:ext>
                </a:extLst>
              </p:cNvPr>
              <p:cNvPicPr>
                <a:picLocks noChangeAspect="1" noChangeArrowheads="1"/>
              </p:cNvPicPr>
              <p:nvPr/>
            </p:nvPicPr>
            <p:blipFill>
              <a:blip r:embed="rId10"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2579995" y="2713398"/>
                <a:ext cx="157252" cy="162091"/>
              </a:xfrm>
              <a:prstGeom prst="rect">
                <a:avLst/>
              </a:prstGeom>
              <a:solidFill>
                <a:schemeClr val="accent1">
                  <a:lumMod val="20000"/>
                  <a:lumOff val="80000"/>
                </a:schemeClr>
              </a:solidFill>
              <a:ln w="9525">
                <a:noFill/>
                <a:miter lim="800000"/>
                <a:headEnd/>
                <a:tailEnd/>
              </a:ln>
              <a:effectLst/>
            </p:spPr>
          </p:pic>
          <p:sp>
            <p:nvSpPr>
              <p:cNvPr id="126" name="Rectangle 125">
                <a:extLst>
                  <a:ext uri="{FF2B5EF4-FFF2-40B4-BE49-F238E27FC236}">
                    <a16:creationId xmlns:a16="http://schemas.microsoft.com/office/drawing/2014/main" id="{C9A30C7E-1578-4F36-9AD4-F949F6D7A27C}"/>
                  </a:ext>
                </a:extLst>
              </p:cNvPr>
              <p:cNvSpPr/>
              <p:nvPr/>
            </p:nvSpPr>
            <p:spPr>
              <a:xfrm>
                <a:off x="1653652" y="2681619"/>
                <a:ext cx="1442543"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127" name="Rectangle 126">
                <a:extLst>
                  <a:ext uri="{FF2B5EF4-FFF2-40B4-BE49-F238E27FC236}">
                    <a16:creationId xmlns:a16="http://schemas.microsoft.com/office/drawing/2014/main" id="{594B5F13-8A38-4F07-9A85-CB929A8C8DF9}"/>
                  </a:ext>
                </a:extLst>
              </p:cNvPr>
              <p:cNvSpPr/>
              <p:nvPr/>
            </p:nvSpPr>
            <p:spPr>
              <a:xfrm>
                <a:off x="1653652" y="2682482"/>
                <a:ext cx="1439123" cy="215444"/>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all" spc="0" normalizeH="0" baseline="0" noProof="0" dirty="0">
                    <a:ln>
                      <a:noFill/>
                    </a:ln>
                    <a:solidFill>
                      <a:srgbClr val="1F497D"/>
                    </a:solidFill>
                    <a:effectLst/>
                    <a:uLnTx/>
                    <a:uFillTx/>
                    <a:latin typeface="Arial"/>
                    <a:ea typeface="+mn-ea"/>
                    <a:cs typeface="+mn-cs"/>
                  </a:rPr>
                  <a:t>exercices</a:t>
                </a:r>
              </a:p>
            </p:txBody>
          </p:sp>
          <p:sp>
            <p:nvSpPr>
              <p:cNvPr id="128" name="Rectangle 127">
                <a:extLst>
                  <a:ext uri="{FF2B5EF4-FFF2-40B4-BE49-F238E27FC236}">
                    <a16:creationId xmlns:a16="http://schemas.microsoft.com/office/drawing/2014/main" id="{91375C10-C7F0-4DD2-A658-4954610798C1}"/>
                  </a:ext>
                </a:extLst>
              </p:cNvPr>
              <p:cNvSpPr/>
              <p:nvPr/>
            </p:nvSpPr>
            <p:spPr>
              <a:xfrm>
                <a:off x="1653653" y="2917354"/>
                <a:ext cx="1439122"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Corréler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les résultats des audits avec des exercices de mise en situation</a:t>
                </a:r>
              </a:p>
            </p:txBody>
          </p:sp>
          <p:sp>
            <p:nvSpPr>
              <p:cNvPr id="129" name="Rectangle 128">
                <a:extLst>
                  <a:ext uri="{FF2B5EF4-FFF2-40B4-BE49-F238E27FC236}">
                    <a16:creationId xmlns:a16="http://schemas.microsoft.com/office/drawing/2014/main" id="{1BBE4D48-6DFD-482B-9EA8-AA1C4B2D984E}"/>
                  </a:ext>
                </a:extLst>
              </p:cNvPr>
              <p:cNvSpPr/>
              <p:nvPr/>
            </p:nvSpPr>
            <p:spPr>
              <a:xfrm>
                <a:off x="1650617" y="3723878"/>
                <a:ext cx="1442158" cy="677108"/>
              </a:xfrm>
              <a:prstGeom prst="rect">
                <a:avLst/>
              </a:prstGeom>
            </p:spPr>
            <p:txBody>
              <a:bodyPr wrap="square">
                <a:spAutoFit/>
              </a:bodyPr>
              <a:lstStyle/>
              <a:p>
                <a:pPr lvl="0" algn="ctr">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Nous réalisons les tests de mise en situation de vos </a:t>
                </a:r>
                <a:r>
                  <a:rPr lang="fr-FR" sz="950" dirty="0">
                    <a:solidFill>
                      <a:srgbClr val="1F497D"/>
                    </a:solidFill>
                  </a:rPr>
                  <a:t>Plans d’Organisation Interne</a:t>
                </a:r>
                <a:endParaRPr kumimoji="0" lang="fr-FR" sz="950" b="0" i="0" u="none" strike="noStrike" kern="1200" cap="none" spc="0" normalizeH="0" baseline="0" noProof="0" dirty="0">
                  <a:ln>
                    <a:noFill/>
                  </a:ln>
                  <a:solidFill>
                    <a:srgbClr val="1F497D"/>
                  </a:solidFill>
                  <a:effectLst/>
                  <a:uLnTx/>
                  <a:uFillTx/>
                  <a:latin typeface="Arial"/>
                  <a:ea typeface="+mn-ea"/>
                  <a:cs typeface="+mn-cs"/>
                </a:endParaRPr>
              </a:p>
            </p:txBody>
          </p:sp>
          <p:sp>
            <p:nvSpPr>
              <p:cNvPr id="130" name="Rectangle à coins arrondis 82">
                <a:extLst>
                  <a:ext uri="{FF2B5EF4-FFF2-40B4-BE49-F238E27FC236}">
                    <a16:creationId xmlns:a16="http://schemas.microsoft.com/office/drawing/2014/main" id="{8ED8A851-EB66-4AD4-8CDE-E210E4FF2D7D}"/>
                  </a:ext>
                </a:extLst>
              </p:cNvPr>
              <p:cNvSpPr/>
              <p:nvPr/>
            </p:nvSpPr>
            <p:spPr>
              <a:xfrm>
                <a:off x="1797149" y="1995685"/>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131" name="Image 130">
                <a:extLst>
                  <a:ext uri="{FF2B5EF4-FFF2-40B4-BE49-F238E27FC236}">
                    <a16:creationId xmlns:a16="http://schemas.microsoft.com/office/drawing/2014/main" id="{BF3F001C-E596-43DB-8985-7F128C2D687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41989" y="2068339"/>
                <a:ext cx="459414" cy="459414"/>
              </a:xfrm>
              <a:prstGeom prst="rect">
                <a:avLst/>
              </a:prstGeom>
            </p:spPr>
          </p:pic>
        </p:grpSp>
        <p:pic>
          <p:nvPicPr>
            <p:cNvPr id="132" name="Image 131" descr="Une image contenant tour&#10;&#10;Description générée automatiquement">
              <a:extLst>
                <a:ext uri="{FF2B5EF4-FFF2-40B4-BE49-F238E27FC236}">
                  <a16:creationId xmlns:a16="http://schemas.microsoft.com/office/drawing/2014/main" id="{70681A46-BE65-4DF7-9792-D3797DDCF952}"/>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519914" y="2074563"/>
              <a:ext cx="716382" cy="477447"/>
            </a:xfrm>
            <a:prstGeom prst="roundRect">
              <a:avLst>
                <a:gd name="adj" fmla="val 8594"/>
              </a:avLst>
            </a:prstGeom>
            <a:solidFill>
              <a:srgbClr val="FFFFFF">
                <a:shade val="85000"/>
              </a:srgbClr>
            </a:solidFill>
            <a:ln>
              <a:noFill/>
            </a:ln>
            <a:effectLst/>
          </p:spPr>
        </p:pic>
        <p:sp>
          <p:nvSpPr>
            <p:cNvPr id="57" name="Rectangle 56">
              <a:extLst>
                <a:ext uri="{FF2B5EF4-FFF2-40B4-BE49-F238E27FC236}">
                  <a16:creationId xmlns:a16="http://schemas.microsoft.com/office/drawing/2014/main" id="{769452CB-CCEB-4A83-A286-2FBCE8F1648C}"/>
                </a:ext>
              </a:extLst>
            </p:cNvPr>
            <p:cNvSpPr/>
            <p:nvPr/>
          </p:nvSpPr>
          <p:spPr>
            <a:xfrm>
              <a:off x="3130518" y="2908206"/>
              <a:ext cx="1439123"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Formaliser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les concepts de sécurité et d’organisation</a:t>
              </a:r>
            </a:p>
          </p:txBody>
        </p:sp>
        <p:sp>
          <p:nvSpPr>
            <p:cNvPr id="59" name="Rectangle 58">
              <a:extLst>
                <a:ext uri="{FF2B5EF4-FFF2-40B4-BE49-F238E27FC236}">
                  <a16:creationId xmlns:a16="http://schemas.microsoft.com/office/drawing/2014/main" id="{0BBD91A8-7030-4D8B-B1EA-C56572D721E7}"/>
                </a:ext>
              </a:extLst>
            </p:cNvPr>
            <p:cNvSpPr/>
            <p:nvPr/>
          </p:nvSpPr>
          <p:spPr>
            <a:xfrm>
              <a:off x="3126607" y="2669680"/>
              <a:ext cx="1452300" cy="238527"/>
            </a:xfrm>
            <a:prstGeom prst="rect">
              <a:avLst/>
            </a:prstGeom>
            <a:noFill/>
          </p:spPr>
          <p:txBody>
            <a:bodyPr wrap="square">
              <a:spAutoFit/>
            </a:bodyPr>
            <a:lstStyle/>
            <a:p>
              <a:pPr algn="ctr"/>
              <a:r>
                <a:rPr lang="fr-FR" sz="950" b="1" cap="all" dirty="0">
                  <a:solidFill>
                    <a:srgbClr val="1F497D"/>
                  </a:solidFill>
                </a:rPr>
                <a:t>DOCUMENT UNIQUE</a:t>
              </a:r>
            </a:p>
          </p:txBody>
        </p:sp>
      </p:grpSp>
      <p:grpSp>
        <p:nvGrpSpPr>
          <p:cNvPr id="4" name="Groupe 3">
            <a:extLst>
              <a:ext uri="{FF2B5EF4-FFF2-40B4-BE49-F238E27FC236}">
                <a16:creationId xmlns:a16="http://schemas.microsoft.com/office/drawing/2014/main" id="{AF04E05E-5B13-0144-C215-ACE5F9E3135A}"/>
              </a:ext>
            </a:extLst>
          </p:cNvPr>
          <p:cNvGrpSpPr/>
          <p:nvPr/>
        </p:nvGrpSpPr>
        <p:grpSpPr>
          <a:xfrm>
            <a:off x="293281" y="4778604"/>
            <a:ext cx="1617232" cy="258317"/>
            <a:chOff x="293281" y="4778604"/>
            <a:chExt cx="1617232" cy="258317"/>
          </a:xfrm>
        </p:grpSpPr>
        <p:pic>
          <p:nvPicPr>
            <p:cNvPr id="5" name="Image 4">
              <a:hlinkClick r:id="rId13" action="ppaction://hlinksldjump"/>
              <a:extLst>
                <a:ext uri="{FF2B5EF4-FFF2-40B4-BE49-F238E27FC236}">
                  <a16:creationId xmlns:a16="http://schemas.microsoft.com/office/drawing/2014/main" id="{CE140FD0-AA70-435D-6008-F92CCA31B78C}"/>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7" name="Image 6">
              <a:hlinkClick r:id="rId15" action="ppaction://hlinksldjump"/>
              <a:extLst>
                <a:ext uri="{FF2B5EF4-FFF2-40B4-BE49-F238E27FC236}">
                  <a16:creationId xmlns:a16="http://schemas.microsoft.com/office/drawing/2014/main" id="{A78A721F-B4B3-72DB-EFF7-261BEF040AD7}"/>
                </a:ext>
              </a:extLst>
            </p:cNvPr>
            <p:cNvPicPr>
              <a:picLocks noChangeAspect="1"/>
            </p:cNvPicPr>
            <p:nvPr/>
          </p:nvPicPr>
          <p:blipFill>
            <a:blip r:embed="rId16"/>
            <a:stretch>
              <a:fillRect/>
            </a:stretch>
          </p:blipFill>
          <p:spPr>
            <a:xfrm>
              <a:off x="1403783" y="4778604"/>
              <a:ext cx="506730" cy="258317"/>
            </a:xfrm>
            <a:prstGeom prst="rect">
              <a:avLst/>
            </a:prstGeom>
          </p:spPr>
        </p:pic>
        <p:pic>
          <p:nvPicPr>
            <p:cNvPr id="8" name="Image 7">
              <a:hlinkClick r:id="rId17" action="ppaction://hlinksldjump"/>
              <a:extLst>
                <a:ext uri="{FF2B5EF4-FFF2-40B4-BE49-F238E27FC236}">
                  <a16:creationId xmlns:a16="http://schemas.microsoft.com/office/drawing/2014/main" id="{2584CDA0-3AB3-9D44-B820-B830F9AF13E7}"/>
                </a:ext>
              </a:extLst>
            </p:cNvPr>
            <p:cNvPicPr>
              <a:picLocks noChangeAspect="1"/>
            </p:cNvPicPr>
            <p:nvPr/>
          </p:nvPicPr>
          <p:blipFill>
            <a:blip r:embed="rId18"/>
            <a:stretch>
              <a:fillRect/>
            </a:stretch>
          </p:blipFill>
          <p:spPr>
            <a:xfrm>
              <a:off x="822290" y="4778604"/>
              <a:ext cx="584693" cy="258317"/>
            </a:xfrm>
            <a:prstGeom prst="rect">
              <a:avLst/>
            </a:prstGeom>
          </p:spPr>
        </p:pic>
      </p:grpSp>
      <p:sp>
        <p:nvSpPr>
          <p:cNvPr id="11" name="Rectangle 10">
            <a:extLst>
              <a:ext uri="{FF2B5EF4-FFF2-40B4-BE49-F238E27FC236}">
                <a16:creationId xmlns:a16="http://schemas.microsoft.com/office/drawing/2014/main" id="{4514052F-416E-6A91-6FD7-2EB6C178676B}"/>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Le conseil</a:t>
            </a:r>
          </a:p>
        </p:txBody>
      </p:sp>
    </p:spTree>
    <p:extLst>
      <p:ext uri="{BB962C8B-B14F-4D97-AF65-F5344CB8AC3E}">
        <p14:creationId xmlns:p14="http://schemas.microsoft.com/office/powerpoint/2010/main" val="3753933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E7BDF04E-15FE-5E1C-0754-7D13FCA97942}"/>
              </a:ext>
            </a:extLst>
          </p:cNvPr>
          <p:cNvSpPr>
            <a:spLocks noGrp="1"/>
          </p:cNvSpPr>
          <p:nvPr>
            <p:ph type="sldNum" sz="quarter" idx="4"/>
          </p:nvPr>
        </p:nvSpPr>
        <p:spPr/>
        <p:txBody>
          <a:bodyPr/>
          <a:lstStyle/>
          <a:p>
            <a:fld id="{BE375096-6367-4A46-9B35-1C341654C780}" type="slidenum">
              <a:rPr lang="en-US" smtClean="0"/>
              <a:t>29</a:t>
            </a:fld>
            <a:endParaRPr lang="en-US"/>
          </a:p>
        </p:txBody>
      </p:sp>
      <p:grpSp>
        <p:nvGrpSpPr>
          <p:cNvPr id="5" name="Groupe 4">
            <a:extLst>
              <a:ext uri="{FF2B5EF4-FFF2-40B4-BE49-F238E27FC236}">
                <a16:creationId xmlns:a16="http://schemas.microsoft.com/office/drawing/2014/main" id="{66FD2C65-75D5-FC3B-097C-7E2300BA834F}"/>
              </a:ext>
            </a:extLst>
          </p:cNvPr>
          <p:cNvGrpSpPr/>
          <p:nvPr/>
        </p:nvGrpSpPr>
        <p:grpSpPr>
          <a:xfrm>
            <a:off x="293281" y="4778604"/>
            <a:ext cx="1617232" cy="258317"/>
            <a:chOff x="293281" y="4778604"/>
            <a:chExt cx="1617232" cy="258317"/>
          </a:xfrm>
        </p:grpSpPr>
        <p:pic>
          <p:nvPicPr>
            <p:cNvPr id="9" name="Image 8">
              <a:hlinkClick r:id="rId2" action="ppaction://hlinksldjump"/>
              <a:extLst>
                <a:ext uri="{FF2B5EF4-FFF2-40B4-BE49-F238E27FC236}">
                  <a16:creationId xmlns:a16="http://schemas.microsoft.com/office/drawing/2014/main" id="{2C50D7F4-CB71-D230-E027-192EFEC5A33E}"/>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1" name="Image 10">
              <a:hlinkClick r:id="rId4" action="ppaction://hlinksldjump"/>
              <a:extLst>
                <a:ext uri="{FF2B5EF4-FFF2-40B4-BE49-F238E27FC236}">
                  <a16:creationId xmlns:a16="http://schemas.microsoft.com/office/drawing/2014/main" id="{C7075F96-1D2D-4EC2-F376-DCE7B38CF73D}"/>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12" name="Image 11">
              <a:hlinkClick r:id="rId6" action="ppaction://hlinksldjump"/>
              <a:extLst>
                <a:ext uri="{FF2B5EF4-FFF2-40B4-BE49-F238E27FC236}">
                  <a16:creationId xmlns:a16="http://schemas.microsoft.com/office/drawing/2014/main" id="{BC269088-9DD8-86B0-853F-56FC00D85CED}"/>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7" name="Groupe 6">
            <a:extLst>
              <a:ext uri="{FF2B5EF4-FFF2-40B4-BE49-F238E27FC236}">
                <a16:creationId xmlns:a16="http://schemas.microsoft.com/office/drawing/2014/main" id="{B042101B-A733-AAA2-39C6-EB4EE17DBAD0}"/>
              </a:ext>
            </a:extLst>
          </p:cNvPr>
          <p:cNvGrpSpPr/>
          <p:nvPr/>
        </p:nvGrpSpPr>
        <p:grpSpPr>
          <a:xfrm>
            <a:off x="199248" y="1155152"/>
            <a:ext cx="8693232" cy="2927134"/>
            <a:chOff x="199248" y="1620045"/>
            <a:chExt cx="8693232" cy="2927134"/>
          </a:xfrm>
        </p:grpSpPr>
        <p:sp>
          <p:nvSpPr>
            <p:cNvPr id="13" name="Rectangle 12">
              <a:extLst>
                <a:ext uri="{FF2B5EF4-FFF2-40B4-BE49-F238E27FC236}">
                  <a16:creationId xmlns:a16="http://schemas.microsoft.com/office/drawing/2014/main" id="{246075EA-CCA1-4923-54B5-5696E13AF602}"/>
                </a:ext>
              </a:extLst>
            </p:cNvPr>
            <p:cNvSpPr/>
            <p:nvPr/>
          </p:nvSpPr>
          <p:spPr>
            <a:xfrm>
              <a:off x="4175957" y="1620046"/>
              <a:ext cx="1872208"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small"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14" name="Rectangle 13">
              <a:extLst>
                <a:ext uri="{FF2B5EF4-FFF2-40B4-BE49-F238E27FC236}">
                  <a16:creationId xmlns:a16="http://schemas.microsoft.com/office/drawing/2014/main" id="{CCBE1C5B-1937-8AA7-0DA9-6526940027A9}"/>
                </a:ext>
              </a:extLst>
            </p:cNvPr>
            <p:cNvSpPr/>
            <p:nvPr/>
          </p:nvSpPr>
          <p:spPr>
            <a:xfrm>
              <a:off x="4156217" y="2681619"/>
              <a:ext cx="1891947"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F435A884-DBAE-4002-E366-94EBF8795F2E}"/>
                </a:ext>
              </a:extLst>
            </p:cNvPr>
            <p:cNvSpPr/>
            <p:nvPr/>
          </p:nvSpPr>
          <p:spPr>
            <a:xfrm>
              <a:off x="6269811" y="1620045"/>
              <a:ext cx="2622669" cy="2895921"/>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3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16" name="Rectangle 15">
              <a:extLst>
                <a:ext uri="{FF2B5EF4-FFF2-40B4-BE49-F238E27FC236}">
                  <a16:creationId xmlns:a16="http://schemas.microsoft.com/office/drawing/2014/main" id="{29CDB3C0-1933-3525-DD85-4713AFC21614}"/>
                </a:ext>
              </a:extLst>
            </p:cNvPr>
            <p:cNvSpPr/>
            <p:nvPr/>
          </p:nvSpPr>
          <p:spPr>
            <a:xfrm>
              <a:off x="4175957" y="1620046"/>
              <a:ext cx="1872208"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Protection de la personne</a:t>
              </a:r>
            </a:p>
          </p:txBody>
        </p:sp>
        <p:sp>
          <p:nvSpPr>
            <p:cNvPr id="17" name="Rectangle 16">
              <a:extLst>
                <a:ext uri="{FF2B5EF4-FFF2-40B4-BE49-F238E27FC236}">
                  <a16:creationId xmlns:a16="http://schemas.microsoft.com/office/drawing/2014/main" id="{67A23B31-488E-A0E3-93AF-FD8841C2D388}"/>
                </a:ext>
              </a:extLst>
            </p:cNvPr>
            <p:cNvSpPr/>
            <p:nvPr/>
          </p:nvSpPr>
          <p:spPr>
            <a:xfrm>
              <a:off x="4175957" y="2684398"/>
              <a:ext cx="1872208"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srgbClr val="1F497D"/>
                  </a:solidFill>
                  <a:effectLst/>
                  <a:uLnTx/>
                  <a:uFillTx/>
                  <a:latin typeface="Arial"/>
                  <a:ea typeface="+mn-ea"/>
                  <a:cs typeface="+mn-cs"/>
                </a:rPr>
                <a:t>Couvertures anti-feu </a:t>
              </a:r>
            </a:p>
          </p:txBody>
        </p:sp>
        <p:sp>
          <p:nvSpPr>
            <p:cNvPr id="18" name="Rectangle 17">
              <a:extLst>
                <a:ext uri="{FF2B5EF4-FFF2-40B4-BE49-F238E27FC236}">
                  <a16:creationId xmlns:a16="http://schemas.microsoft.com/office/drawing/2014/main" id="{EE0F4CD8-AE64-21D6-6A72-1204146F78D5}"/>
                </a:ext>
              </a:extLst>
            </p:cNvPr>
            <p:cNvSpPr/>
            <p:nvPr/>
          </p:nvSpPr>
          <p:spPr>
            <a:xfrm>
              <a:off x="4175958" y="2931790"/>
              <a:ext cx="1872208" cy="5309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Agir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sur un départ de feu en situation d’urgence</a:t>
              </a:r>
            </a:p>
          </p:txBody>
        </p:sp>
        <p:sp>
          <p:nvSpPr>
            <p:cNvPr id="19" name="Rectangle 18">
              <a:extLst>
                <a:ext uri="{FF2B5EF4-FFF2-40B4-BE49-F238E27FC236}">
                  <a16:creationId xmlns:a16="http://schemas.microsoft.com/office/drawing/2014/main" id="{9F22BD2C-9276-B9FE-19CE-7A422FC7B4EF}"/>
                </a:ext>
              </a:extLst>
            </p:cNvPr>
            <p:cNvSpPr/>
            <p:nvPr/>
          </p:nvSpPr>
          <p:spPr>
            <a:xfrm>
              <a:off x="4175958" y="3723878"/>
              <a:ext cx="1872207" cy="5309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Nous vous préconisons également des couvertures anti-feu au sein de vos cuisines</a:t>
              </a:r>
            </a:p>
          </p:txBody>
        </p:sp>
        <p:sp>
          <p:nvSpPr>
            <p:cNvPr id="20" name="Rectangle à coins arrondis 28">
              <a:extLst>
                <a:ext uri="{FF2B5EF4-FFF2-40B4-BE49-F238E27FC236}">
                  <a16:creationId xmlns:a16="http://schemas.microsoft.com/office/drawing/2014/main" id="{49101420-252B-921E-053D-DF035736DF27}"/>
                </a:ext>
              </a:extLst>
            </p:cNvPr>
            <p:cNvSpPr/>
            <p:nvPr/>
          </p:nvSpPr>
          <p:spPr>
            <a:xfrm>
              <a:off x="4283968" y="2007923"/>
              <a:ext cx="1656183" cy="595247"/>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1" name="Rectangle 20">
              <a:extLst>
                <a:ext uri="{FF2B5EF4-FFF2-40B4-BE49-F238E27FC236}">
                  <a16:creationId xmlns:a16="http://schemas.microsoft.com/office/drawing/2014/main" id="{D60BEC01-EC90-851A-30D0-349D84F4EAD7}"/>
                </a:ext>
              </a:extLst>
            </p:cNvPr>
            <p:cNvSpPr/>
            <p:nvPr/>
          </p:nvSpPr>
          <p:spPr>
            <a:xfrm>
              <a:off x="6269811" y="3068006"/>
              <a:ext cx="2622669" cy="139268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50" b="0" i="0" u="none" strike="noStrike" kern="1200" cap="none" spc="0" normalizeH="0" baseline="0" noProof="0" dirty="0">
                  <a:ln>
                    <a:noFill/>
                  </a:ln>
                  <a:solidFill>
                    <a:prstClr val="white"/>
                  </a:solidFill>
                  <a:effectLst/>
                  <a:uLnTx/>
                  <a:uFillTx/>
                  <a:latin typeface="Arial"/>
                  <a:ea typeface="+mn-ea"/>
                  <a:cs typeface="+mn-cs"/>
                </a:rPr>
                <a:t>L’entretien des défibrillateurs consiste à vérifier l’état du défibrillateur et de ses accessoires, contrôler les dates de péremptions des batteries et des électrodes en service et de réserve.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fr-FR" sz="400" dirty="0">
                <a:solidFill>
                  <a:prstClr val="white"/>
                </a:solidFill>
                <a:latin typeface="Aria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50" b="0" i="0" u="none" strike="noStrike" kern="1200" cap="none" spc="0" normalizeH="0" baseline="0" noProof="0" dirty="0">
                  <a:ln>
                    <a:noFill/>
                  </a:ln>
                  <a:solidFill>
                    <a:prstClr val="white"/>
                  </a:solidFill>
                  <a:effectLst/>
                  <a:uLnTx/>
                  <a:uFillTx/>
                  <a:latin typeface="Arial"/>
                  <a:ea typeface="+mn-ea"/>
                  <a:cs typeface="+mn-cs"/>
                </a:rPr>
                <a:t>Suivant les dates de péremptions, les batteries et les électrodes seront à changer.</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50" b="0" i="0" u="none" strike="noStrike" kern="1200" cap="none" spc="0" normalizeH="0" baseline="0" noProof="0" dirty="0">
                  <a:ln>
                    <a:noFill/>
                  </a:ln>
                  <a:solidFill>
                    <a:prstClr val="white"/>
                  </a:solidFill>
                  <a:effectLst/>
                  <a:uLnTx/>
                  <a:uFillTx/>
                  <a:latin typeface="Arial"/>
                  <a:ea typeface="+mn-ea"/>
                  <a:cs typeface="+mn-cs"/>
                </a:rPr>
                <a:t>Seules les pièces détachées des défibrillateurs référencés en maintenance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50" b="0" i="0" u="none" strike="noStrike" kern="1200" cap="none" spc="0" normalizeH="0" baseline="0" noProof="0" dirty="0">
                  <a:ln>
                    <a:noFill/>
                  </a:ln>
                  <a:solidFill>
                    <a:prstClr val="white"/>
                  </a:solidFill>
                  <a:effectLst/>
                  <a:uLnTx/>
                  <a:uFillTx/>
                  <a:latin typeface="Arial"/>
                  <a:ea typeface="+mn-ea"/>
                  <a:cs typeface="+mn-cs"/>
                </a:rPr>
                <a:t>par Chubb France pourront être remplacées.</a:t>
              </a:r>
            </a:p>
          </p:txBody>
        </p:sp>
        <p:sp>
          <p:nvSpPr>
            <p:cNvPr id="22" name="Arrondir un rectangle avec un coin du même côté 33">
              <a:extLst>
                <a:ext uri="{FF2B5EF4-FFF2-40B4-BE49-F238E27FC236}">
                  <a16:creationId xmlns:a16="http://schemas.microsoft.com/office/drawing/2014/main" id="{234DEA41-301E-4AE7-84C0-3422888639AE}"/>
                </a:ext>
              </a:extLst>
            </p:cNvPr>
            <p:cNvSpPr/>
            <p:nvPr/>
          </p:nvSpPr>
          <p:spPr>
            <a:xfrm>
              <a:off x="6269811" y="1620048"/>
              <a:ext cx="2622669" cy="278472"/>
            </a:xfrm>
            <a:prstGeom prst="round2SameRect">
              <a:avLst>
                <a:gd name="adj1" fmla="val 32832"/>
                <a:gd name="adj2" fmla="val 0"/>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white"/>
                  </a:solidFill>
                  <a:effectLst/>
                  <a:uLnTx/>
                  <a:uFillTx/>
                  <a:latin typeface="Arial"/>
                  <a:ea typeface="+mn-ea"/>
                  <a:cs typeface="+mn-cs"/>
                </a:rPr>
                <a:t>Le service de proximité</a:t>
              </a:r>
            </a:p>
          </p:txBody>
        </p:sp>
        <p:sp>
          <p:nvSpPr>
            <p:cNvPr id="23" name="Rectangle à coins arrondis 34">
              <a:extLst>
                <a:ext uri="{FF2B5EF4-FFF2-40B4-BE49-F238E27FC236}">
                  <a16:creationId xmlns:a16="http://schemas.microsoft.com/office/drawing/2014/main" id="{4A070C1C-45AF-871F-B8AB-E21727ED288F}"/>
                </a:ext>
              </a:extLst>
            </p:cNvPr>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1" name="Image 30">
              <a:extLst>
                <a:ext uri="{FF2B5EF4-FFF2-40B4-BE49-F238E27FC236}">
                  <a16:creationId xmlns:a16="http://schemas.microsoft.com/office/drawing/2014/main" id="{A7BB6618-BCF1-66A5-76DE-9735759E8E0A}"/>
                </a:ext>
              </a:extLst>
            </p:cNvPr>
            <p:cNvPicPr>
              <a:picLocks noChangeAspect="1"/>
            </p:cNvPicPr>
            <p:nvPr/>
          </p:nvPicPr>
          <p:blipFill>
            <a:blip r:embed="rId8" cstate="print">
              <a:extLst>
                <a:ext uri="{BEBA8EAE-BF5A-486C-A8C5-ECC9F3942E4B}">
                  <a14:imgProps xmlns:a14="http://schemas.microsoft.com/office/drawing/2010/main">
                    <a14:imgLayer r:embed="rId9">
                      <a14:imgEffect>
                        <a14:saturation sat="400000"/>
                      </a14:imgEffect>
                    </a14:imgLayer>
                  </a14:imgProps>
                </a:ext>
                <a:ext uri="{28A0092B-C50C-407E-A947-70E740481C1C}">
                  <a14:useLocalDpi xmlns:a14="http://schemas.microsoft.com/office/drawing/2010/main" val="0"/>
                </a:ext>
              </a:extLst>
            </a:blip>
            <a:stretch>
              <a:fillRect/>
            </a:stretch>
          </p:blipFill>
          <p:spPr>
            <a:xfrm>
              <a:off x="7911069" y="2050659"/>
              <a:ext cx="765386" cy="510257"/>
            </a:xfrm>
            <a:prstGeom prst="roundRect">
              <a:avLst>
                <a:gd name="adj" fmla="val 8594"/>
              </a:avLst>
            </a:prstGeom>
            <a:solidFill>
              <a:srgbClr val="FFFFFF">
                <a:shade val="85000"/>
              </a:srgbClr>
            </a:solidFill>
            <a:ln>
              <a:noFill/>
            </a:ln>
            <a:effectLst/>
          </p:spPr>
        </p:pic>
        <p:cxnSp>
          <p:nvCxnSpPr>
            <p:cNvPr id="52" name="Connecteur droit 51">
              <a:extLst>
                <a:ext uri="{FF2B5EF4-FFF2-40B4-BE49-F238E27FC236}">
                  <a16:creationId xmlns:a16="http://schemas.microsoft.com/office/drawing/2014/main" id="{22FA47B5-2149-FFE0-DA69-8A4F2A852441}"/>
                </a:ext>
              </a:extLst>
            </p:cNvPr>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3" name="Rectangle 52">
              <a:extLst>
                <a:ext uri="{FF2B5EF4-FFF2-40B4-BE49-F238E27FC236}">
                  <a16:creationId xmlns:a16="http://schemas.microsoft.com/office/drawing/2014/main" id="{33C21775-B6D9-13DE-95E9-B9D21433A707}"/>
                </a:ext>
              </a:extLst>
            </p:cNvPr>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54" name="Rectangle 53">
              <a:extLst>
                <a:ext uri="{FF2B5EF4-FFF2-40B4-BE49-F238E27FC236}">
                  <a16:creationId xmlns:a16="http://schemas.microsoft.com/office/drawing/2014/main" id="{11DADBEF-567A-93FC-0344-F6660D316F43}"/>
                </a:ext>
              </a:extLst>
            </p:cNvPr>
            <p:cNvSpPr/>
            <p:nvPr/>
          </p:nvSpPr>
          <p:spPr>
            <a:xfrm>
              <a:off x="6444208" y="2669679"/>
              <a:ext cx="2239692"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white"/>
                  </a:solidFill>
                  <a:effectLst/>
                  <a:uLnTx/>
                  <a:uFillTx/>
                  <a:latin typeface="Arial"/>
                  <a:ea typeface="+mn-ea"/>
                  <a:cs typeface="+mn-cs"/>
                </a:rPr>
                <a:t>Les          Chubb France</a:t>
              </a:r>
            </a:p>
          </p:txBody>
        </p:sp>
        <p:pic>
          <p:nvPicPr>
            <p:cNvPr id="55" name="Picture 3">
              <a:extLst>
                <a:ext uri="{FF2B5EF4-FFF2-40B4-BE49-F238E27FC236}">
                  <a16:creationId xmlns:a16="http://schemas.microsoft.com/office/drawing/2014/main" id="{4C5E30CC-A09C-178A-E47B-5554B8A39826}"/>
                </a:ext>
              </a:extLst>
            </p:cNvPr>
            <p:cNvPicPr>
              <a:picLocks noChangeAspect="1" noChangeArrowheads="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58" name="Image 57">
              <a:extLst>
                <a:ext uri="{FF2B5EF4-FFF2-40B4-BE49-F238E27FC236}">
                  <a16:creationId xmlns:a16="http://schemas.microsoft.com/office/drawing/2014/main" id="{3B54307A-9BCD-D9BE-1693-65521C0B44E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7221491" y="2064223"/>
              <a:ext cx="377637" cy="499068"/>
            </a:xfrm>
            <a:prstGeom prst="rect">
              <a:avLst/>
            </a:prstGeom>
          </p:spPr>
        </p:pic>
        <p:pic>
          <p:nvPicPr>
            <p:cNvPr id="59" name="Image 58">
              <a:extLst>
                <a:ext uri="{FF2B5EF4-FFF2-40B4-BE49-F238E27FC236}">
                  <a16:creationId xmlns:a16="http://schemas.microsoft.com/office/drawing/2014/main" id="{E765CC3F-C589-8EF6-474F-0EA6AFB17B07}"/>
                </a:ext>
              </a:extLst>
            </p:cNvPr>
            <p:cNvPicPr>
              <a:picLocks noChangeAspect="1"/>
            </p:cNvPicPr>
            <p:nvPr/>
          </p:nvPicPr>
          <p:blipFill rotWithShape="1">
            <a:blip r:embed="rId12"/>
            <a:srcRect b="33715"/>
            <a:stretch/>
          </p:blipFill>
          <p:spPr>
            <a:xfrm>
              <a:off x="5470276" y="2060305"/>
              <a:ext cx="397868" cy="490482"/>
            </a:xfrm>
            <a:prstGeom prst="rect">
              <a:avLst/>
            </a:prstGeom>
          </p:spPr>
        </p:pic>
        <p:pic>
          <p:nvPicPr>
            <p:cNvPr id="60" name="Image 59" descr="Une image contenant intérieur&#10;&#10;Description générée automatiquement">
              <a:extLst>
                <a:ext uri="{FF2B5EF4-FFF2-40B4-BE49-F238E27FC236}">
                  <a16:creationId xmlns:a16="http://schemas.microsoft.com/office/drawing/2014/main" id="{49DB023A-5A80-3A01-D70F-14FF98D74FBC}"/>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41035" t="37956" b="17827"/>
            <a:stretch/>
          </p:blipFill>
          <p:spPr>
            <a:xfrm>
              <a:off x="4355976" y="2064471"/>
              <a:ext cx="1014706" cy="507279"/>
            </a:xfrm>
            <a:prstGeom prst="roundRect">
              <a:avLst>
                <a:gd name="adj" fmla="val 8594"/>
              </a:avLst>
            </a:prstGeom>
            <a:solidFill>
              <a:srgbClr val="FFFFFF">
                <a:shade val="85000"/>
              </a:srgbClr>
            </a:solidFill>
            <a:ln>
              <a:noFill/>
            </a:ln>
            <a:effectLst/>
          </p:spPr>
        </p:pic>
        <p:pic>
          <p:nvPicPr>
            <p:cNvPr id="61" name="Image 60">
              <a:extLst>
                <a:ext uri="{FF2B5EF4-FFF2-40B4-BE49-F238E27FC236}">
                  <a16:creationId xmlns:a16="http://schemas.microsoft.com/office/drawing/2014/main" id="{4C0ACC02-4DBF-79C7-81B9-EF6924DF9518}"/>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6523439" y="2075674"/>
              <a:ext cx="386112" cy="471057"/>
            </a:xfrm>
            <a:prstGeom prst="rect">
              <a:avLst/>
            </a:prstGeom>
          </p:spPr>
        </p:pic>
        <p:sp>
          <p:nvSpPr>
            <p:cNvPr id="64" name="Rectangle 63">
              <a:extLst>
                <a:ext uri="{FF2B5EF4-FFF2-40B4-BE49-F238E27FC236}">
                  <a16:creationId xmlns:a16="http://schemas.microsoft.com/office/drawing/2014/main" id="{5F8A0146-F31A-D8AD-61AC-00D591351B0D}"/>
                </a:ext>
              </a:extLst>
            </p:cNvPr>
            <p:cNvSpPr/>
            <p:nvPr/>
          </p:nvSpPr>
          <p:spPr>
            <a:xfrm>
              <a:off x="199251" y="1620046"/>
              <a:ext cx="3868692" cy="2895919"/>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65" name="Rectangle 64">
              <a:extLst>
                <a:ext uri="{FF2B5EF4-FFF2-40B4-BE49-F238E27FC236}">
                  <a16:creationId xmlns:a16="http://schemas.microsoft.com/office/drawing/2014/main" id="{293145BF-E0F6-200F-937D-BB6974A977FF}"/>
                </a:ext>
              </a:extLst>
            </p:cNvPr>
            <p:cNvSpPr/>
            <p:nvPr/>
          </p:nvSpPr>
          <p:spPr>
            <a:xfrm>
              <a:off x="199249" y="2910728"/>
              <a:ext cx="3868687" cy="823302"/>
            </a:xfrm>
            <a:prstGeom prst="rect">
              <a:avLst/>
            </a:prstGeom>
          </p:spPr>
          <p:txBody>
            <a:bodyPr wrap="square">
              <a:spAutoFit/>
            </a:bodyPr>
            <a:lstStyle/>
            <a:p>
              <a:pPr lvl="0" algn="ctr"/>
              <a:r>
                <a:rPr lang="fr-FR" sz="950" b="1" dirty="0">
                  <a:solidFill>
                    <a:prstClr val="black"/>
                  </a:solidFill>
                </a:rPr>
                <a:t>Favoriser </a:t>
              </a:r>
              <a:endParaRPr lang="fr-FR" sz="950" dirty="0">
                <a:solidFill>
                  <a:prstClr val="black"/>
                </a:solidFill>
              </a:endParaRPr>
            </a:p>
            <a:p>
              <a:pPr lvl="0" algn="ctr"/>
              <a:r>
                <a:rPr lang="fr-FR" sz="950" dirty="0">
                  <a:solidFill>
                    <a:prstClr val="black"/>
                  </a:solidFill>
                </a:rPr>
                <a:t>la relance du cœur en fibrillation ou en arrêt cardiaque, et ce, dans un délais court grâce à la simplicité d'utilisation et à la clarté de l'assistant vocale avec un équipement de secours cardiaque </a:t>
              </a:r>
            </a:p>
            <a:p>
              <a:pPr lvl="0" algn="ctr"/>
              <a:r>
                <a:rPr lang="fr-FR" sz="950" dirty="0">
                  <a:solidFill>
                    <a:prstClr val="black"/>
                  </a:solidFill>
                </a:rPr>
                <a:t>fiable et suivi.</a:t>
              </a:r>
              <a:endParaRPr lang="fr-FR" sz="950" baseline="30000" dirty="0">
                <a:solidFill>
                  <a:prstClr val="black"/>
                </a:solidFill>
              </a:endParaRPr>
            </a:p>
          </p:txBody>
        </p:sp>
        <p:sp>
          <p:nvSpPr>
            <p:cNvPr id="66" name="Rectangle 65">
              <a:extLst>
                <a:ext uri="{FF2B5EF4-FFF2-40B4-BE49-F238E27FC236}">
                  <a16:creationId xmlns:a16="http://schemas.microsoft.com/office/drawing/2014/main" id="{3F576C09-C06D-2F64-6B02-D3113060BDAF}"/>
                </a:ext>
              </a:extLst>
            </p:cNvPr>
            <p:cNvSpPr/>
            <p:nvPr/>
          </p:nvSpPr>
          <p:spPr>
            <a:xfrm>
              <a:off x="199248" y="3723877"/>
              <a:ext cx="1872210" cy="823302"/>
            </a:xfrm>
            <a:prstGeom prst="rect">
              <a:avLst/>
            </a:prstGeom>
          </p:spPr>
          <p:txBody>
            <a:bodyPr wrap="square">
              <a:spAutoFit/>
            </a:bodyPr>
            <a:lstStyle/>
            <a:p>
              <a:pPr lvl="0" algn="ctr"/>
              <a:r>
                <a:rPr lang="fr-FR" sz="950" dirty="0">
                  <a:solidFill>
                    <a:srgbClr val="002060"/>
                  </a:solidFill>
                </a:rPr>
                <a:t>LIFEPAK CR2 intègre une paire d'électrodes compatible adulte / enfant, une connexion WI-FI, ainsi qu’un mode bilingue (en option).</a:t>
              </a:r>
            </a:p>
          </p:txBody>
        </p:sp>
        <p:sp>
          <p:nvSpPr>
            <p:cNvPr id="67" name="Rectangle 66">
              <a:extLst>
                <a:ext uri="{FF2B5EF4-FFF2-40B4-BE49-F238E27FC236}">
                  <a16:creationId xmlns:a16="http://schemas.microsoft.com/office/drawing/2014/main" id="{88DB1B82-0390-A67C-971C-696E010AA0BE}"/>
                </a:ext>
              </a:extLst>
            </p:cNvPr>
            <p:cNvSpPr/>
            <p:nvPr/>
          </p:nvSpPr>
          <p:spPr>
            <a:xfrm>
              <a:off x="199251" y="1620047"/>
              <a:ext cx="1872208" cy="253916"/>
            </a:xfrm>
            <a:prstGeom prst="rect">
              <a:avLst/>
            </a:prstGeom>
          </p:spPr>
          <p:txBody>
            <a:bodyPr wrap="square">
              <a:spAutoFit/>
            </a:bodyPr>
            <a:lstStyle/>
            <a:p>
              <a:pPr algn="ctr"/>
              <a:r>
                <a:rPr lang="fr-FR" sz="1050" dirty="0">
                  <a:solidFill>
                    <a:srgbClr val="002060"/>
                  </a:solidFill>
                </a:rPr>
                <a:t>Défibrillateurs </a:t>
              </a:r>
            </a:p>
          </p:txBody>
        </p:sp>
        <p:sp>
          <p:nvSpPr>
            <p:cNvPr id="68" name="Rectangle à coins arrondis 59">
              <a:extLst>
                <a:ext uri="{FF2B5EF4-FFF2-40B4-BE49-F238E27FC236}">
                  <a16:creationId xmlns:a16="http://schemas.microsoft.com/office/drawing/2014/main" id="{026891DD-28EE-B0AC-C0BD-36C7D1C3E1D8}"/>
                </a:ext>
              </a:extLst>
            </p:cNvPr>
            <p:cNvSpPr/>
            <p:nvPr/>
          </p:nvSpPr>
          <p:spPr>
            <a:xfrm>
              <a:off x="258988" y="1995685"/>
              <a:ext cx="1728192" cy="59779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70" name="Rectangle 69">
              <a:extLst>
                <a:ext uri="{FF2B5EF4-FFF2-40B4-BE49-F238E27FC236}">
                  <a16:creationId xmlns:a16="http://schemas.microsoft.com/office/drawing/2014/main" id="{270B432D-4C8B-A1FF-5149-AF974B6301F7}"/>
                </a:ext>
              </a:extLst>
            </p:cNvPr>
            <p:cNvSpPr/>
            <p:nvPr/>
          </p:nvSpPr>
          <p:spPr>
            <a:xfrm>
              <a:off x="199249" y="2678545"/>
              <a:ext cx="1872210"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800" b="1" dirty="0">
                  <a:solidFill>
                    <a:srgbClr val="002060"/>
                  </a:solidFill>
                </a:rPr>
                <a:t>LIFEPAK CR2 USB / WIFI</a:t>
              </a:r>
            </a:p>
          </p:txBody>
        </p:sp>
        <p:sp>
          <p:nvSpPr>
            <p:cNvPr id="72" name="Rectangle 71">
              <a:extLst>
                <a:ext uri="{FF2B5EF4-FFF2-40B4-BE49-F238E27FC236}">
                  <a16:creationId xmlns:a16="http://schemas.microsoft.com/office/drawing/2014/main" id="{5BCF315D-DB88-8FE5-39AD-6FB5F9B1582D}"/>
                </a:ext>
              </a:extLst>
            </p:cNvPr>
            <p:cNvSpPr/>
            <p:nvPr/>
          </p:nvSpPr>
          <p:spPr>
            <a:xfrm>
              <a:off x="2195733" y="3723878"/>
              <a:ext cx="1872210" cy="677108"/>
            </a:xfrm>
            <a:prstGeom prst="rect">
              <a:avLst/>
            </a:prstGeom>
          </p:spPr>
          <p:txBody>
            <a:bodyPr wrap="square">
              <a:spAutoFit/>
            </a:bodyPr>
            <a:lstStyle/>
            <a:p>
              <a:pPr lvl="0" algn="ctr"/>
              <a:r>
                <a:rPr lang="fr-FR" sz="950" dirty="0">
                  <a:solidFill>
                    <a:srgbClr val="002060"/>
                  </a:solidFill>
                </a:rPr>
                <a:t>Le LIFEAZ CLARK intègre une paire d'électrodes compatible adulte / enfant ainsi qu’un mode bilingue.</a:t>
              </a:r>
            </a:p>
          </p:txBody>
        </p:sp>
        <p:sp>
          <p:nvSpPr>
            <p:cNvPr id="73" name="Rectangle 72">
              <a:extLst>
                <a:ext uri="{FF2B5EF4-FFF2-40B4-BE49-F238E27FC236}">
                  <a16:creationId xmlns:a16="http://schemas.microsoft.com/office/drawing/2014/main" id="{50229A16-5BF8-0A5E-CA05-1779ED470CCE}"/>
                </a:ext>
              </a:extLst>
            </p:cNvPr>
            <p:cNvSpPr/>
            <p:nvPr/>
          </p:nvSpPr>
          <p:spPr>
            <a:xfrm>
              <a:off x="2195736" y="1620048"/>
              <a:ext cx="1872208" cy="253916"/>
            </a:xfrm>
            <a:prstGeom prst="rect">
              <a:avLst/>
            </a:prstGeom>
          </p:spPr>
          <p:txBody>
            <a:bodyPr wrap="square">
              <a:spAutoFit/>
            </a:bodyPr>
            <a:lstStyle/>
            <a:p>
              <a:pPr algn="ctr"/>
              <a:r>
                <a:rPr lang="fr-FR" sz="1050" dirty="0">
                  <a:solidFill>
                    <a:srgbClr val="002060"/>
                  </a:solidFill>
                </a:rPr>
                <a:t>Défibrillateurs </a:t>
              </a:r>
            </a:p>
          </p:txBody>
        </p:sp>
        <p:sp>
          <p:nvSpPr>
            <p:cNvPr id="74" name="Rectangle à coins arrondis 59">
              <a:extLst>
                <a:ext uri="{FF2B5EF4-FFF2-40B4-BE49-F238E27FC236}">
                  <a16:creationId xmlns:a16="http://schemas.microsoft.com/office/drawing/2014/main" id="{4733BF4E-5AD0-C0C6-3A07-500EF3703569}"/>
                </a:ext>
              </a:extLst>
            </p:cNvPr>
            <p:cNvSpPr/>
            <p:nvPr/>
          </p:nvSpPr>
          <p:spPr>
            <a:xfrm>
              <a:off x="2248005" y="1995686"/>
              <a:ext cx="1728192" cy="59779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sp>
          <p:nvSpPr>
            <p:cNvPr id="75" name="Rectangle 74">
              <a:extLst>
                <a:ext uri="{FF2B5EF4-FFF2-40B4-BE49-F238E27FC236}">
                  <a16:creationId xmlns:a16="http://schemas.microsoft.com/office/drawing/2014/main" id="{48CEB59D-B648-CBAD-B29F-361211B3F52C}"/>
                </a:ext>
              </a:extLst>
            </p:cNvPr>
            <p:cNvSpPr/>
            <p:nvPr/>
          </p:nvSpPr>
          <p:spPr>
            <a:xfrm>
              <a:off x="2195734" y="2678546"/>
              <a:ext cx="1872210"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fr-FR" sz="800" b="1" dirty="0">
                  <a:solidFill>
                    <a:srgbClr val="002060"/>
                  </a:solidFill>
                </a:rPr>
                <a:t>LIFEAZ CLARK</a:t>
              </a:r>
            </a:p>
          </p:txBody>
        </p:sp>
        <p:cxnSp>
          <p:nvCxnSpPr>
            <p:cNvPr id="78" name="Connecteur droit 77">
              <a:extLst>
                <a:ext uri="{FF2B5EF4-FFF2-40B4-BE49-F238E27FC236}">
                  <a16:creationId xmlns:a16="http://schemas.microsoft.com/office/drawing/2014/main" id="{BF299D79-15FC-CFF0-A79B-5C0CFFE72884}"/>
                </a:ext>
              </a:extLst>
            </p:cNvPr>
            <p:cNvCxnSpPr/>
            <p:nvPr/>
          </p:nvCxnSpPr>
          <p:spPr>
            <a:xfrm>
              <a:off x="2133596" y="3783586"/>
              <a:ext cx="0" cy="677109"/>
            </a:xfrm>
            <a:prstGeom prst="line">
              <a:avLst/>
            </a:prstGeom>
          </p:spPr>
          <p:style>
            <a:lnRef idx="1">
              <a:schemeClr val="accent1"/>
            </a:lnRef>
            <a:fillRef idx="0">
              <a:schemeClr val="accent1"/>
            </a:fillRef>
            <a:effectRef idx="0">
              <a:schemeClr val="accent1"/>
            </a:effectRef>
            <a:fontRef idx="minor">
              <a:schemeClr val="tx1"/>
            </a:fontRef>
          </p:style>
        </p:cxnSp>
        <p:grpSp>
          <p:nvGrpSpPr>
            <p:cNvPr id="86" name="Groupe 85">
              <a:extLst>
                <a:ext uri="{FF2B5EF4-FFF2-40B4-BE49-F238E27FC236}">
                  <a16:creationId xmlns:a16="http://schemas.microsoft.com/office/drawing/2014/main" id="{3EB563C1-5FDB-BC4E-3661-A033A3AB7EB9}"/>
                </a:ext>
              </a:extLst>
            </p:cNvPr>
            <p:cNvGrpSpPr/>
            <p:nvPr/>
          </p:nvGrpSpPr>
          <p:grpSpPr>
            <a:xfrm>
              <a:off x="323528" y="2059054"/>
              <a:ext cx="1599113" cy="471057"/>
              <a:chOff x="395536" y="2056947"/>
              <a:chExt cx="1599113" cy="471057"/>
            </a:xfrm>
          </p:grpSpPr>
          <p:pic>
            <p:nvPicPr>
              <p:cNvPr id="71" name="Image 70">
                <a:extLst>
                  <a:ext uri="{FF2B5EF4-FFF2-40B4-BE49-F238E27FC236}">
                    <a16:creationId xmlns:a16="http://schemas.microsoft.com/office/drawing/2014/main" id="{DEC69D87-876A-A5BB-4D4E-34F2C36AEFCC}"/>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95536" y="2056947"/>
                <a:ext cx="386112" cy="471057"/>
              </a:xfrm>
              <a:prstGeom prst="rect">
                <a:avLst/>
              </a:prstGeom>
            </p:spPr>
          </p:pic>
          <p:pic>
            <p:nvPicPr>
              <p:cNvPr id="84" name="Image 20">
                <a:extLst>
                  <a:ext uri="{FF2B5EF4-FFF2-40B4-BE49-F238E27FC236}">
                    <a16:creationId xmlns:a16="http://schemas.microsoft.com/office/drawing/2014/main" id="{9FC413A6-1ECD-11A9-8C97-65426B5CA65F}"/>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t="49472"/>
              <a:stretch/>
            </p:blipFill>
            <p:spPr bwMode="auto">
              <a:xfrm>
                <a:off x="823593" y="2102521"/>
                <a:ext cx="564555" cy="379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 name="Image 20">
                <a:extLst>
                  <a:ext uri="{FF2B5EF4-FFF2-40B4-BE49-F238E27FC236}">
                    <a16:creationId xmlns:a16="http://schemas.microsoft.com/office/drawing/2014/main" id="{3035CFF3-EAE6-3351-CC7D-A7C358AB2E2B}"/>
                  </a:ext>
                </a:extLst>
              </p:cNvPr>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b="49471"/>
              <a:stretch/>
            </p:blipFill>
            <p:spPr bwMode="auto">
              <a:xfrm>
                <a:off x="1430094" y="2102520"/>
                <a:ext cx="564555" cy="379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8" name="Groupe 87">
              <a:extLst>
                <a:ext uri="{FF2B5EF4-FFF2-40B4-BE49-F238E27FC236}">
                  <a16:creationId xmlns:a16="http://schemas.microsoft.com/office/drawing/2014/main" id="{83A4CDD0-CB59-3A78-49BB-921CC446B0BD}"/>
                </a:ext>
              </a:extLst>
            </p:cNvPr>
            <p:cNvGrpSpPr/>
            <p:nvPr/>
          </p:nvGrpSpPr>
          <p:grpSpPr>
            <a:xfrm>
              <a:off x="2448117" y="2034038"/>
              <a:ext cx="1327968" cy="521091"/>
              <a:chOff x="2375337" y="2028323"/>
              <a:chExt cx="1327968" cy="521091"/>
            </a:xfrm>
          </p:grpSpPr>
          <p:pic>
            <p:nvPicPr>
              <p:cNvPr id="81" name="Image 2">
                <a:extLst>
                  <a:ext uri="{FF2B5EF4-FFF2-40B4-BE49-F238E27FC236}">
                    <a16:creationId xmlns:a16="http://schemas.microsoft.com/office/drawing/2014/main" id="{29413CA4-BD03-A485-214C-A9C948D183DC}"/>
                  </a:ext>
                </a:extLst>
              </p:cNvPr>
              <p:cNvPicPr>
                <a:picLocks noChangeAspect="1" noChangeArrowheads="1"/>
              </p:cNvPicPr>
              <p:nvPr/>
            </p:nvPicPr>
            <p:blipFill rotWithShape="1">
              <a:blip r:embed="rId16" cstate="print">
                <a:extLst>
                  <a:ext uri="{28A0092B-C50C-407E-A947-70E740481C1C}">
                    <a14:useLocalDpi xmlns:a14="http://schemas.microsoft.com/office/drawing/2010/main" val="0"/>
                  </a:ext>
                </a:extLst>
              </a:blip>
              <a:srcRect l="4989" t="37474" r="4139" b="9410"/>
              <a:stretch/>
            </p:blipFill>
            <p:spPr bwMode="auto">
              <a:xfrm>
                <a:off x="2375337" y="2077509"/>
                <a:ext cx="667076" cy="4227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 name="Image 4">
                <a:extLst>
                  <a:ext uri="{FF2B5EF4-FFF2-40B4-BE49-F238E27FC236}">
                    <a16:creationId xmlns:a16="http://schemas.microsoft.com/office/drawing/2014/main" id="{02779C20-5A30-4B0F-8FCF-0D91C36C3EBF}"/>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l="12222" t="5556" r="13333" b="20000"/>
              <a:stretch>
                <a:fillRect/>
              </a:stretch>
            </p:blipFill>
            <p:spPr bwMode="auto">
              <a:xfrm>
                <a:off x="3182214" y="2028323"/>
                <a:ext cx="521091" cy="521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6" name="Rectangle 5">
            <a:extLst>
              <a:ext uri="{FF2B5EF4-FFF2-40B4-BE49-F238E27FC236}">
                <a16:creationId xmlns:a16="http://schemas.microsoft.com/office/drawing/2014/main" id="{A073C53B-BCE2-BEA6-3E7D-ACED8452F61C}"/>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Matériels de secours</a:t>
            </a:r>
          </a:p>
        </p:txBody>
      </p:sp>
    </p:spTree>
    <p:extLst>
      <p:ext uri="{BB962C8B-B14F-4D97-AF65-F5344CB8AC3E}">
        <p14:creationId xmlns:p14="http://schemas.microsoft.com/office/powerpoint/2010/main" val="43311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p:cNvSpPr>
            <a:spLocks noGrp="1"/>
          </p:cNvSpPr>
          <p:nvPr>
            <p:ph type="title"/>
          </p:nvPr>
        </p:nvSpPr>
        <p:spPr/>
        <p:txBody>
          <a:bodyPr/>
          <a:lstStyle/>
          <a:p>
            <a:r>
              <a:rPr lang="fr-FR" dirty="0"/>
              <a:t>Les enjeux </a:t>
            </a:r>
          </a:p>
        </p:txBody>
      </p:sp>
      <p:sp>
        <p:nvSpPr>
          <p:cNvPr id="3" name="Espace réservé du numéro de diapositive 2">
            <a:extLst>
              <a:ext uri="{FF2B5EF4-FFF2-40B4-BE49-F238E27FC236}">
                <a16:creationId xmlns:a16="http://schemas.microsoft.com/office/drawing/2014/main" id="{231BBD4F-B76C-1283-2E04-CF78ECB60DBA}"/>
              </a:ext>
            </a:extLst>
          </p:cNvPr>
          <p:cNvSpPr>
            <a:spLocks noGrp="1"/>
          </p:cNvSpPr>
          <p:nvPr>
            <p:ph type="sldNum" sz="quarter" idx="4"/>
          </p:nvPr>
        </p:nvSpPr>
        <p:spPr/>
        <p:txBody>
          <a:bodyPr/>
          <a:lstStyle/>
          <a:p>
            <a:fld id="{BE375096-6367-4A46-9B35-1C341654C780}" type="slidenum">
              <a:rPr lang="en-US" smtClean="0"/>
              <a:t>3</a:t>
            </a:fld>
            <a:endParaRPr lang="en-US"/>
          </a:p>
        </p:txBody>
      </p:sp>
      <p:grpSp>
        <p:nvGrpSpPr>
          <p:cNvPr id="12" name="Groupe 11">
            <a:extLst>
              <a:ext uri="{FF2B5EF4-FFF2-40B4-BE49-F238E27FC236}">
                <a16:creationId xmlns:a16="http://schemas.microsoft.com/office/drawing/2014/main" id="{908FE422-212D-AB7C-35C4-5D44800A1CDD}"/>
              </a:ext>
            </a:extLst>
          </p:cNvPr>
          <p:cNvGrpSpPr/>
          <p:nvPr/>
        </p:nvGrpSpPr>
        <p:grpSpPr>
          <a:xfrm>
            <a:off x="209902" y="1155152"/>
            <a:ext cx="8689526" cy="3254924"/>
            <a:chOff x="209902" y="1441511"/>
            <a:chExt cx="8689526" cy="3254924"/>
          </a:xfrm>
        </p:grpSpPr>
        <p:sp>
          <p:nvSpPr>
            <p:cNvPr id="54" name="Rectangle à coins arrondis 52">
              <a:extLst>
                <a:ext uri="{FF2B5EF4-FFF2-40B4-BE49-F238E27FC236}">
                  <a16:creationId xmlns:a16="http://schemas.microsoft.com/office/drawing/2014/main" id="{9F93F82C-420C-4864-934C-46267A5DE0AC}"/>
                </a:ext>
              </a:extLst>
            </p:cNvPr>
            <p:cNvSpPr/>
            <p:nvPr/>
          </p:nvSpPr>
          <p:spPr>
            <a:xfrm rot="5400000">
              <a:off x="2256645" y="118101"/>
              <a:ext cx="3096930" cy="5743750"/>
            </a:xfrm>
            <a:prstGeom prst="rect">
              <a:avLst/>
            </a:prstGeom>
            <a:solidFill>
              <a:schemeClr val="accent1">
                <a:lumMod val="20000"/>
                <a:lumOff val="80000"/>
                <a:alpha val="53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pic>
          <p:nvPicPr>
            <p:cNvPr id="59" name="Image 58">
              <a:extLst>
                <a:ext uri="{FF2B5EF4-FFF2-40B4-BE49-F238E27FC236}">
                  <a16:creationId xmlns:a16="http://schemas.microsoft.com/office/drawing/2014/main" id="{0B619BCA-A3D7-43F3-B87D-089FF6F8C54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09902" y="1441511"/>
              <a:ext cx="870149" cy="633895"/>
            </a:xfrm>
            <a:prstGeom prst="rect">
              <a:avLst/>
            </a:prstGeom>
            <a:effectLst>
              <a:outerShdw blurRad="50800" dist="38100" dir="2700000" algn="tl" rotWithShape="0">
                <a:prstClr val="black">
                  <a:alpha val="40000"/>
                </a:prstClr>
              </a:outerShdw>
            </a:effectLst>
          </p:spPr>
        </p:pic>
        <p:pic>
          <p:nvPicPr>
            <p:cNvPr id="61" name="Image 60">
              <a:extLst>
                <a:ext uri="{FF2B5EF4-FFF2-40B4-BE49-F238E27FC236}">
                  <a16:creationId xmlns:a16="http://schemas.microsoft.com/office/drawing/2014/main" id="{242ADD64-F234-43D4-9618-568421785F4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9902" y="3783617"/>
              <a:ext cx="867913" cy="578438"/>
            </a:xfrm>
            <a:prstGeom prst="rect">
              <a:avLst/>
            </a:prstGeom>
            <a:effectLst>
              <a:outerShdw blurRad="50800" dist="38100" dir="2700000" algn="tl" rotWithShape="0">
                <a:prstClr val="black">
                  <a:alpha val="40000"/>
                </a:prstClr>
              </a:outerShdw>
            </a:effectLst>
          </p:spPr>
        </p:pic>
        <p:pic>
          <p:nvPicPr>
            <p:cNvPr id="62" name="Image 61">
              <a:extLst>
                <a:ext uri="{FF2B5EF4-FFF2-40B4-BE49-F238E27FC236}">
                  <a16:creationId xmlns:a16="http://schemas.microsoft.com/office/drawing/2014/main" id="{E3AA81D0-6A69-472D-A0FB-28C0973EF75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2138" y="3022051"/>
              <a:ext cx="867913" cy="578609"/>
            </a:xfrm>
            <a:prstGeom prst="rect">
              <a:avLst/>
            </a:prstGeom>
            <a:effectLst>
              <a:outerShdw blurRad="50800" dist="38100" dir="2700000" algn="tl" rotWithShape="0">
                <a:prstClr val="black">
                  <a:alpha val="40000"/>
                </a:prstClr>
              </a:outerShdw>
            </a:effectLst>
          </p:spPr>
        </p:pic>
        <p:pic>
          <p:nvPicPr>
            <p:cNvPr id="63" name="Image 62">
              <a:extLst>
                <a:ext uri="{FF2B5EF4-FFF2-40B4-BE49-F238E27FC236}">
                  <a16:creationId xmlns:a16="http://schemas.microsoft.com/office/drawing/2014/main" id="{1E29D2B4-3842-42BF-8A74-E40C667E2F7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9903" y="2258364"/>
              <a:ext cx="870148" cy="580729"/>
            </a:xfrm>
            <a:prstGeom prst="rect">
              <a:avLst/>
            </a:prstGeom>
            <a:effectLst>
              <a:outerShdw blurRad="50800" dist="38100" dir="2700000" algn="tl" rotWithShape="0">
                <a:prstClr val="black">
                  <a:alpha val="40000"/>
                </a:prstClr>
              </a:outerShdw>
            </a:effectLst>
          </p:spPr>
        </p:pic>
        <p:sp>
          <p:nvSpPr>
            <p:cNvPr id="60" name="Rectangle 59"/>
            <p:cNvSpPr/>
            <p:nvPr/>
          </p:nvSpPr>
          <p:spPr>
            <a:xfrm>
              <a:off x="209903" y="4527158"/>
              <a:ext cx="6467082" cy="169277"/>
            </a:xfrm>
            <a:prstGeom prst="rect">
              <a:avLst/>
            </a:prstGeom>
          </p:spPr>
          <p:txBody>
            <a:bodyPr wrap="square">
              <a:spAutoFit/>
            </a:bodyPr>
            <a:lstStyle/>
            <a:p>
              <a:pPr algn="r"/>
              <a:r>
                <a:rPr lang="fr-FR" sz="500" i="1" dirty="0">
                  <a:solidFill>
                    <a:schemeClr val="tx1">
                      <a:lumMod val="50000"/>
                      <a:lumOff val="50000"/>
                    </a:schemeClr>
                  </a:solidFill>
                </a:rPr>
                <a:t>Les marques et logos sont la propriété de leurs titulaires respectifs et ne sont utilisées qu'à des fins de référence. L'utilisation des marques n'indique pas l'approbation ou une association avec la partie qui en est propriétaire</a:t>
              </a:r>
              <a:endParaRPr lang="fr-FR" sz="500" dirty="0">
                <a:solidFill>
                  <a:schemeClr val="tx1">
                    <a:lumMod val="50000"/>
                    <a:lumOff val="50000"/>
                  </a:schemeClr>
                </a:solidFill>
              </a:endParaRPr>
            </a:p>
          </p:txBody>
        </p:sp>
        <p:pic>
          <p:nvPicPr>
            <p:cNvPr id="46" name="Image 45"/>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486146" y="2452288"/>
              <a:ext cx="1413282" cy="797455"/>
            </a:xfrm>
            <a:prstGeom prst="rect">
              <a:avLst/>
            </a:prstGeom>
          </p:spPr>
        </p:pic>
        <p:grpSp>
          <p:nvGrpSpPr>
            <p:cNvPr id="17" name="Groupe 16">
              <a:extLst>
                <a:ext uri="{FF2B5EF4-FFF2-40B4-BE49-F238E27FC236}">
                  <a16:creationId xmlns:a16="http://schemas.microsoft.com/office/drawing/2014/main" id="{3B7DABFA-6500-4CDB-BCE8-E1D2D34014B3}"/>
                </a:ext>
              </a:extLst>
            </p:cNvPr>
            <p:cNvGrpSpPr/>
            <p:nvPr/>
          </p:nvGrpSpPr>
          <p:grpSpPr>
            <a:xfrm>
              <a:off x="1331640" y="1491630"/>
              <a:ext cx="5273339" cy="2232248"/>
              <a:chOff x="1403646" y="1635645"/>
              <a:chExt cx="5273339" cy="2232248"/>
            </a:xfrm>
          </p:grpSpPr>
          <p:sp>
            <p:nvSpPr>
              <p:cNvPr id="104" name="Rectangle à coins arrondis 52"/>
              <p:cNvSpPr/>
              <p:nvPr/>
            </p:nvSpPr>
            <p:spPr>
              <a:xfrm rot="5400000">
                <a:off x="1566471" y="1486506"/>
                <a:ext cx="2218563" cy="2544211"/>
              </a:xfrm>
              <a:prstGeom prst="rect">
                <a:avLst/>
              </a:prstGeom>
              <a:solidFill>
                <a:schemeClr val="accent1">
                  <a:lumMod val="40000"/>
                  <a:lumOff val="60000"/>
                  <a:alpha val="87843"/>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47" name="Rectangle à coins arrondis 40"/>
              <p:cNvSpPr/>
              <p:nvPr/>
            </p:nvSpPr>
            <p:spPr>
              <a:xfrm rot="10800000">
                <a:off x="2526496" y="2179713"/>
                <a:ext cx="1186392" cy="649188"/>
              </a:xfrm>
              <a:prstGeom prst="diamond">
                <a:avLst/>
              </a:prstGeom>
              <a:solidFill>
                <a:schemeClr val="tx2">
                  <a:lumMod val="40000"/>
                  <a:lumOff val="60000"/>
                  <a:alpha val="88000"/>
                </a:schemeClr>
              </a:solidFill>
              <a:ln>
                <a:noFill/>
              </a:ln>
              <a:effectLst>
                <a:outerShdw blurRad="50800" dist="38100" dir="2700000" algn="tl" rotWithShape="0">
                  <a:schemeClr val="tx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48" name="ZoneTexte 47"/>
              <p:cNvSpPr txBox="1"/>
              <p:nvPr/>
            </p:nvSpPr>
            <p:spPr>
              <a:xfrm>
                <a:off x="2536341" y="2187430"/>
                <a:ext cx="1186391" cy="649188"/>
              </a:xfrm>
              <a:prstGeom prst="ellipse">
                <a:avLst/>
              </a:prstGeom>
              <a:noFill/>
            </p:spPr>
            <p:txBody>
              <a:bodyPr wrap="square" rtlCol="0">
                <a:spAutoFit/>
              </a:bodyPr>
              <a:lstStyle/>
              <a:p>
                <a:pPr algn="ctr"/>
                <a:r>
                  <a:rPr lang="fr-FR" sz="800" dirty="0">
                    <a:solidFill>
                      <a:schemeClr val="tx2"/>
                    </a:solidFill>
                    <a:latin typeface="HelveticaNeueLT Pro 57 Cn" panose="020B0506030502030204" pitchFamily="34" charset="0"/>
                  </a:rPr>
                  <a:t>Ingénierie </a:t>
                </a:r>
              </a:p>
              <a:p>
                <a:pPr algn="ctr"/>
                <a:r>
                  <a:rPr lang="fr-FR" sz="800" dirty="0">
                    <a:solidFill>
                      <a:schemeClr val="tx2"/>
                    </a:solidFill>
                    <a:latin typeface="HelveticaNeueLT Pro 57 Cn" panose="020B0506030502030204" pitchFamily="34" charset="0"/>
                  </a:rPr>
                  <a:t>de la sécurité incendie </a:t>
                </a:r>
              </a:p>
            </p:txBody>
          </p:sp>
          <p:sp>
            <p:nvSpPr>
              <p:cNvPr id="128" name="Rectangle à coins arrondis 40"/>
              <p:cNvSpPr/>
              <p:nvPr/>
            </p:nvSpPr>
            <p:spPr>
              <a:xfrm rot="5400000">
                <a:off x="4264719" y="1455627"/>
                <a:ext cx="2232247" cy="2592284"/>
              </a:xfrm>
              <a:prstGeom prst="rect">
                <a:avLst/>
              </a:prstGeom>
              <a:solidFill>
                <a:schemeClr val="accent2">
                  <a:lumMod val="20000"/>
                  <a:lumOff val="80000"/>
                  <a:alpha val="88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dirty="0">
                  <a:solidFill>
                    <a:prstClr val="white"/>
                  </a:solidFill>
                </a:endParaRPr>
              </a:p>
            </p:txBody>
          </p:sp>
          <p:sp>
            <p:nvSpPr>
              <p:cNvPr id="129" name="ZoneTexte 128"/>
              <p:cNvSpPr txBox="1"/>
              <p:nvPr/>
            </p:nvSpPr>
            <p:spPr>
              <a:xfrm>
                <a:off x="4084701" y="1635645"/>
                <a:ext cx="2592283" cy="246221"/>
              </a:xfrm>
              <a:prstGeom prst="rect">
                <a:avLst/>
              </a:prstGeom>
              <a:noFill/>
            </p:spPr>
            <p:txBody>
              <a:bodyPr wrap="square" rtlCol="0">
                <a:spAutoFit/>
              </a:bodyPr>
              <a:lstStyle/>
              <a:p>
                <a:pPr lvl="0" algn="ctr"/>
                <a:r>
                  <a:rPr lang="en-GB" sz="1000" b="1" cap="small" dirty="0">
                    <a:solidFill>
                      <a:srgbClr val="008080"/>
                    </a:solidFill>
                    <a:latin typeface="HelveticaNeueLT Pro 57 Cn" panose="020B0506030502030204" pitchFamily="34" charset="0"/>
                  </a:rPr>
                  <a:t>Protection des biens </a:t>
                </a:r>
              </a:p>
            </p:txBody>
          </p:sp>
          <p:sp>
            <p:nvSpPr>
              <p:cNvPr id="31" name="ZoneTexte 30"/>
              <p:cNvSpPr txBox="1"/>
              <p:nvPr/>
            </p:nvSpPr>
            <p:spPr>
              <a:xfrm>
                <a:off x="5254227" y="3219819"/>
                <a:ext cx="1390245" cy="584775"/>
              </a:xfrm>
              <a:prstGeom prst="rect">
                <a:avLst/>
              </a:prstGeom>
              <a:noFill/>
            </p:spPr>
            <p:txBody>
              <a:bodyPr wrap="square" rtlCol="0">
                <a:spAutoFit/>
              </a:bodyPr>
              <a:lstStyle/>
              <a:p>
                <a:pPr algn="ctr"/>
                <a:r>
                  <a:rPr lang="fr-FR" sz="800" dirty="0">
                    <a:solidFill>
                      <a:srgbClr val="002060"/>
                    </a:solidFill>
                  </a:rPr>
                  <a:t>Approval standard </a:t>
                </a:r>
              </a:p>
              <a:p>
                <a:pPr algn="ctr"/>
                <a:r>
                  <a:rPr lang="fr-FR" sz="800" dirty="0">
                    <a:solidFill>
                      <a:srgbClr val="002060"/>
                    </a:solidFill>
                  </a:rPr>
                  <a:t>for water </a:t>
                </a:r>
                <a:r>
                  <a:rPr lang="fr-FR" sz="800" dirty="0" err="1">
                    <a:solidFill>
                      <a:srgbClr val="002060"/>
                    </a:solidFill>
                  </a:rPr>
                  <a:t>mist</a:t>
                </a:r>
                <a:r>
                  <a:rPr lang="fr-FR" sz="800" dirty="0">
                    <a:solidFill>
                      <a:srgbClr val="002060"/>
                    </a:solidFill>
                  </a:rPr>
                  <a:t> </a:t>
                </a:r>
                <a:r>
                  <a:rPr lang="fr-FR" sz="800" dirty="0" err="1">
                    <a:solidFill>
                      <a:srgbClr val="002060"/>
                    </a:solidFill>
                  </a:rPr>
                  <a:t>systems</a:t>
                </a:r>
                <a:r>
                  <a:rPr lang="fr-FR" sz="800" dirty="0">
                    <a:solidFill>
                      <a:srgbClr val="002060"/>
                    </a:solidFill>
                  </a:rPr>
                  <a:t>: </a:t>
                </a:r>
              </a:p>
              <a:p>
                <a:pPr algn="ctr"/>
                <a:r>
                  <a:rPr lang="en-US" sz="800" dirty="0">
                    <a:solidFill>
                      <a:srgbClr val="002060"/>
                    </a:solidFill>
                  </a:rPr>
                  <a:t>for light and ordinary hazards </a:t>
                </a:r>
                <a:endParaRPr lang="fr-FR" sz="800" dirty="0">
                  <a:solidFill>
                    <a:srgbClr val="002060"/>
                  </a:solidFill>
                </a:endParaRPr>
              </a:p>
            </p:txBody>
          </p:sp>
          <p:grpSp>
            <p:nvGrpSpPr>
              <p:cNvPr id="33" name="Groupe 32"/>
              <p:cNvGrpSpPr>
                <a:grpSpLocks noChangeAspect="1"/>
              </p:cNvGrpSpPr>
              <p:nvPr/>
            </p:nvGrpSpPr>
            <p:grpSpPr>
              <a:xfrm>
                <a:off x="5653177" y="2119170"/>
                <a:ext cx="767873" cy="721544"/>
                <a:chOff x="5356831" y="2240445"/>
                <a:chExt cx="888998" cy="835361"/>
              </a:xfrm>
            </p:grpSpPr>
            <p:pic>
              <p:nvPicPr>
                <p:cNvPr id="34" name="Image 3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359274" y="2240445"/>
                  <a:ext cx="368756" cy="521465"/>
                </a:xfrm>
                <a:prstGeom prst="rect">
                  <a:avLst/>
                </a:prstGeom>
              </p:spPr>
            </p:pic>
            <p:pic>
              <p:nvPicPr>
                <p:cNvPr id="35" name="Image 34"/>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877073" y="2240445"/>
                  <a:ext cx="368756" cy="521465"/>
                </a:xfrm>
                <a:prstGeom prst="rect">
                  <a:avLst/>
                </a:prstGeom>
              </p:spPr>
            </p:pic>
            <p:pic>
              <p:nvPicPr>
                <p:cNvPr id="36" name="Image 35"/>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527201" y="2240445"/>
                  <a:ext cx="368756" cy="521465"/>
                </a:xfrm>
                <a:prstGeom prst="rect">
                  <a:avLst/>
                </a:prstGeom>
              </p:spPr>
            </p:pic>
            <p:pic>
              <p:nvPicPr>
                <p:cNvPr id="37" name="Image 3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99753" y="2240445"/>
                  <a:ext cx="362167" cy="521465"/>
                </a:xfrm>
                <a:prstGeom prst="rect">
                  <a:avLst/>
                </a:prstGeom>
              </p:spPr>
            </p:pic>
            <p:pic>
              <p:nvPicPr>
                <p:cNvPr id="38" name="Image 3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356831" y="2554340"/>
                  <a:ext cx="368757" cy="521466"/>
                </a:xfrm>
                <a:prstGeom prst="rect">
                  <a:avLst/>
                </a:prstGeom>
              </p:spPr>
            </p:pic>
            <p:pic>
              <p:nvPicPr>
                <p:cNvPr id="39" name="Image 38"/>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524568" y="2554341"/>
                  <a:ext cx="369036" cy="521465"/>
                </a:xfrm>
                <a:prstGeom prst="rect">
                  <a:avLst/>
                </a:prstGeom>
              </p:spPr>
            </p:pic>
            <p:pic>
              <p:nvPicPr>
                <p:cNvPr id="40" name="Image 39"/>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697399" y="2554341"/>
                  <a:ext cx="368756" cy="521465"/>
                </a:xfrm>
                <a:prstGeom prst="rect">
                  <a:avLst/>
                </a:prstGeom>
              </p:spPr>
            </p:pic>
            <p:pic>
              <p:nvPicPr>
                <p:cNvPr id="41" name="Image 40"/>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869951" y="2554341"/>
                  <a:ext cx="368621" cy="521465"/>
                </a:xfrm>
                <a:prstGeom prst="rect">
                  <a:avLst/>
                </a:prstGeom>
              </p:spPr>
            </p:pic>
          </p:grpSp>
          <p:pic>
            <p:nvPicPr>
              <p:cNvPr id="42" name="Image 41"/>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86863" y="3237224"/>
                <a:ext cx="961201" cy="549965"/>
              </a:xfrm>
              <a:prstGeom prst="rect">
                <a:avLst/>
              </a:prstGeom>
            </p:spPr>
          </p:pic>
          <p:pic>
            <p:nvPicPr>
              <p:cNvPr id="2" name="Image 1"/>
              <p:cNvPicPr>
                <a:picLocks noChangeAspect="1"/>
              </p:cNvPicPr>
              <p:nvPr/>
            </p:nvPicPr>
            <p:blipFill>
              <a:blip r:embed="rId16">
                <a:clrChange>
                  <a:clrFrom>
                    <a:srgbClr val="FFFFFF"/>
                  </a:clrFrom>
                  <a:clrTo>
                    <a:srgbClr val="FFFFFF">
                      <a:alpha val="0"/>
                    </a:srgbClr>
                  </a:clrTo>
                </a:clrChange>
              </a:blip>
              <a:stretch>
                <a:fillRect/>
              </a:stretch>
            </p:blipFill>
            <p:spPr>
              <a:xfrm>
                <a:off x="4254833" y="2119170"/>
                <a:ext cx="825261" cy="1028643"/>
              </a:xfrm>
              <a:prstGeom prst="rect">
                <a:avLst/>
              </a:prstGeom>
            </p:spPr>
          </p:pic>
          <p:sp>
            <p:nvSpPr>
              <p:cNvPr id="43" name="Rectangle 42">
                <a:extLst>
                  <a:ext uri="{FF2B5EF4-FFF2-40B4-BE49-F238E27FC236}">
                    <a16:creationId xmlns:a16="http://schemas.microsoft.com/office/drawing/2014/main" id="{1F6C74B6-2600-4DBD-8184-D30D086A45AD}"/>
                  </a:ext>
                </a:extLst>
              </p:cNvPr>
              <p:cNvSpPr/>
              <p:nvPr/>
            </p:nvSpPr>
            <p:spPr>
              <a:xfrm>
                <a:off x="1403646" y="1649327"/>
                <a:ext cx="2520282" cy="553998"/>
              </a:xfrm>
              <a:prstGeom prst="rect">
                <a:avLst/>
              </a:prstGeom>
              <a:noFill/>
            </p:spPr>
            <p:txBody>
              <a:bodyPr wrap="square">
                <a:spAutoFit/>
              </a:bodyPr>
              <a:lstStyle/>
              <a:p>
                <a:pPr algn="ctr"/>
                <a:r>
                  <a:rPr lang="en-GB" sz="1000" b="1" cap="small" dirty="0">
                    <a:solidFill>
                      <a:srgbClr val="008080"/>
                    </a:solidFill>
                    <a:latin typeface="HelveticaNeueLT Pro 57 Cn" panose="020B0506030502030204" pitchFamily="34" charset="0"/>
                  </a:rPr>
                  <a:t>Protection des personnes</a:t>
                </a:r>
              </a:p>
              <a:p>
                <a:pPr algn="ctr"/>
                <a:r>
                  <a:rPr lang="fr-FR" sz="1000" dirty="0">
                    <a:solidFill>
                      <a:srgbClr val="002060"/>
                    </a:solidFill>
                    <a:latin typeface="HelveticaNeueLT Pro 57 Cn" panose="020B0506030502030204" pitchFamily="34" charset="0"/>
                  </a:rPr>
                  <a:t>Chambres, salles de réunions, </a:t>
                </a:r>
              </a:p>
              <a:p>
                <a:pPr algn="ctr"/>
                <a:r>
                  <a:rPr lang="fr-FR" sz="1000" dirty="0">
                    <a:solidFill>
                      <a:srgbClr val="002060"/>
                    </a:solidFill>
                    <a:latin typeface="HelveticaNeueLT Pro 57 Cn" panose="020B0506030502030204" pitchFamily="34" charset="0"/>
                  </a:rPr>
                  <a:t>salles de loisirs, restaurant, …</a:t>
                </a:r>
              </a:p>
            </p:txBody>
          </p:sp>
          <p:pic>
            <p:nvPicPr>
              <p:cNvPr id="11" name="Image 10" descr="Une image contenant table&#10;&#10;Description générée automatiquement">
                <a:extLst>
                  <a:ext uri="{FF2B5EF4-FFF2-40B4-BE49-F238E27FC236}">
                    <a16:creationId xmlns:a16="http://schemas.microsoft.com/office/drawing/2014/main" id="{ED0BBCDD-BE33-48E4-BCF0-B1AD8DDEEB94}"/>
                  </a:ext>
                </a:extLst>
              </p:cNvPr>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9672" y="2140709"/>
                <a:ext cx="637887" cy="783392"/>
              </a:xfrm>
              <a:prstGeom prst="rect">
                <a:avLst/>
              </a:prstGeom>
            </p:spPr>
          </p:pic>
          <p:pic>
            <p:nvPicPr>
              <p:cNvPr id="16" name="Image 15">
                <a:extLst>
                  <a:ext uri="{FF2B5EF4-FFF2-40B4-BE49-F238E27FC236}">
                    <a16:creationId xmlns:a16="http://schemas.microsoft.com/office/drawing/2014/main" id="{2A020E0A-3DD9-4E84-8520-3CCBBC5A56B4}"/>
                  </a:ext>
                </a:extLst>
              </p:cNvPr>
              <p:cNvPicPr>
                <a:picLocks noChangeAspect="1"/>
              </p:cNvPicPr>
              <p:nvPr/>
            </p:nvPicPr>
            <p:blipFill>
              <a:blip r:embed="rId18">
                <a:clrChange>
                  <a:clrFrom>
                    <a:srgbClr val="FFFFFF"/>
                  </a:clrFrom>
                  <a:clrTo>
                    <a:srgbClr val="FFFFFF">
                      <a:alpha val="0"/>
                    </a:srgbClr>
                  </a:clrTo>
                </a:clrChange>
              </a:blip>
              <a:stretch>
                <a:fillRect/>
              </a:stretch>
            </p:blipFill>
            <p:spPr>
              <a:xfrm>
                <a:off x="2402444" y="3012491"/>
                <a:ext cx="585380" cy="783392"/>
              </a:xfrm>
              <a:prstGeom prst="rect">
                <a:avLst/>
              </a:prstGeom>
            </p:spPr>
          </p:pic>
          <p:pic>
            <p:nvPicPr>
              <p:cNvPr id="13" name="Image 12" descr="Une image contenant texte&#10;&#10;Description générée automatiquement">
                <a:extLst>
                  <a:ext uri="{FF2B5EF4-FFF2-40B4-BE49-F238E27FC236}">
                    <a16:creationId xmlns:a16="http://schemas.microsoft.com/office/drawing/2014/main" id="{AED75CCE-BAB8-453A-95F2-00ECCEEE7DFA}"/>
                  </a:ext>
                </a:extLst>
              </p:cNvPr>
              <p:cNvPicPr>
                <a:picLocks noChangeAspect="1"/>
              </p:cNvPicPr>
              <p:nvPr/>
            </p:nvPicPr>
            <p:blipFill>
              <a:blip r:embed="rId1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19672" y="3012491"/>
                <a:ext cx="640485" cy="783392"/>
              </a:xfrm>
              <a:prstGeom prst="rect">
                <a:avLst/>
              </a:prstGeom>
            </p:spPr>
          </p:pic>
          <p:pic>
            <p:nvPicPr>
              <p:cNvPr id="15" name="Image 14">
                <a:extLst>
                  <a:ext uri="{FF2B5EF4-FFF2-40B4-BE49-F238E27FC236}">
                    <a16:creationId xmlns:a16="http://schemas.microsoft.com/office/drawing/2014/main" id="{909240B7-F044-4BCD-B70E-687517F00BCB}"/>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86433" y="3012491"/>
                <a:ext cx="626455" cy="783391"/>
              </a:xfrm>
              <a:prstGeom prst="rect">
                <a:avLst/>
              </a:prstGeom>
            </p:spPr>
          </p:pic>
        </p:grpSp>
        <p:sp>
          <p:nvSpPr>
            <p:cNvPr id="50" name="Rectangle 49">
              <a:extLst>
                <a:ext uri="{FF2B5EF4-FFF2-40B4-BE49-F238E27FC236}">
                  <a16:creationId xmlns:a16="http://schemas.microsoft.com/office/drawing/2014/main" id="{9E770BF7-34B2-43B6-BA1C-55AE1F8F6480}"/>
                </a:ext>
              </a:extLst>
            </p:cNvPr>
            <p:cNvSpPr/>
            <p:nvPr/>
          </p:nvSpPr>
          <p:spPr>
            <a:xfrm>
              <a:off x="1331641" y="3818503"/>
              <a:ext cx="2126973" cy="553998"/>
            </a:xfrm>
            <a:prstGeom prst="rect">
              <a:avLst/>
            </a:prstGeom>
            <a:noFill/>
          </p:spPr>
          <p:txBody>
            <a:bodyPr wrap="square">
              <a:spAutoFit/>
            </a:bodyPr>
            <a:lstStyle/>
            <a:p>
              <a:r>
                <a:rPr lang="fr-FR" sz="1000" b="1" cap="small" dirty="0">
                  <a:solidFill>
                    <a:srgbClr val="008080"/>
                  </a:solidFill>
                  <a:latin typeface="HelveticaNeueLT Pro 57 Cn" panose="020B0506030502030204" pitchFamily="34" charset="0"/>
                </a:rPr>
                <a:t>Sécurisation des données </a:t>
              </a:r>
            </a:p>
            <a:p>
              <a:r>
                <a:rPr lang="fr-FR" sz="1000" dirty="0">
                  <a:solidFill>
                    <a:srgbClr val="002060"/>
                  </a:solidFill>
                  <a:latin typeface="HelveticaNeueLT Pro 57 Cn" panose="020B0506030502030204" pitchFamily="34" charset="0"/>
                </a:rPr>
                <a:t>Salles informatiques, </a:t>
              </a:r>
            </a:p>
            <a:p>
              <a:r>
                <a:rPr lang="fr-FR" sz="1000" dirty="0">
                  <a:solidFill>
                    <a:srgbClr val="002060"/>
                  </a:solidFill>
                  <a:latin typeface="HelveticaNeueLT Pro 57 Cn" panose="020B0506030502030204" pitchFamily="34" charset="0"/>
                </a:rPr>
                <a:t>serveurs</a:t>
              </a:r>
              <a:r>
                <a:rPr lang="en-GB" sz="1000" dirty="0">
                  <a:solidFill>
                    <a:srgbClr val="002060"/>
                  </a:solidFill>
                  <a:latin typeface="HelveticaNeueLT Pro 57 Cn" panose="020B0506030502030204" pitchFamily="34" charset="0"/>
                </a:rPr>
                <a:t>, …</a:t>
              </a:r>
              <a:endParaRPr lang="fr-FR" sz="1000" dirty="0">
                <a:solidFill>
                  <a:srgbClr val="002060"/>
                </a:solidFill>
                <a:latin typeface="HelveticaNeueLT Pro 57 Cn" panose="020B0506030502030204" pitchFamily="34" charset="0"/>
              </a:endParaRPr>
            </a:p>
          </p:txBody>
        </p:sp>
        <p:sp>
          <p:nvSpPr>
            <p:cNvPr id="51" name="Rectangle 50">
              <a:extLst>
                <a:ext uri="{FF2B5EF4-FFF2-40B4-BE49-F238E27FC236}">
                  <a16:creationId xmlns:a16="http://schemas.microsoft.com/office/drawing/2014/main" id="{EB5FFCE5-D5FF-497A-985A-448E16F57A4A}"/>
                </a:ext>
              </a:extLst>
            </p:cNvPr>
            <p:cNvSpPr/>
            <p:nvPr/>
          </p:nvSpPr>
          <p:spPr>
            <a:xfrm>
              <a:off x="4012694" y="3818503"/>
              <a:ext cx="2592284" cy="553998"/>
            </a:xfrm>
            <a:prstGeom prst="rect">
              <a:avLst/>
            </a:prstGeom>
            <a:noFill/>
          </p:spPr>
          <p:txBody>
            <a:bodyPr wrap="square">
              <a:spAutoFit/>
            </a:bodyPr>
            <a:lstStyle/>
            <a:p>
              <a:pPr algn="r"/>
              <a:r>
                <a:rPr lang="fr-FR" sz="1000" b="1" cap="small" dirty="0">
                  <a:solidFill>
                    <a:srgbClr val="008080"/>
                  </a:solidFill>
                  <a:latin typeface="HelveticaNeueLT Pro 57 Cn" panose="020B0506030502030204" pitchFamily="34" charset="0"/>
                </a:rPr>
                <a:t>Protection des équipements techniques </a:t>
              </a:r>
              <a:r>
                <a:rPr lang="fr-FR" sz="1000" dirty="0">
                  <a:solidFill>
                    <a:srgbClr val="002060"/>
                  </a:solidFill>
                  <a:latin typeface="HelveticaNeueLT Pro 57 Cn" panose="020B0506030502030204" pitchFamily="34" charset="0"/>
                </a:rPr>
                <a:t>Blanchisseries , locaux à risques, </a:t>
              </a:r>
            </a:p>
            <a:p>
              <a:pPr algn="r"/>
              <a:r>
                <a:rPr lang="fr-FR" sz="1000" dirty="0">
                  <a:solidFill>
                    <a:srgbClr val="002060"/>
                  </a:solidFill>
                  <a:latin typeface="HelveticaNeueLT Pro 57 Cn" panose="020B0506030502030204" pitchFamily="34" charset="0"/>
                </a:rPr>
                <a:t>cuisines, serveurs internes, …</a:t>
              </a:r>
            </a:p>
          </p:txBody>
        </p:sp>
        <p:sp>
          <p:nvSpPr>
            <p:cNvPr id="68" name="Rectangle 67">
              <a:extLst>
                <a:ext uri="{FF2B5EF4-FFF2-40B4-BE49-F238E27FC236}">
                  <a16:creationId xmlns:a16="http://schemas.microsoft.com/office/drawing/2014/main" id="{30128CA4-4BB6-44FD-B997-0A6EC79ADD96}"/>
                </a:ext>
              </a:extLst>
            </p:cNvPr>
            <p:cNvSpPr/>
            <p:nvPr/>
          </p:nvSpPr>
          <p:spPr>
            <a:xfrm>
              <a:off x="7484508" y="3632373"/>
              <a:ext cx="1407972" cy="924383"/>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35"/>
              <a:r>
                <a:rPr lang="en-US" sz="1500" cap="small" dirty="0">
                  <a:solidFill>
                    <a:schemeClr val="bg1"/>
                  </a:solidFill>
                </a:rPr>
                <a:t>Solutions</a:t>
              </a:r>
            </a:p>
            <a:p>
              <a:pPr algn="ctr" defTabSz="767635"/>
              <a:r>
                <a:rPr lang="en-US" sz="1500" cap="small" dirty="0">
                  <a:solidFill>
                    <a:schemeClr val="bg1"/>
                  </a:solidFill>
                </a:rPr>
                <a:t>services</a:t>
              </a:r>
            </a:p>
          </p:txBody>
        </p:sp>
        <p:sp>
          <p:nvSpPr>
            <p:cNvPr id="69" name="Rectangle 68">
              <a:extLst>
                <a:ext uri="{FF2B5EF4-FFF2-40B4-BE49-F238E27FC236}">
                  <a16:creationId xmlns:a16="http://schemas.microsoft.com/office/drawing/2014/main" id="{47EE4BEC-BDD0-4FEF-9B12-C6CAABD4A76C}"/>
                </a:ext>
              </a:extLst>
            </p:cNvPr>
            <p:cNvSpPr/>
            <p:nvPr/>
          </p:nvSpPr>
          <p:spPr>
            <a:xfrm>
              <a:off x="7484508" y="1451092"/>
              <a:ext cx="1407972" cy="924383"/>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35"/>
              <a:r>
                <a:rPr lang="en-US" sz="1500" cap="small" dirty="0">
                  <a:solidFill>
                    <a:schemeClr val="tx2"/>
                  </a:solidFill>
                </a:rPr>
                <a:t>Solutions</a:t>
              </a:r>
            </a:p>
            <a:p>
              <a:pPr algn="ctr" defTabSz="767635"/>
              <a:r>
                <a:rPr lang="en-US" sz="1500" cap="small" dirty="0" err="1">
                  <a:solidFill>
                    <a:schemeClr val="tx2"/>
                  </a:solidFill>
                </a:rPr>
                <a:t>produits</a:t>
              </a:r>
              <a:endParaRPr lang="en-US" sz="1500" cap="small" dirty="0">
                <a:solidFill>
                  <a:schemeClr val="tx2"/>
                </a:solidFill>
              </a:endParaRPr>
            </a:p>
          </p:txBody>
        </p:sp>
        <p:sp>
          <p:nvSpPr>
            <p:cNvPr id="70" name="Triangle isocèle 69">
              <a:extLst>
                <a:ext uri="{FF2B5EF4-FFF2-40B4-BE49-F238E27FC236}">
                  <a16:creationId xmlns:a16="http://schemas.microsoft.com/office/drawing/2014/main" id="{3C50342F-8B80-475C-845E-2A2582C9693D}"/>
                </a:ext>
              </a:extLst>
            </p:cNvPr>
            <p:cNvSpPr/>
            <p:nvPr/>
          </p:nvSpPr>
          <p:spPr>
            <a:xfrm rot="5400000">
              <a:off x="5611456" y="2787900"/>
              <a:ext cx="3105663" cy="432048"/>
            </a:xfrm>
            <a:prstGeom prst="triangle">
              <a:avLst/>
            </a:prstGeom>
            <a:solidFill>
              <a:schemeClr val="bg1"/>
            </a:solidFill>
            <a:ln>
              <a:noFill/>
            </a:ln>
            <a:effectLst>
              <a:outerShdw blurRad="63500" sx="102000" sy="102000" algn="ctr" rotWithShape="0">
                <a:schemeClr val="accent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grpSp>
        <p:nvGrpSpPr>
          <p:cNvPr id="4" name="Groupe 3">
            <a:extLst>
              <a:ext uri="{FF2B5EF4-FFF2-40B4-BE49-F238E27FC236}">
                <a16:creationId xmlns:a16="http://schemas.microsoft.com/office/drawing/2014/main" id="{F0CED1B3-9A69-C9F3-8E12-8BE57B67E762}"/>
              </a:ext>
            </a:extLst>
          </p:cNvPr>
          <p:cNvGrpSpPr/>
          <p:nvPr/>
        </p:nvGrpSpPr>
        <p:grpSpPr>
          <a:xfrm>
            <a:off x="293281" y="4778604"/>
            <a:ext cx="1617232" cy="258317"/>
            <a:chOff x="293281" y="4778604"/>
            <a:chExt cx="1617232" cy="258317"/>
          </a:xfrm>
        </p:grpSpPr>
        <p:pic>
          <p:nvPicPr>
            <p:cNvPr id="5" name="Image 4">
              <a:hlinkClick r:id="rId21" action="ppaction://hlinksldjump"/>
              <a:extLst>
                <a:ext uri="{FF2B5EF4-FFF2-40B4-BE49-F238E27FC236}">
                  <a16:creationId xmlns:a16="http://schemas.microsoft.com/office/drawing/2014/main" id="{A5573B89-FFAD-0DF0-7E84-600F8686F355}"/>
                </a:ext>
              </a:extLst>
            </p:cNvPr>
            <p:cNvPicPr>
              <a:picLocks noChangeAspect="1"/>
            </p:cNvPicPr>
            <p:nvPr/>
          </p:nvPicPr>
          <p:blipFill>
            <a:blip r:embed="rId22">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6" name="Image 5">
              <a:hlinkClick r:id="rId23" action="ppaction://hlinksldjump"/>
              <a:extLst>
                <a:ext uri="{FF2B5EF4-FFF2-40B4-BE49-F238E27FC236}">
                  <a16:creationId xmlns:a16="http://schemas.microsoft.com/office/drawing/2014/main" id="{64707C37-F9C2-B4AF-3409-9A973C6F742B}"/>
                </a:ext>
              </a:extLst>
            </p:cNvPr>
            <p:cNvPicPr>
              <a:picLocks noChangeAspect="1"/>
            </p:cNvPicPr>
            <p:nvPr/>
          </p:nvPicPr>
          <p:blipFill>
            <a:blip r:embed="rId24"/>
            <a:stretch>
              <a:fillRect/>
            </a:stretch>
          </p:blipFill>
          <p:spPr>
            <a:xfrm>
              <a:off x="1403783" y="4778604"/>
              <a:ext cx="506730" cy="258317"/>
            </a:xfrm>
            <a:prstGeom prst="rect">
              <a:avLst/>
            </a:prstGeom>
          </p:spPr>
        </p:pic>
        <p:pic>
          <p:nvPicPr>
            <p:cNvPr id="7" name="Image 6">
              <a:hlinkClick r:id="rId25" action="ppaction://hlinksldjump"/>
              <a:extLst>
                <a:ext uri="{FF2B5EF4-FFF2-40B4-BE49-F238E27FC236}">
                  <a16:creationId xmlns:a16="http://schemas.microsoft.com/office/drawing/2014/main" id="{EC11342E-E370-625D-6284-107277432A0C}"/>
                </a:ext>
              </a:extLst>
            </p:cNvPr>
            <p:cNvPicPr>
              <a:picLocks noChangeAspect="1"/>
            </p:cNvPicPr>
            <p:nvPr/>
          </p:nvPicPr>
          <p:blipFill>
            <a:blip r:embed="rId26"/>
            <a:stretch>
              <a:fillRect/>
            </a:stretch>
          </p:blipFill>
          <p:spPr>
            <a:xfrm>
              <a:off x="822290" y="4778604"/>
              <a:ext cx="584693" cy="258317"/>
            </a:xfrm>
            <a:prstGeom prst="rect">
              <a:avLst/>
            </a:prstGeom>
          </p:spPr>
        </p:pic>
      </p:grpSp>
      <p:sp>
        <p:nvSpPr>
          <p:cNvPr id="10" name="Rectangle 9">
            <a:extLst>
              <a:ext uri="{FF2B5EF4-FFF2-40B4-BE49-F238E27FC236}">
                <a16:creationId xmlns:a16="http://schemas.microsoft.com/office/drawing/2014/main" id="{FD9EB10C-816E-4E36-CA5B-843E1586A40E}"/>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La conformité des installations </a:t>
            </a:r>
          </a:p>
        </p:txBody>
      </p:sp>
    </p:spTree>
    <p:extLst>
      <p:ext uri="{BB962C8B-B14F-4D97-AF65-F5344CB8AC3E}">
        <p14:creationId xmlns:p14="http://schemas.microsoft.com/office/powerpoint/2010/main" val="2750961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288D4B0B-74B2-8AB9-37F5-692B3FBFF876}"/>
              </a:ext>
            </a:extLst>
          </p:cNvPr>
          <p:cNvSpPr>
            <a:spLocks noGrp="1"/>
          </p:cNvSpPr>
          <p:nvPr>
            <p:ph type="sldNum" sz="quarter" idx="4"/>
          </p:nvPr>
        </p:nvSpPr>
        <p:spPr/>
        <p:txBody>
          <a:bodyPr/>
          <a:lstStyle/>
          <a:p>
            <a:fld id="{BE375096-6367-4A46-9B35-1C341654C780}" type="slidenum">
              <a:rPr lang="en-US" smtClean="0"/>
              <a:t>30</a:t>
            </a:fld>
            <a:endParaRPr lang="en-US"/>
          </a:p>
        </p:txBody>
      </p:sp>
      <p:graphicFrame>
        <p:nvGraphicFramePr>
          <p:cNvPr id="46" name="Tableau 45"/>
          <p:cNvGraphicFramePr>
            <a:graphicFrameLocks noGrp="1"/>
          </p:cNvGraphicFramePr>
          <p:nvPr>
            <p:extLst>
              <p:ext uri="{D42A27DB-BD31-4B8C-83A1-F6EECF244321}">
                <p14:modId xmlns:p14="http://schemas.microsoft.com/office/powerpoint/2010/main" val="2062393015"/>
              </p:ext>
            </p:extLst>
          </p:nvPr>
        </p:nvGraphicFramePr>
        <p:xfrm>
          <a:off x="142276" y="1155152"/>
          <a:ext cx="5905886" cy="2949368"/>
        </p:xfrm>
        <a:graphic>
          <a:graphicData uri="http://schemas.openxmlformats.org/drawingml/2006/table">
            <a:tbl>
              <a:tblPr firstRow="1" firstCol="1" bandRow="1">
                <a:tableStyleId>{5C22544A-7EE6-4342-B048-85BDC9FD1C3A}</a:tableStyleId>
              </a:tblPr>
              <a:tblGrid>
                <a:gridCol w="883386">
                  <a:extLst>
                    <a:ext uri="{9D8B030D-6E8A-4147-A177-3AD203B41FA5}">
                      <a16:colId xmlns:a16="http://schemas.microsoft.com/office/drawing/2014/main" val="20000"/>
                    </a:ext>
                  </a:extLst>
                </a:gridCol>
                <a:gridCol w="161962">
                  <a:extLst>
                    <a:ext uri="{9D8B030D-6E8A-4147-A177-3AD203B41FA5}">
                      <a16:colId xmlns:a16="http://schemas.microsoft.com/office/drawing/2014/main" val="20002"/>
                    </a:ext>
                  </a:extLst>
                </a:gridCol>
                <a:gridCol w="4176464">
                  <a:extLst>
                    <a:ext uri="{9D8B030D-6E8A-4147-A177-3AD203B41FA5}">
                      <a16:colId xmlns:a16="http://schemas.microsoft.com/office/drawing/2014/main" val="20003"/>
                    </a:ext>
                  </a:extLst>
                </a:gridCol>
                <a:gridCol w="684074">
                  <a:extLst>
                    <a:ext uri="{9D8B030D-6E8A-4147-A177-3AD203B41FA5}">
                      <a16:colId xmlns:a16="http://schemas.microsoft.com/office/drawing/2014/main" val="20006"/>
                    </a:ext>
                  </a:extLst>
                </a:gridCol>
              </a:tblGrid>
              <a:tr h="314831">
                <a:tc>
                  <a:txBody>
                    <a:bodyPr/>
                    <a:lstStyle/>
                    <a:p>
                      <a:pPr algn="ctr">
                        <a:spcAft>
                          <a:spcPts val="0"/>
                        </a:spcAft>
                      </a:pPr>
                      <a:r>
                        <a:rPr lang="en-US" sz="800" b="1" dirty="0">
                          <a:solidFill>
                            <a:schemeClr val="tx2"/>
                          </a:solidFill>
                          <a:effectLst/>
                          <a:latin typeface="+mn-lt"/>
                          <a:ea typeface="+mn-ea"/>
                          <a:cs typeface="+mn-cs"/>
                        </a:rPr>
                        <a:t>PRESTATION</a:t>
                      </a:r>
                      <a:endParaRPr lang="fr-FR" sz="800" b="1"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95000"/>
                      </a:schemeClr>
                    </a:solidFill>
                  </a:tcPr>
                </a:tc>
                <a:tc>
                  <a:txBody>
                    <a:bodyPr/>
                    <a:lstStyle/>
                    <a:p>
                      <a:pPr algn="ctr">
                        <a:spcAft>
                          <a:spcPts val="0"/>
                        </a:spcAft>
                      </a:pPr>
                      <a:endParaRPr lang="fr-FR" sz="800" b="1" dirty="0">
                        <a:effectLst/>
                        <a:latin typeface="+mj-lt"/>
                        <a:ea typeface="Arial" panose="020B0604020202020204" pitchFamily="34" charset="0"/>
                        <a:cs typeface="Times New Roman" panose="02020603050405020304" pitchFamily="18" charset="0"/>
                      </a:endParaRPr>
                    </a:p>
                  </a:txBody>
                  <a:tcPr marL="68281" marR="68281" marT="0" marB="0" anchor="ctr">
                    <a:solidFill>
                      <a:schemeClr val="accent2">
                        <a:lumMod val="20000"/>
                        <a:lumOff val="80000"/>
                      </a:schemeClr>
                    </a:solidFill>
                  </a:tcPr>
                </a:tc>
                <a:tc>
                  <a:txBody>
                    <a:bodyPr/>
                    <a:lstStyle/>
                    <a:p>
                      <a:pPr algn="ctr">
                        <a:spcAft>
                          <a:spcPts val="0"/>
                        </a:spcAft>
                      </a:pPr>
                      <a:r>
                        <a:rPr lang="en-US" sz="900" b="1" cap="all" baseline="0" dirty="0">
                          <a:solidFill>
                            <a:schemeClr val="tx2"/>
                          </a:solidFill>
                          <a:effectLst/>
                        </a:rPr>
                        <a:t>Code du travail</a:t>
                      </a:r>
                      <a:endParaRPr lang="fr-FR" sz="900" b="1" cap="all" baseline="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accent1">
                        <a:lumMod val="20000"/>
                        <a:lumOff val="80000"/>
                      </a:schemeClr>
                    </a:solidFill>
                  </a:tcPr>
                </a:tc>
                <a:tc>
                  <a:txBody>
                    <a:bodyPr/>
                    <a:lstStyle/>
                    <a:p>
                      <a:pPr algn="ctr">
                        <a:spcAft>
                          <a:spcPts val="0"/>
                        </a:spcAft>
                      </a:pPr>
                      <a:r>
                        <a:rPr lang="fr-FR" sz="800" b="1" dirty="0">
                          <a:solidFill>
                            <a:schemeClr val="tx2"/>
                          </a:solidFill>
                          <a:effectLst/>
                          <a:latin typeface="Arial" panose="020B0604020202020204" pitchFamily="34" charset="0"/>
                          <a:ea typeface="Arial" panose="020B0604020202020204" pitchFamily="34" charset="0"/>
                          <a:cs typeface="Times New Roman" panose="02020603050405020304" pitchFamily="18" charset="0"/>
                        </a:rPr>
                        <a:t>QUI</a:t>
                      </a:r>
                    </a:p>
                  </a:txBody>
                  <a:tcPr marL="68281" marR="68281" marT="0" marB="0" anchor="ctr">
                    <a:solidFill>
                      <a:schemeClr val="bg1">
                        <a:lumMod val="85000"/>
                      </a:schemeClr>
                    </a:solidFill>
                  </a:tcPr>
                </a:tc>
                <a:extLst>
                  <a:ext uri="{0D108BD9-81ED-4DB2-BD59-A6C34878D82A}">
                    <a16:rowId xmlns:a16="http://schemas.microsoft.com/office/drawing/2014/main" val="10000"/>
                  </a:ext>
                </a:extLst>
              </a:tr>
              <a:tr h="349164">
                <a:tc>
                  <a:txBody>
                    <a:bodyPr/>
                    <a:lstStyle/>
                    <a:p>
                      <a:pPr algn="l">
                        <a:spcAft>
                          <a:spcPts val="0"/>
                        </a:spcAft>
                      </a:pPr>
                      <a:r>
                        <a:rPr lang="en-US" sz="900" b="0" cap="none" baseline="0" dirty="0">
                          <a:solidFill>
                            <a:schemeClr val="tx2"/>
                          </a:solidFill>
                          <a:effectLst/>
                        </a:rPr>
                        <a:t> Installation</a:t>
                      </a:r>
                      <a:endParaRPr lang="fr-FR" sz="900" b="0" cap="none" baseline="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95000"/>
                      </a:schemeClr>
                    </a:solidFill>
                  </a:tcPr>
                </a:tc>
                <a:tc>
                  <a:txBody>
                    <a:bodyPr/>
                    <a:lstStyle/>
                    <a:p>
                      <a:endParaRPr lang="fr-FR" sz="400" dirty="0">
                        <a:latin typeface="+mj-lt"/>
                      </a:endParaRPr>
                    </a:p>
                  </a:txBody>
                  <a:tcPr marL="68281" marR="68281" marT="0" marB="0" anchor="ctr">
                    <a:solidFill>
                      <a:schemeClr val="accent2">
                        <a:lumMod val="20000"/>
                        <a:lumOff val="80000"/>
                      </a:schemeClr>
                    </a:solidFill>
                  </a:tcPr>
                </a:tc>
                <a:tc>
                  <a:txBody>
                    <a:bodyPr/>
                    <a:lstStyle/>
                    <a:p>
                      <a:pPr marL="0" indent="0" algn="l">
                        <a:spcAft>
                          <a:spcPts val="0"/>
                        </a:spcAft>
                        <a:buFont typeface="Wingdings" panose="05000000000000000000" pitchFamily="2" charset="2"/>
                        <a:buNone/>
                      </a:pPr>
                      <a:r>
                        <a:rPr lang="fr-FR" sz="800" dirty="0">
                          <a:effectLst/>
                        </a:rPr>
                        <a:t>Code du travail – article R4224-14</a:t>
                      </a:r>
                      <a:endParaRPr lang="fr-FR" sz="800" dirty="0">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accent1">
                        <a:lumMod val="20000"/>
                        <a:lumOff val="80000"/>
                      </a:schemeClr>
                    </a:solidFill>
                  </a:tcPr>
                </a:tc>
                <a:tc rowSpan="3">
                  <a:txBody>
                    <a:bodyPr/>
                    <a:lstStyle/>
                    <a:p>
                      <a:pPr algn="ctr">
                        <a:spcAft>
                          <a:spcPts val="0"/>
                        </a:spcAft>
                      </a:pPr>
                      <a:endParaRPr lang="en-US" sz="900" dirty="0">
                        <a:effectLst/>
                        <a:latin typeface="Arial" panose="020B0604020202020204" pitchFamily="34" charset="0"/>
                        <a:ea typeface="Arial" panose="020B0604020202020204" pitchFamily="34" charset="0"/>
                        <a:cs typeface="Times New Roman" panose="02020603050405020304" pitchFamily="18" charset="0"/>
                      </a:endParaRPr>
                    </a:p>
                    <a:p>
                      <a:pPr algn="ctr">
                        <a:spcAft>
                          <a:spcPts val="0"/>
                        </a:spcAft>
                      </a:pPr>
                      <a:endParaRPr lang="en-US" sz="900" dirty="0">
                        <a:effectLst/>
                        <a:latin typeface="Arial" panose="020B0604020202020204" pitchFamily="34" charset="0"/>
                        <a:ea typeface="Arial" panose="020B0604020202020204" pitchFamily="34" charset="0"/>
                        <a:cs typeface="Times New Roman" panose="02020603050405020304" pitchFamily="18" charset="0"/>
                      </a:endParaRPr>
                    </a:p>
                    <a:p>
                      <a:pPr algn="ctr">
                        <a:spcAft>
                          <a:spcPts val="0"/>
                        </a:spcAft>
                      </a:pPr>
                      <a:endParaRPr lang="fr-FR" sz="900" dirty="0">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85000"/>
                      </a:schemeClr>
                    </a:solidFill>
                  </a:tcPr>
                </a:tc>
                <a:extLst>
                  <a:ext uri="{0D108BD9-81ED-4DB2-BD59-A6C34878D82A}">
                    <a16:rowId xmlns:a16="http://schemas.microsoft.com/office/drawing/2014/main" val="10002"/>
                  </a:ext>
                </a:extLst>
              </a:tr>
              <a:tr h="323243">
                <a:tc>
                  <a:txBody>
                    <a:bodyPr/>
                    <a:lstStyle/>
                    <a:p>
                      <a:pPr algn="l">
                        <a:spcAft>
                          <a:spcPts val="0"/>
                        </a:spcAft>
                      </a:pPr>
                      <a:r>
                        <a:rPr lang="fr-FR" sz="900" b="0" cap="none" baseline="0" noProof="0" dirty="0">
                          <a:solidFill>
                            <a:schemeClr val="tx2"/>
                          </a:solidFill>
                          <a:effectLst/>
                        </a:rPr>
                        <a:t> Signalisation</a:t>
                      </a:r>
                      <a:endParaRPr lang="fr-FR" sz="900" b="0" cap="none" baseline="0" noProof="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95000"/>
                      </a:schemeClr>
                    </a:solidFill>
                  </a:tcPr>
                </a:tc>
                <a:tc>
                  <a:txBody>
                    <a:bodyPr/>
                    <a:lstStyle/>
                    <a:p>
                      <a:pPr algn="ctr">
                        <a:spcAft>
                          <a:spcPts val="0"/>
                        </a:spcAft>
                      </a:pPr>
                      <a:endParaRPr lang="fr-FR" sz="400" dirty="0">
                        <a:effectLst/>
                        <a:latin typeface="+mj-lt"/>
                        <a:ea typeface="Arial" panose="020B0604020202020204" pitchFamily="34" charset="0"/>
                        <a:cs typeface="Times New Roman" panose="02020603050405020304" pitchFamily="18" charset="0"/>
                      </a:endParaRPr>
                    </a:p>
                  </a:txBody>
                  <a:tcPr marL="68281" marR="68281" marT="0" marB="0" anchor="ctr">
                    <a:solidFill>
                      <a:schemeClr val="accent2">
                        <a:lumMod val="20000"/>
                        <a:lumOff val="80000"/>
                      </a:schemeClr>
                    </a:solidFill>
                  </a:tcPr>
                </a:tc>
                <a:tc>
                  <a:txBody>
                    <a:bodyPr/>
                    <a:lstStyle/>
                    <a:p>
                      <a:pPr marL="0" indent="0" algn="l">
                        <a:spcAft>
                          <a:spcPts val="0"/>
                        </a:spcAft>
                        <a:buFont typeface="Wingdings" panose="05000000000000000000" pitchFamily="2" charset="2"/>
                        <a:buNone/>
                      </a:pPr>
                      <a:r>
                        <a:rPr lang="fr-FR" sz="800" dirty="0">
                          <a:effectLst/>
                        </a:rPr>
                        <a:t>Code du travail – art. R4224-23 </a:t>
                      </a:r>
                    </a:p>
                  </a:txBody>
                  <a:tcPr marL="68281" marR="68281" marT="0" marB="0" anchor="ctr">
                    <a:solidFill>
                      <a:schemeClr val="accent1">
                        <a:lumMod val="20000"/>
                        <a:lumOff val="80000"/>
                      </a:schemeClr>
                    </a:solidFill>
                  </a:tcPr>
                </a:tc>
                <a:tc vMerge="1">
                  <a:txBody>
                    <a:bodyPr/>
                    <a:lstStyle/>
                    <a:p>
                      <a:pPr algn="ctr">
                        <a:spcAft>
                          <a:spcPts val="0"/>
                        </a:spcAft>
                      </a:pPr>
                      <a:endParaRPr lang="fr-FR" sz="900" dirty="0">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accent1">
                        <a:lumMod val="20000"/>
                        <a:lumOff val="80000"/>
                      </a:schemeClr>
                    </a:solidFill>
                  </a:tcPr>
                </a:tc>
                <a:extLst>
                  <a:ext uri="{0D108BD9-81ED-4DB2-BD59-A6C34878D82A}">
                    <a16:rowId xmlns:a16="http://schemas.microsoft.com/office/drawing/2014/main" val="10003"/>
                  </a:ext>
                </a:extLst>
              </a:tr>
              <a:tr h="323243">
                <a:tc>
                  <a:txBody>
                    <a:bodyPr/>
                    <a:lstStyle/>
                    <a:p>
                      <a:pPr algn="l">
                        <a:spcAft>
                          <a:spcPts val="0"/>
                        </a:spcAft>
                      </a:pPr>
                      <a:r>
                        <a:rPr lang="en-US" sz="900" b="0" cap="none" baseline="0" dirty="0">
                          <a:solidFill>
                            <a:schemeClr val="tx2"/>
                          </a:solidFill>
                          <a:effectLst/>
                        </a:rPr>
                        <a:t> Maintenance</a:t>
                      </a:r>
                      <a:endParaRPr lang="fr-FR" sz="900" b="0" cap="none" baseline="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95000"/>
                      </a:schemeClr>
                    </a:solidFill>
                  </a:tcPr>
                </a:tc>
                <a:tc>
                  <a:txBody>
                    <a:bodyPr/>
                    <a:lstStyle/>
                    <a:p>
                      <a:pPr algn="ctr">
                        <a:spcAft>
                          <a:spcPts val="0"/>
                        </a:spcAft>
                      </a:pPr>
                      <a:endParaRPr lang="fr-FR" sz="400" dirty="0">
                        <a:effectLst/>
                        <a:latin typeface="+mj-lt"/>
                        <a:ea typeface="Arial" panose="020B0604020202020204" pitchFamily="34" charset="0"/>
                        <a:cs typeface="Times New Roman" panose="02020603050405020304" pitchFamily="18" charset="0"/>
                      </a:endParaRPr>
                    </a:p>
                  </a:txBody>
                  <a:tcPr marL="68281" marR="68281" marT="0" marB="0" anchor="ctr">
                    <a:solidFill>
                      <a:schemeClr val="accent2">
                        <a:lumMod val="20000"/>
                        <a:lumOff val="80000"/>
                      </a:schemeClr>
                    </a:solidFill>
                  </a:tcPr>
                </a:tc>
                <a:tc>
                  <a:txBody>
                    <a:bodyPr/>
                    <a:lstStyle/>
                    <a:p>
                      <a:pPr marL="0" indent="0" algn="l">
                        <a:spcAft>
                          <a:spcPts val="0"/>
                        </a:spcAft>
                        <a:buFont typeface="Wingdings" panose="05000000000000000000" pitchFamily="2" charset="2"/>
                        <a:buNone/>
                      </a:pPr>
                      <a:r>
                        <a:rPr lang="fr-FR" sz="800" dirty="0">
                          <a:effectLst/>
                        </a:rPr>
                        <a:t>Code de la santé publique – art. R5212-25 / Code du travail – art. R4224-17</a:t>
                      </a:r>
                      <a:endParaRPr lang="fr-FR" sz="800" dirty="0">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accent1">
                        <a:lumMod val="20000"/>
                        <a:lumOff val="80000"/>
                      </a:schemeClr>
                    </a:solidFill>
                  </a:tcPr>
                </a:tc>
                <a:tc vMerge="1">
                  <a:txBody>
                    <a:bodyPr/>
                    <a:lstStyle/>
                    <a:p>
                      <a:pPr algn="ctr">
                        <a:spcAft>
                          <a:spcPts val="0"/>
                        </a:spcAft>
                      </a:pPr>
                      <a:endParaRPr lang="fr-FR" sz="900" dirty="0">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accent1">
                        <a:lumMod val="20000"/>
                        <a:lumOff val="80000"/>
                      </a:schemeClr>
                    </a:solidFill>
                  </a:tcPr>
                </a:tc>
                <a:extLst>
                  <a:ext uri="{0D108BD9-81ED-4DB2-BD59-A6C34878D82A}">
                    <a16:rowId xmlns:a16="http://schemas.microsoft.com/office/drawing/2014/main" val="10005"/>
                  </a:ext>
                </a:extLst>
              </a:tr>
              <a:tr h="307855">
                <a:tc>
                  <a:txBody>
                    <a:bodyPr/>
                    <a:lstStyle/>
                    <a:p>
                      <a:pPr algn="l">
                        <a:spcAft>
                          <a:spcPts val="0"/>
                        </a:spcAft>
                      </a:pPr>
                      <a:r>
                        <a:rPr lang="fr-FR" sz="900" b="0" cap="none" baseline="0" noProof="0" dirty="0">
                          <a:solidFill>
                            <a:schemeClr val="tx2"/>
                          </a:solidFill>
                          <a:effectLst/>
                        </a:rPr>
                        <a:t> Publicité &amp; </a:t>
                      </a:r>
                    </a:p>
                    <a:p>
                      <a:pPr algn="l">
                        <a:spcAft>
                          <a:spcPts val="0"/>
                        </a:spcAft>
                      </a:pPr>
                      <a:r>
                        <a:rPr lang="fr-FR" sz="900" b="0" cap="none" baseline="0" noProof="0" dirty="0">
                          <a:solidFill>
                            <a:schemeClr val="tx2"/>
                          </a:solidFill>
                          <a:effectLst/>
                        </a:rPr>
                        <a:t> Information</a:t>
                      </a:r>
                      <a:endParaRPr lang="fr-FR" sz="900" b="0" cap="none" baseline="0" noProof="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95000"/>
                      </a:schemeClr>
                    </a:solidFill>
                  </a:tcPr>
                </a:tc>
                <a:tc>
                  <a:txBody>
                    <a:bodyPr/>
                    <a:lstStyle/>
                    <a:p>
                      <a:pPr algn="l">
                        <a:spcAft>
                          <a:spcPts val="0"/>
                        </a:spcAft>
                      </a:pPr>
                      <a:endParaRPr lang="fr-FR" sz="400" dirty="0">
                        <a:effectLst/>
                        <a:latin typeface="+mj-lt"/>
                        <a:ea typeface="Arial" panose="020B0604020202020204" pitchFamily="34" charset="0"/>
                        <a:cs typeface="Times New Roman" panose="02020603050405020304" pitchFamily="18" charset="0"/>
                      </a:endParaRPr>
                    </a:p>
                  </a:txBody>
                  <a:tcPr marL="68281" marR="68281" marT="0" marB="0" anchor="ctr">
                    <a:solidFill>
                      <a:schemeClr val="accent2">
                        <a:lumMod val="20000"/>
                        <a:lumOff val="80000"/>
                      </a:schemeClr>
                    </a:solidFill>
                  </a:tcPr>
                </a:tc>
                <a:tc>
                  <a:txBody>
                    <a:bodyPr/>
                    <a:lstStyle/>
                    <a:p>
                      <a:pPr marL="0" indent="0" algn="l">
                        <a:spcAft>
                          <a:spcPts val="0"/>
                        </a:spcAft>
                        <a:buFont typeface="Wingdings" panose="05000000000000000000" pitchFamily="2" charset="2"/>
                        <a:buNone/>
                      </a:pPr>
                      <a:r>
                        <a:rPr lang="fr-FR" sz="800" dirty="0">
                          <a:effectLst/>
                        </a:rPr>
                        <a:t>Code de la santé publique</a:t>
                      </a:r>
                      <a:r>
                        <a:rPr lang="fr-FR" sz="800" baseline="0" dirty="0">
                          <a:effectLst/>
                        </a:rPr>
                        <a:t> – art. </a:t>
                      </a:r>
                      <a:r>
                        <a:rPr lang="fr-FR" sz="800" dirty="0">
                          <a:effectLst/>
                        </a:rPr>
                        <a:t>L5233-1</a:t>
                      </a:r>
                    </a:p>
                  </a:txBody>
                  <a:tcPr marL="68281" marR="68281" marT="0" marB="0" anchor="ctr">
                    <a:solidFill>
                      <a:schemeClr val="accent1">
                        <a:lumMod val="20000"/>
                        <a:lumOff val="80000"/>
                      </a:schemeClr>
                    </a:solidFill>
                  </a:tcPr>
                </a:tc>
                <a:tc>
                  <a:txBody>
                    <a:bodyPr/>
                    <a:lstStyle/>
                    <a:p>
                      <a:pPr algn="ctr">
                        <a:spcAft>
                          <a:spcPts val="0"/>
                        </a:spcAft>
                      </a:pPr>
                      <a:r>
                        <a:rPr lang="en-US" sz="900" noProof="1">
                          <a:effectLst/>
                        </a:rPr>
                        <a:t>Exploitant</a:t>
                      </a:r>
                      <a:endParaRPr lang="en-US" sz="900" noProof="1">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85000"/>
                      </a:schemeClr>
                    </a:solidFill>
                  </a:tcPr>
                </a:tc>
                <a:extLst>
                  <a:ext uri="{0D108BD9-81ED-4DB2-BD59-A6C34878D82A}">
                    <a16:rowId xmlns:a16="http://schemas.microsoft.com/office/drawing/2014/main" val="10004"/>
                  </a:ext>
                </a:extLst>
              </a:tr>
              <a:tr h="53449">
                <a:tc>
                  <a:txBody>
                    <a:bodyPr/>
                    <a:lstStyle/>
                    <a:p>
                      <a:pPr algn="l">
                        <a:spcAft>
                          <a:spcPts val="0"/>
                        </a:spcAft>
                      </a:pPr>
                      <a:endParaRPr lang="fr-FR" sz="200" b="0" cap="none" baseline="0" noProof="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solidFill>
                  </a:tcPr>
                </a:tc>
                <a:tc>
                  <a:txBody>
                    <a:bodyPr/>
                    <a:lstStyle/>
                    <a:p>
                      <a:pPr algn="l">
                        <a:spcAft>
                          <a:spcPts val="0"/>
                        </a:spcAft>
                      </a:pPr>
                      <a:endParaRPr lang="fr-FR" sz="200" dirty="0">
                        <a:effectLst/>
                        <a:latin typeface="+mj-lt"/>
                        <a:ea typeface="Arial" panose="020B0604020202020204" pitchFamily="34" charset="0"/>
                        <a:cs typeface="Times New Roman" panose="02020603050405020304" pitchFamily="18" charset="0"/>
                      </a:endParaRPr>
                    </a:p>
                  </a:txBody>
                  <a:tcPr marL="68281" marR="68281" marT="0" marB="0" anchor="ctr">
                    <a:solidFill>
                      <a:schemeClr val="bg1"/>
                    </a:solidFill>
                  </a:tcPr>
                </a:tc>
                <a:tc>
                  <a:txBody>
                    <a:bodyPr/>
                    <a:lstStyle/>
                    <a:p>
                      <a:pPr marL="0" indent="0" algn="ctr">
                        <a:spcAft>
                          <a:spcPts val="0"/>
                        </a:spcAft>
                        <a:buFont typeface="Wingdings" panose="05000000000000000000" pitchFamily="2" charset="2"/>
                        <a:buNone/>
                      </a:pPr>
                      <a:endParaRPr lang="fr-FR" sz="200" b="1" dirty="0">
                        <a:solidFill>
                          <a:schemeClr val="tx2"/>
                        </a:solidFill>
                        <a:effectLst/>
                      </a:endParaRPr>
                    </a:p>
                  </a:txBody>
                  <a:tcPr marL="68281" marR="68281" marT="0" marB="0" anchor="ctr">
                    <a:solidFill>
                      <a:schemeClr val="bg1"/>
                    </a:solidFill>
                  </a:tcPr>
                </a:tc>
                <a:tc>
                  <a:txBody>
                    <a:bodyPr/>
                    <a:lstStyle/>
                    <a:p>
                      <a:pPr algn="ctr">
                        <a:spcAft>
                          <a:spcPts val="0"/>
                        </a:spcAft>
                      </a:pPr>
                      <a:endParaRPr lang="en-US" sz="200" noProof="1">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solidFill>
                  </a:tcPr>
                </a:tc>
                <a:extLst>
                  <a:ext uri="{0D108BD9-81ED-4DB2-BD59-A6C34878D82A}">
                    <a16:rowId xmlns:a16="http://schemas.microsoft.com/office/drawing/2014/main" val="1048978698"/>
                  </a:ext>
                </a:extLst>
              </a:tr>
              <a:tr h="24243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800" b="1" dirty="0">
                          <a:solidFill>
                            <a:schemeClr val="tx2"/>
                          </a:solidFill>
                          <a:effectLst/>
                          <a:latin typeface="+mn-lt"/>
                          <a:ea typeface="+mn-ea"/>
                          <a:cs typeface="+mn-cs"/>
                        </a:rPr>
                        <a:t>PRESTATION</a:t>
                      </a:r>
                      <a:endParaRPr lang="fr-FR" sz="800" b="1"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95000"/>
                      </a:schemeClr>
                    </a:solidFill>
                  </a:tcPr>
                </a:tc>
                <a:tc>
                  <a:txBody>
                    <a:bodyPr/>
                    <a:lstStyle/>
                    <a:p>
                      <a:pPr algn="l">
                        <a:spcAft>
                          <a:spcPts val="0"/>
                        </a:spcAft>
                      </a:pPr>
                      <a:endParaRPr lang="fr-FR" sz="400" dirty="0">
                        <a:effectLst/>
                        <a:latin typeface="+mj-lt"/>
                        <a:ea typeface="Arial" panose="020B0604020202020204" pitchFamily="34" charset="0"/>
                        <a:cs typeface="Times New Roman" panose="02020603050405020304" pitchFamily="18" charset="0"/>
                      </a:endParaRPr>
                    </a:p>
                  </a:txBody>
                  <a:tcPr marL="68281" marR="68281" marT="0" marB="0" anchor="ctr">
                    <a:solidFill>
                      <a:schemeClr val="accent2">
                        <a:lumMod val="20000"/>
                        <a:lumOff val="80000"/>
                      </a:schemeClr>
                    </a:solidFill>
                  </a:tcPr>
                </a:tc>
                <a:tc>
                  <a:txBody>
                    <a:bodyPr/>
                    <a:lstStyle/>
                    <a:p>
                      <a:pPr marL="0" indent="0" algn="ctr">
                        <a:spcAft>
                          <a:spcPts val="0"/>
                        </a:spcAft>
                        <a:buFont typeface="Wingdings" panose="05000000000000000000" pitchFamily="2" charset="2"/>
                        <a:buNone/>
                      </a:pPr>
                      <a:r>
                        <a:rPr lang="fr-FR" sz="900" b="1" cap="all" baseline="0" dirty="0">
                          <a:solidFill>
                            <a:schemeClr val="tx2"/>
                          </a:solidFill>
                          <a:effectLst/>
                        </a:rPr>
                        <a:t>Établissements recevant du public</a:t>
                      </a:r>
                    </a:p>
                  </a:txBody>
                  <a:tcPr marL="68281" marR="68281" marT="0" marB="0" anchor="ctr">
                    <a:solidFill>
                      <a:schemeClr val="accent1">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1F497D"/>
                          </a:solidFill>
                          <a:effectLst/>
                          <a:uLnTx/>
                          <a:uFillTx/>
                          <a:latin typeface="Arial" panose="020B0604020202020204" pitchFamily="34" charset="0"/>
                          <a:ea typeface="Arial" panose="020B0604020202020204" pitchFamily="34" charset="0"/>
                          <a:cs typeface="Times New Roman" panose="02020603050405020304" pitchFamily="18" charset="0"/>
                        </a:rPr>
                        <a:t>QUI</a:t>
                      </a:r>
                    </a:p>
                  </a:txBody>
                  <a:tcPr marL="68281" marR="68281" marT="0" marB="0" anchor="ctr">
                    <a:solidFill>
                      <a:schemeClr val="bg1">
                        <a:lumMod val="85000"/>
                      </a:schemeClr>
                    </a:solidFill>
                  </a:tcPr>
                </a:tc>
                <a:extLst>
                  <a:ext uri="{0D108BD9-81ED-4DB2-BD59-A6C34878D82A}">
                    <a16:rowId xmlns:a16="http://schemas.microsoft.com/office/drawing/2014/main" val="3782362738"/>
                  </a:ext>
                </a:extLst>
              </a:tr>
              <a:tr h="242432">
                <a:tc>
                  <a:txBody>
                    <a:bodyPr/>
                    <a:lstStyle/>
                    <a:p>
                      <a:pPr algn="l">
                        <a:spcAft>
                          <a:spcPts val="0"/>
                        </a:spcAft>
                      </a:pPr>
                      <a:r>
                        <a:rPr lang="en-US" sz="900" b="0" cap="none" baseline="0" dirty="0">
                          <a:solidFill>
                            <a:schemeClr val="tx2"/>
                          </a:solidFill>
                          <a:effectLst/>
                        </a:rPr>
                        <a:t> Installation</a:t>
                      </a:r>
                      <a:endParaRPr lang="fr-FR" sz="900" b="0" cap="none" baseline="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95000"/>
                      </a:schemeClr>
                    </a:solidFill>
                  </a:tcPr>
                </a:tc>
                <a:tc>
                  <a:txBody>
                    <a:bodyPr/>
                    <a:lstStyle/>
                    <a:p>
                      <a:pPr algn="l">
                        <a:spcAft>
                          <a:spcPts val="0"/>
                        </a:spcAft>
                      </a:pPr>
                      <a:endParaRPr lang="fr-FR" sz="400" dirty="0">
                        <a:effectLst/>
                        <a:latin typeface="+mj-lt"/>
                        <a:ea typeface="Arial" panose="020B0604020202020204" pitchFamily="34" charset="0"/>
                        <a:cs typeface="Times New Roman" panose="02020603050405020304" pitchFamily="18" charset="0"/>
                      </a:endParaRPr>
                    </a:p>
                  </a:txBody>
                  <a:tcPr marL="68281" marR="68281" marT="0" marB="0" anchor="ctr">
                    <a:solidFill>
                      <a:schemeClr val="accent2">
                        <a:lumMod val="20000"/>
                        <a:lumOff val="80000"/>
                      </a:schemeClr>
                    </a:solidFill>
                  </a:tcPr>
                </a:tc>
                <a:tc>
                  <a:txBody>
                    <a:bodyPr/>
                    <a:lstStyle/>
                    <a:p>
                      <a:pPr marL="0" indent="0" algn="l">
                        <a:spcAft>
                          <a:spcPts val="0"/>
                        </a:spcAft>
                        <a:buFont typeface="Wingdings" panose="05000000000000000000" pitchFamily="2" charset="2"/>
                        <a:buNone/>
                      </a:pPr>
                      <a:r>
                        <a:rPr lang="fr-FR" sz="800" dirty="0">
                          <a:solidFill>
                            <a:schemeClr val="tx1"/>
                          </a:solidFill>
                          <a:effectLst/>
                        </a:rPr>
                        <a:t>CCH - ar</a:t>
                      </a:r>
                      <a:r>
                        <a:rPr lang="en-US" sz="800" dirty="0">
                          <a:solidFill>
                            <a:schemeClr val="tx1"/>
                          </a:solidFill>
                          <a:effectLst/>
                        </a:rPr>
                        <a:t>ticle L. 123-5</a:t>
                      </a:r>
                      <a:endParaRPr lang="fr-FR" sz="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accent1">
                        <a:lumMod val="40000"/>
                        <a:lumOff val="60000"/>
                      </a:schemeClr>
                    </a:solidFill>
                  </a:tcPr>
                </a:tc>
                <a:tc rowSpan="3">
                  <a:txBody>
                    <a:bodyPr/>
                    <a:lstStyle/>
                    <a:p>
                      <a:pPr algn="ctr">
                        <a:spcAft>
                          <a:spcPts val="0"/>
                        </a:spcAft>
                      </a:pPr>
                      <a:endParaRPr lang="en-US" sz="900" dirty="0">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solidFill>
                      <a:schemeClr val="bg1">
                        <a:lumMod val="85000"/>
                      </a:schemeClr>
                    </a:solidFill>
                  </a:tcPr>
                </a:tc>
                <a:extLst>
                  <a:ext uri="{0D108BD9-81ED-4DB2-BD59-A6C34878D82A}">
                    <a16:rowId xmlns:a16="http://schemas.microsoft.com/office/drawing/2014/main" val="2784706662"/>
                  </a:ext>
                </a:extLst>
              </a:tr>
              <a:tr h="242432">
                <a:tc>
                  <a:txBody>
                    <a:bodyPr/>
                    <a:lstStyle/>
                    <a:p>
                      <a:pPr algn="l">
                        <a:spcAft>
                          <a:spcPts val="0"/>
                        </a:spcAft>
                      </a:pPr>
                      <a:r>
                        <a:rPr lang="fr-FR" sz="900" b="0" cap="none" baseline="0" noProof="0" dirty="0">
                          <a:solidFill>
                            <a:schemeClr val="tx2"/>
                          </a:solidFill>
                          <a:effectLst/>
                        </a:rPr>
                        <a:t> Signalisation</a:t>
                      </a:r>
                      <a:endParaRPr lang="fr-FR" sz="900" b="0" cap="none" baseline="0" noProof="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95000"/>
                      </a:schemeClr>
                    </a:solidFill>
                  </a:tcPr>
                </a:tc>
                <a:tc>
                  <a:txBody>
                    <a:bodyPr/>
                    <a:lstStyle/>
                    <a:p>
                      <a:pPr algn="l">
                        <a:spcAft>
                          <a:spcPts val="0"/>
                        </a:spcAft>
                      </a:pPr>
                      <a:endParaRPr lang="fr-FR" sz="400" dirty="0">
                        <a:effectLst/>
                        <a:latin typeface="+mj-lt"/>
                        <a:ea typeface="Arial" panose="020B0604020202020204" pitchFamily="34" charset="0"/>
                        <a:cs typeface="Times New Roman" panose="02020603050405020304" pitchFamily="18" charset="0"/>
                      </a:endParaRPr>
                    </a:p>
                  </a:txBody>
                  <a:tcPr marL="68281" marR="68281" marT="0" marB="0" anchor="ctr">
                    <a:solidFill>
                      <a:schemeClr val="accent2">
                        <a:lumMod val="20000"/>
                        <a:lumOff val="80000"/>
                      </a:schemeClr>
                    </a:solidFill>
                  </a:tcPr>
                </a:tc>
                <a:tc>
                  <a:txBody>
                    <a:bodyPr/>
                    <a:lstStyle/>
                    <a:p>
                      <a:pPr marL="0" indent="0" algn="l">
                        <a:spcAft>
                          <a:spcPts val="0"/>
                        </a:spcAft>
                        <a:buFont typeface="Wingdings" panose="05000000000000000000" pitchFamily="2" charset="2"/>
                        <a:buNone/>
                      </a:pPr>
                      <a:r>
                        <a:rPr lang="en-US" sz="800" dirty="0">
                          <a:solidFill>
                            <a:schemeClr val="tx1"/>
                          </a:solidFill>
                          <a:effectLst/>
                        </a:rPr>
                        <a:t>Arrêté du 29 octobre 2019</a:t>
                      </a:r>
                      <a:endParaRPr lang="fr-FR" sz="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accent1">
                        <a:lumMod val="40000"/>
                        <a:lumOff val="60000"/>
                      </a:schemeClr>
                    </a:solidFill>
                  </a:tcPr>
                </a:tc>
                <a:tc vMerge="1">
                  <a:txBody>
                    <a:bodyPr/>
                    <a:lstStyle/>
                    <a:p>
                      <a:pPr algn="ctr">
                        <a:spcAft>
                          <a:spcPts val="0"/>
                        </a:spcAft>
                      </a:pPr>
                      <a:endParaRPr lang="fr-FR" sz="900" dirty="0">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85000"/>
                      </a:schemeClr>
                    </a:solidFill>
                  </a:tcPr>
                </a:tc>
                <a:extLst>
                  <a:ext uri="{0D108BD9-81ED-4DB2-BD59-A6C34878D82A}">
                    <a16:rowId xmlns:a16="http://schemas.microsoft.com/office/drawing/2014/main" val="2872129724"/>
                  </a:ext>
                </a:extLst>
              </a:tr>
              <a:tr h="242432">
                <a:tc>
                  <a:txBody>
                    <a:bodyPr/>
                    <a:lstStyle/>
                    <a:p>
                      <a:pPr algn="l">
                        <a:spcAft>
                          <a:spcPts val="0"/>
                        </a:spcAft>
                      </a:pPr>
                      <a:r>
                        <a:rPr lang="en-US" sz="900" b="0" cap="none" baseline="0" dirty="0">
                          <a:solidFill>
                            <a:schemeClr val="tx2"/>
                          </a:solidFill>
                          <a:effectLst/>
                        </a:rPr>
                        <a:t> Maintenance</a:t>
                      </a:r>
                      <a:endParaRPr lang="fr-FR" sz="900" b="0" cap="none" baseline="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95000"/>
                      </a:schemeClr>
                    </a:solidFill>
                  </a:tcPr>
                </a:tc>
                <a:tc>
                  <a:txBody>
                    <a:bodyPr/>
                    <a:lstStyle/>
                    <a:p>
                      <a:pPr algn="l">
                        <a:spcAft>
                          <a:spcPts val="0"/>
                        </a:spcAft>
                      </a:pPr>
                      <a:endParaRPr lang="fr-FR" sz="400" dirty="0">
                        <a:effectLst/>
                        <a:latin typeface="+mj-lt"/>
                        <a:ea typeface="Arial" panose="020B0604020202020204" pitchFamily="34" charset="0"/>
                        <a:cs typeface="Times New Roman" panose="02020603050405020304" pitchFamily="18" charset="0"/>
                      </a:endParaRPr>
                    </a:p>
                  </a:txBody>
                  <a:tcPr marL="68281" marR="68281" marT="0" marB="0" anchor="ctr">
                    <a:solidFill>
                      <a:schemeClr val="accent2">
                        <a:lumMod val="20000"/>
                        <a:lumOff val="80000"/>
                      </a:schemeClr>
                    </a:solidFill>
                  </a:tcPr>
                </a:tc>
                <a:tc>
                  <a:txBody>
                    <a:bodyPr/>
                    <a:lstStyle/>
                    <a:p>
                      <a:pPr marL="0" indent="0" algn="l">
                        <a:spcAft>
                          <a:spcPts val="0"/>
                        </a:spcAft>
                        <a:buFont typeface="Wingdings" panose="05000000000000000000" pitchFamily="2" charset="2"/>
                        <a:buNone/>
                      </a:pPr>
                      <a:r>
                        <a:rPr lang="fr-FR" sz="800" dirty="0">
                          <a:solidFill>
                            <a:schemeClr val="tx1"/>
                          </a:solidFill>
                          <a:effectLst/>
                        </a:rPr>
                        <a:t>Code de la santé publique</a:t>
                      </a:r>
                      <a:r>
                        <a:rPr lang="fr-FR" sz="800" baseline="0" dirty="0">
                          <a:solidFill>
                            <a:schemeClr val="tx1"/>
                          </a:solidFill>
                          <a:effectLst/>
                        </a:rPr>
                        <a:t> – art. </a:t>
                      </a:r>
                      <a:r>
                        <a:rPr lang="fr-FR" sz="800" dirty="0">
                          <a:solidFill>
                            <a:schemeClr val="tx1"/>
                          </a:solidFill>
                          <a:effectLst/>
                        </a:rPr>
                        <a:t>R5212-25 / CCH – art. </a:t>
                      </a:r>
                      <a:r>
                        <a:rPr lang="en-US" sz="800" dirty="0">
                          <a:solidFill>
                            <a:schemeClr val="tx1"/>
                          </a:solidFill>
                          <a:effectLst/>
                        </a:rPr>
                        <a:t>L. 123-60</a:t>
                      </a:r>
                      <a:endParaRPr lang="fr-FR" sz="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accent1">
                        <a:lumMod val="40000"/>
                        <a:lumOff val="60000"/>
                      </a:schemeClr>
                    </a:solidFill>
                  </a:tcPr>
                </a:tc>
                <a:tc vMerge="1">
                  <a:txBody>
                    <a:bodyPr/>
                    <a:lstStyle/>
                    <a:p>
                      <a:pPr algn="ctr">
                        <a:spcAft>
                          <a:spcPts val="0"/>
                        </a:spcAft>
                      </a:pPr>
                      <a:endParaRPr lang="fr-FR" sz="900" dirty="0">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85000"/>
                      </a:schemeClr>
                    </a:solidFill>
                  </a:tcPr>
                </a:tc>
                <a:extLst>
                  <a:ext uri="{0D108BD9-81ED-4DB2-BD59-A6C34878D82A}">
                    <a16:rowId xmlns:a16="http://schemas.microsoft.com/office/drawing/2014/main" val="2090543201"/>
                  </a:ext>
                </a:extLst>
              </a:tr>
              <a:tr h="307855">
                <a:tc>
                  <a:txBody>
                    <a:bodyPr/>
                    <a:lstStyle/>
                    <a:p>
                      <a:pPr algn="l">
                        <a:spcAft>
                          <a:spcPts val="0"/>
                        </a:spcAft>
                      </a:pPr>
                      <a:r>
                        <a:rPr lang="fr-FR" sz="900" b="0" cap="none" baseline="0" noProof="0" dirty="0">
                          <a:solidFill>
                            <a:schemeClr val="tx2"/>
                          </a:solidFill>
                          <a:effectLst/>
                        </a:rPr>
                        <a:t> Publicité &amp; </a:t>
                      </a:r>
                    </a:p>
                    <a:p>
                      <a:pPr algn="l">
                        <a:spcAft>
                          <a:spcPts val="0"/>
                        </a:spcAft>
                      </a:pPr>
                      <a:r>
                        <a:rPr lang="fr-FR" sz="900" b="0" cap="none" baseline="0" noProof="0" dirty="0">
                          <a:solidFill>
                            <a:schemeClr val="tx2"/>
                          </a:solidFill>
                          <a:effectLst/>
                        </a:rPr>
                        <a:t> Information</a:t>
                      </a:r>
                      <a:endParaRPr lang="fr-FR" sz="900" b="0" cap="none" baseline="0" noProof="0" dirty="0">
                        <a:solidFill>
                          <a:schemeClr val="tx2"/>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95000"/>
                      </a:schemeClr>
                    </a:solidFill>
                  </a:tcPr>
                </a:tc>
                <a:tc>
                  <a:txBody>
                    <a:bodyPr/>
                    <a:lstStyle/>
                    <a:p>
                      <a:pPr algn="l">
                        <a:spcAft>
                          <a:spcPts val="0"/>
                        </a:spcAft>
                      </a:pPr>
                      <a:endParaRPr lang="fr-FR" sz="400" dirty="0">
                        <a:effectLst/>
                        <a:latin typeface="+mj-lt"/>
                        <a:ea typeface="Arial" panose="020B0604020202020204" pitchFamily="34" charset="0"/>
                        <a:cs typeface="Times New Roman" panose="02020603050405020304" pitchFamily="18" charset="0"/>
                      </a:endParaRPr>
                    </a:p>
                  </a:txBody>
                  <a:tcPr marL="68281" marR="68281" marT="0" marB="0" anchor="ctr">
                    <a:solidFill>
                      <a:schemeClr val="accent2">
                        <a:lumMod val="20000"/>
                        <a:lumOff val="80000"/>
                      </a:schemeClr>
                    </a:solidFill>
                  </a:tcPr>
                </a:tc>
                <a:tc>
                  <a:txBody>
                    <a:bodyPr/>
                    <a:lstStyle/>
                    <a:p>
                      <a:pPr marL="0" indent="0" algn="l">
                        <a:spcAft>
                          <a:spcPts val="0"/>
                        </a:spcAft>
                        <a:buFont typeface="Wingdings" panose="05000000000000000000" pitchFamily="2" charset="2"/>
                        <a:buNone/>
                      </a:pPr>
                      <a:r>
                        <a:rPr lang="fr-FR" sz="800" dirty="0">
                          <a:solidFill>
                            <a:schemeClr val="tx1"/>
                          </a:solidFill>
                          <a:effectLst/>
                        </a:rPr>
                        <a:t>Code de la santé publique – art. L5233-1 / </a:t>
                      </a:r>
                      <a:r>
                        <a:rPr lang="en-US" sz="800" dirty="0">
                          <a:solidFill>
                            <a:schemeClr val="tx1"/>
                          </a:solidFill>
                          <a:effectLst/>
                        </a:rPr>
                        <a:t>Arrêté du 29 octobre 2019</a:t>
                      </a:r>
                      <a:endParaRPr lang="fr-FR" sz="800" dirty="0">
                        <a:solidFill>
                          <a:schemeClr val="tx1"/>
                        </a:solidFill>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accent1">
                        <a:lumMod val="40000"/>
                        <a:lumOff val="60000"/>
                      </a:schemeClr>
                    </a:solidFill>
                  </a:tcPr>
                </a:tc>
                <a:tc>
                  <a:txBody>
                    <a:bodyPr/>
                    <a:lstStyle/>
                    <a:p>
                      <a:pPr algn="ctr">
                        <a:spcAft>
                          <a:spcPts val="0"/>
                        </a:spcAft>
                      </a:pPr>
                      <a:r>
                        <a:rPr lang="en-US" sz="900" noProof="1">
                          <a:effectLst/>
                        </a:rPr>
                        <a:t>Exploitant</a:t>
                      </a:r>
                      <a:endParaRPr lang="en-US" sz="900" noProof="1">
                        <a:effectLst/>
                        <a:latin typeface="Arial" panose="020B0604020202020204" pitchFamily="34" charset="0"/>
                        <a:ea typeface="Arial" panose="020B0604020202020204" pitchFamily="34" charset="0"/>
                        <a:cs typeface="Times New Roman" panose="02020603050405020304" pitchFamily="18" charset="0"/>
                      </a:endParaRPr>
                    </a:p>
                  </a:txBody>
                  <a:tcPr marL="68281" marR="68281" marT="0" marB="0" anchor="ctr">
                    <a:solidFill>
                      <a:schemeClr val="bg1">
                        <a:lumMod val="85000"/>
                      </a:schemeClr>
                    </a:solidFill>
                  </a:tcPr>
                </a:tc>
                <a:extLst>
                  <a:ext uri="{0D108BD9-81ED-4DB2-BD59-A6C34878D82A}">
                    <a16:rowId xmlns:a16="http://schemas.microsoft.com/office/drawing/2014/main" val="1142126672"/>
                  </a:ext>
                </a:extLst>
              </a:tr>
            </a:tbl>
          </a:graphicData>
        </a:graphic>
      </p:graphicFrame>
      <p:grpSp>
        <p:nvGrpSpPr>
          <p:cNvPr id="10" name="Groupe 9">
            <a:extLst>
              <a:ext uri="{FF2B5EF4-FFF2-40B4-BE49-F238E27FC236}">
                <a16:creationId xmlns:a16="http://schemas.microsoft.com/office/drawing/2014/main" id="{F083DD13-8588-A1C8-7B35-3F3C4B2D1C2B}"/>
              </a:ext>
            </a:extLst>
          </p:cNvPr>
          <p:cNvGrpSpPr/>
          <p:nvPr/>
        </p:nvGrpSpPr>
        <p:grpSpPr>
          <a:xfrm>
            <a:off x="6269811" y="1155152"/>
            <a:ext cx="2622669" cy="2895919"/>
            <a:chOff x="6269811" y="1620045"/>
            <a:chExt cx="2622669" cy="2895919"/>
          </a:xfrm>
        </p:grpSpPr>
        <p:sp>
          <p:nvSpPr>
            <p:cNvPr id="21" name="Rectangle 20">
              <a:extLst>
                <a:ext uri="{FF2B5EF4-FFF2-40B4-BE49-F238E27FC236}">
                  <a16:creationId xmlns:a16="http://schemas.microsoft.com/office/drawing/2014/main" id="{AA49E409-656B-428F-8135-4D2EA15C57D5}"/>
                </a:ext>
              </a:extLst>
            </p:cNvPr>
            <p:cNvSpPr/>
            <p:nvPr/>
          </p:nvSpPr>
          <p:spPr>
            <a:xfrm>
              <a:off x="6269811" y="1620045"/>
              <a:ext cx="2622669" cy="2895919"/>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3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a:ln>
                  <a:noFill/>
                </a:ln>
                <a:solidFill>
                  <a:prstClr val="white"/>
                </a:solidFill>
                <a:effectLst/>
                <a:uLnTx/>
                <a:uFillTx/>
                <a:latin typeface="Arial"/>
                <a:ea typeface="+mn-ea"/>
                <a:cs typeface="+mn-cs"/>
              </a:endParaRPr>
            </a:p>
          </p:txBody>
        </p:sp>
        <p:sp>
          <p:nvSpPr>
            <p:cNvPr id="24" name="Rectangle à coins arrondis 19">
              <a:extLst>
                <a:ext uri="{FF2B5EF4-FFF2-40B4-BE49-F238E27FC236}">
                  <a16:creationId xmlns:a16="http://schemas.microsoft.com/office/drawing/2014/main" id="{635CD2A3-1D1D-475F-9DE7-121FCAA414BF}"/>
                </a:ext>
              </a:extLst>
            </p:cNvPr>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35" name="Arrondir un rectangle avec un coin du même côté 20">
              <a:extLst>
                <a:ext uri="{FF2B5EF4-FFF2-40B4-BE49-F238E27FC236}">
                  <a16:creationId xmlns:a16="http://schemas.microsoft.com/office/drawing/2014/main" id="{F78802E6-DF94-414C-8164-92023281CAC3}"/>
                </a:ext>
              </a:extLst>
            </p:cNvPr>
            <p:cNvSpPr/>
            <p:nvPr/>
          </p:nvSpPr>
          <p:spPr>
            <a:xfrm>
              <a:off x="6269811" y="1620048"/>
              <a:ext cx="2622669" cy="278472"/>
            </a:xfrm>
            <a:prstGeom prst="round2SameRect">
              <a:avLst>
                <a:gd name="adj1" fmla="val 32832"/>
                <a:gd name="adj2" fmla="val 0"/>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white"/>
                  </a:solidFill>
                  <a:effectLst/>
                  <a:uLnTx/>
                  <a:uFillTx/>
                  <a:latin typeface="Arial"/>
                  <a:ea typeface="+mn-ea"/>
                  <a:cs typeface="+mn-cs"/>
                </a:rPr>
                <a:t>Le service de proximité</a:t>
              </a:r>
            </a:p>
          </p:txBody>
        </p:sp>
        <p:pic>
          <p:nvPicPr>
            <p:cNvPr id="25" name="Image 24"/>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222761" y="2077003"/>
              <a:ext cx="433975" cy="482874"/>
            </a:xfrm>
            <a:prstGeom prst="rect">
              <a:avLst/>
            </a:prstGeom>
          </p:spPr>
        </p:pic>
        <p:pic>
          <p:nvPicPr>
            <p:cNvPr id="32" name="Image 31"/>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6610968" y="2077669"/>
              <a:ext cx="395253" cy="482208"/>
            </a:xfrm>
            <a:prstGeom prst="rect">
              <a:avLst/>
            </a:prstGeom>
          </p:spPr>
        </p:pic>
        <p:pic>
          <p:nvPicPr>
            <p:cNvPr id="36" name="Image 35">
              <a:extLst>
                <a:ext uri="{FF2B5EF4-FFF2-40B4-BE49-F238E27FC236}">
                  <a16:creationId xmlns:a16="http://schemas.microsoft.com/office/drawing/2014/main" id="{5FEDE5E3-E63A-4922-8BA6-CA07C512F13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364632" y="2076135"/>
              <a:ext cx="463409" cy="484611"/>
            </a:xfrm>
            <a:prstGeom prst="rect">
              <a:avLst/>
            </a:prstGeom>
          </p:spPr>
        </p:pic>
        <p:sp>
          <p:nvSpPr>
            <p:cNvPr id="37" name="Rectangle 36">
              <a:extLst>
                <a:ext uri="{FF2B5EF4-FFF2-40B4-BE49-F238E27FC236}">
                  <a16:creationId xmlns:a16="http://schemas.microsoft.com/office/drawing/2014/main" id="{629D1F81-452A-461C-AC2C-DD4CEC6D89C7}"/>
                </a:ext>
              </a:extLst>
            </p:cNvPr>
            <p:cNvSpPr/>
            <p:nvPr/>
          </p:nvSpPr>
          <p:spPr>
            <a:xfrm>
              <a:off x="6269811" y="3069414"/>
              <a:ext cx="2622669" cy="1115690"/>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Nous mettons en place un code barre à chaque défibrillateur pour : </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5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Une localisation précise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L’identification du modèle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L’accès à un rapport dématérialisé individuel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La mise à disposition numérique du rapport </a:t>
              </a:r>
            </a:p>
          </p:txBody>
        </p:sp>
      </p:grpSp>
      <p:pic>
        <p:nvPicPr>
          <p:cNvPr id="39" name="Image 38">
            <a:extLst>
              <a:ext uri="{FF2B5EF4-FFF2-40B4-BE49-F238E27FC236}">
                <a16:creationId xmlns:a16="http://schemas.microsoft.com/office/drawing/2014/main" id="{511ECA96-48DF-490C-AACB-F14D5DCD6A38}"/>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94269" y="1958347"/>
            <a:ext cx="445883" cy="109347"/>
          </a:xfrm>
          <a:prstGeom prst="rect">
            <a:avLst/>
          </a:prstGeom>
        </p:spPr>
      </p:pic>
      <p:pic>
        <p:nvPicPr>
          <p:cNvPr id="41" name="Image 40">
            <a:extLst>
              <a:ext uri="{FF2B5EF4-FFF2-40B4-BE49-F238E27FC236}">
                <a16:creationId xmlns:a16="http://schemas.microsoft.com/office/drawing/2014/main" id="{6F3350D1-6A2B-4F6E-BD6A-A182F59AA13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485082" y="3326499"/>
            <a:ext cx="445883" cy="109347"/>
          </a:xfrm>
          <a:prstGeom prst="rect">
            <a:avLst/>
          </a:prstGeom>
        </p:spPr>
      </p:pic>
      <p:grpSp>
        <p:nvGrpSpPr>
          <p:cNvPr id="4" name="Groupe 3">
            <a:extLst>
              <a:ext uri="{FF2B5EF4-FFF2-40B4-BE49-F238E27FC236}">
                <a16:creationId xmlns:a16="http://schemas.microsoft.com/office/drawing/2014/main" id="{B5499EA8-7F0E-3FA1-C773-F868C12AEECA}"/>
              </a:ext>
            </a:extLst>
          </p:cNvPr>
          <p:cNvGrpSpPr/>
          <p:nvPr/>
        </p:nvGrpSpPr>
        <p:grpSpPr>
          <a:xfrm>
            <a:off x="293281" y="4778604"/>
            <a:ext cx="1617232" cy="258317"/>
            <a:chOff x="293281" y="4778604"/>
            <a:chExt cx="1617232" cy="258317"/>
          </a:xfrm>
        </p:grpSpPr>
        <p:pic>
          <p:nvPicPr>
            <p:cNvPr id="5" name="Image 4">
              <a:hlinkClick r:id="rId6" action="ppaction://hlinksldjump"/>
              <a:extLst>
                <a:ext uri="{FF2B5EF4-FFF2-40B4-BE49-F238E27FC236}">
                  <a16:creationId xmlns:a16="http://schemas.microsoft.com/office/drawing/2014/main" id="{657D62DA-3E8E-A97F-4A06-5670FA1F8F7B}"/>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6" name="Image 5">
              <a:hlinkClick r:id="rId8" action="ppaction://hlinksldjump"/>
              <a:extLst>
                <a:ext uri="{FF2B5EF4-FFF2-40B4-BE49-F238E27FC236}">
                  <a16:creationId xmlns:a16="http://schemas.microsoft.com/office/drawing/2014/main" id="{C3DA1D28-8395-952D-5A76-4ECD80C4DB54}"/>
                </a:ext>
              </a:extLst>
            </p:cNvPr>
            <p:cNvPicPr>
              <a:picLocks noChangeAspect="1"/>
            </p:cNvPicPr>
            <p:nvPr/>
          </p:nvPicPr>
          <p:blipFill>
            <a:blip r:embed="rId9"/>
            <a:stretch>
              <a:fillRect/>
            </a:stretch>
          </p:blipFill>
          <p:spPr>
            <a:xfrm>
              <a:off x="1403783" y="4778604"/>
              <a:ext cx="506730" cy="258317"/>
            </a:xfrm>
            <a:prstGeom prst="rect">
              <a:avLst/>
            </a:prstGeom>
          </p:spPr>
        </p:pic>
        <p:pic>
          <p:nvPicPr>
            <p:cNvPr id="7" name="Image 6">
              <a:hlinkClick r:id="rId10" action="ppaction://hlinksldjump"/>
              <a:extLst>
                <a:ext uri="{FF2B5EF4-FFF2-40B4-BE49-F238E27FC236}">
                  <a16:creationId xmlns:a16="http://schemas.microsoft.com/office/drawing/2014/main" id="{5032C325-888F-F60F-07AA-41C2F59CB492}"/>
                </a:ext>
              </a:extLst>
            </p:cNvPr>
            <p:cNvPicPr>
              <a:picLocks noChangeAspect="1"/>
            </p:cNvPicPr>
            <p:nvPr/>
          </p:nvPicPr>
          <p:blipFill>
            <a:blip r:embed="rId11"/>
            <a:stretch>
              <a:fillRect/>
            </a:stretch>
          </p:blipFill>
          <p:spPr>
            <a:xfrm>
              <a:off x="822290" y="4778604"/>
              <a:ext cx="584693" cy="258317"/>
            </a:xfrm>
            <a:prstGeom prst="rect">
              <a:avLst/>
            </a:prstGeom>
          </p:spPr>
        </p:pic>
      </p:grpSp>
      <p:sp>
        <p:nvSpPr>
          <p:cNvPr id="9" name="Rectangle 8">
            <a:extLst>
              <a:ext uri="{FF2B5EF4-FFF2-40B4-BE49-F238E27FC236}">
                <a16:creationId xmlns:a16="http://schemas.microsoft.com/office/drawing/2014/main" id="{7A545F0E-4D2C-E229-0EA5-FC351AACED34}"/>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Défibrillateurs – une prestation complète </a:t>
            </a:r>
          </a:p>
        </p:txBody>
      </p:sp>
    </p:spTree>
    <p:extLst>
      <p:ext uri="{BB962C8B-B14F-4D97-AF65-F5344CB8AC3E}">
        <p14:creationId xmlns:p14="http://schemas.microsoft.com/office/powerpoint/2010/main" val="28640019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p:cNvSpPr/>
          <p:nvPr/>
        </p:nvSpPr>
        <p:spPr>
          <a:xfrm>
            <a:off x="1" y="0"/>
            <a:ext cx="9144000" cy="5143500"/>
          </a:xfrm>
          <a:prstGeom prst="rect">
            <a:avLst/>
          </a:prstGeom>
          <a:gradFill flip="none" rotWithShape="1">
            <a:gsLst>
              <a:gs pos="0">
                <a:schemeClr val="tx2"/>
              </a:gs>
              <a:gs pos="10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16"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 name="Titre 1"/>
          <p:cNvSpPr>
            <a:spLocks noGrp="1"/>
          </p:cNvSpPr>
          <p:nvPr>
            <p:ph type="title"/>
          </p:nvPr>
        </p:nvSpPr>
        <p:spPr/>
        <p:txBody>
          <a:bodyPr>
            <a:normAutofit/>
          </a:bodyPr>
          <a:lstStyle/>
          <a:p>
            <a:r>
              <a:rPr lang="fr-FR" dirty="0">
                <a:solidFill>
                  <a:schemeClr val="bg1"/>
                </a:solidFill>
              </a:rPr>
              <a:t>Nous sommes Chubb Fire &amp; Security</a:t>
            </a:r>
          </a:p>
        </p:txBody>
      </p:sp>
      <p:sp>
        <p:nvSpPr>
          <p:cNvPr id="3" name="Espace réservé du numéro de diapositive 2">
            <a:extLst>
              <a:ext uri="{FF2B5EF4-FFF2-40B4-BE49-F238E27FC236}">
                <a16:creationId xmlns:a16="http://schemas.microsoft.com/office/drawing/2014/main" id="{EF0DBEEE-FFF0-35B5-B7C0-5AA30E1124C0}"/>
              </a:ext>
            </a:extLst>
          </p:cNvPr>
          <p:cNvSpPr>
            <a:spLocks noGrp="1"/>
          </p:cNvSpPr>
          <p:nvPr>
            <p:ph type="sldNum" sz="quarter" idx="4"/>
          </p:nvPr>
        </p:nvSpPr>
        <p:spPr/>
        <p:txBody>
          <a:bodyPr/>
          <a:lstStyle/>
          <a:p>
            <a:fld id="{BE375096-6367-4A46-9B35-1C341654C780}" type="slidenum">
              <a:rPr lang="en-US" smtClean="0">
                <a:solidFill>
                  <a:schemeClr val="tx2">
                    <a:lumMod val="20000"/>
                    <a:lumOff val="80000"/>
                  </a:schemeClr>
                </a:solidFill>
              </a:rPr>
              <a:t>31</a:t>
            </a:fld>
            <a:endParaRPr lang="en-US" dirty="0">
              <a:solidFill>
                <a:schemeClr val="tx2">
                  <a:lumMod val="20000"/>
                  <a:lumOff val="80000"/>
                </a:schemeClr>
              </a:solidFill>
            </a:endParaRPr>
          </a:p>
        </p:txBody>
      </p:sp>
      <p:sp>
        <p:nvSpPr>
          <p:cNvPr id="27" name="Rectangle 26"/>
          <p:cNvSpPr/>
          <p:nvPr/>
        </p:nvSpPr>
        <p:spPr bwMode="auto">
          <a:xfrm>
            <a:off x="3891876" y="1185127"/>
            <a:ext cx="5056846" cy="3243527"/>
          </a:xfrm>
          <a:prstGeom prst="rect">
            <a:avLst/>
          </a:prstGeom>
          <a:noFill/>
        </p:spPr>
        <p:txBody>
          <a:bodyPr/>
          <a:lstStyle/>
          <a:p>
            <a:pPr marL="0" marR="0" lvl="0" indent="0" algn="l" defTabSz="914378" rtl="0" eaLnBrk="1" fontAlgn="auto" latinLnBrk="0" hangingPunct="1">
              <a:lnSpc>
                <a:spcPts val="21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white"/>
                </a:solidFill>
                <a:effectLst/>
                <a:uLnTx/>
                <a:uFillTx/>
                <a:latin typeface="Arial"/>
                <a:ea typeface="+mn-ea"/>
                <a:cs typeface="+mn-cs"/>
              </a:rPr>
              <a:t>       </a:t>
            </a:r>
            <a:r>
              <a:rPr kumimoji="0" lang="fr-FR" sz="1600" b="0" i="0"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rPr>
              <a:t>Nos produits et services protègent les personnes et les biens contre les incendies, ils sauvent des vies.</a:t>
            </a:r>
          </a:p>
          <a:p>
            <a:pPr marL="0" marR="0" lvl="0" indent="0" algn="l" defTabSz="914378" rtl="0" eaLnBrk="1" fontAlgn="auto" latinLnBrk="0" hangingPunct="1">
              <a:lnSpc>
                <a:spcPts val="2100"/>
              </a:lnSpc>
              <a:spcBef>
                <a:spcPts val="0"/>
              </a:spcBef>
              <a:spcAft>
                <a:spcPts val="0"/>
              </a:spcAft>
              <a:buClrTx/>
              <a:buSzTx/>
              <a:buFontTx/>
              <a:buNone/>
              <a:tabLst/>
              <a:defRPr/>
            </a:pPr>
            <a:endParaRPr kumimoji="0" lang="fr-FR" sz="1600" b="0" i="0"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endParaRPr>
          </a:p>
          <a:p>
            <a:pPr marL="0" marR="0" lvl="0" indent="0" algn="l" defTabSz="914378" rtl="0" eaLnBrk="1" fontAlgn="auto" latinLnBrk="0" hangingPunct="1">
              <a:lnSpc>
                <a:spcPts val="2100"/>
              </a:lnSpc>
              <a:spcBef>
                <a:spcPts val="0"/>
              </a:spcBef>
              <a:spcAft>
                <a:spcPts val="0"/>
              </a:spcAft>
              <a:buClrTx/>
              <a:buSzTx/>
              <a:buFontTx/>
              <a:buNone/>
              <a:tabLst/>
              <a:defRPr/>
            </a:pPr>
            <a:r>
              <a:rPr kumimoji="0" lang="fr-FR" sz="1600" b="0" i="0"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rPr>
              <a:t>Notre ambition est d’être le choix numéro 1 des clients en matière de sécurité incendie en France :</a:t>
            </a:r>
          </a:p>
          <a:p>
            <a:pPr marL="0" marR="0" lvl="0" indent="0" algn="l" defTabSz="914378" rtl="0" eaLnBrk="1" fontAlgn="auto" latinLnBrk="0" hangingPunct="1">
              <a:lnSpc>
                <a:spcPts val="2100"/>
              </a:lnSpc>
              <a:spcBef>
                <a:spcPts val="0"/>
              </a:spcBef>
              <a:spcAft>
                <a:spcPts val="0"/>
              </a:spcAft>
              <a:buClrTx/>
              <a:buSzPct val="75000"/>
              <a:buFontTx/>
              <a:buNone/>
              <a:tabLst/>
              <a:defRPr/>
            </a:pPr>
            <a:endParaRPr kumimoji="0" lang="fr-FR" sz="1600" b="0" i="0"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endParaRPr>
          </a:p>
          <a:p>
            <a:pPr marL="285743" marR="0" lvl="0" indent="-285743" algn="l" defTabSz="914378" rtl="0" eaLnBrk="1" fontAlgn="auto" latinLnBrk="0" hangingPunct="1">
              <a:lnSpc>
                <a:spcPts val="2100"/>
              </a:lnSpc>
              <a:spcBef>
                <a:spcPts val="0"/>
              </a:spcBef>
              <a:spcAft>
                <a:spcPts val="0"/>
              </a:spcAft>
              <a:buClrTx/>
              <a:buSzPct val="75000"/>
              <a:buFont typeface="Arial" panose="020B0604020202020204" pitchFamily="34" charset="0"/>
              <a:buChar char="►"/>
              <a:tabLst/>
              <a:defRPr/>
            </a:pPr>
            <a:r>
              <a:rPr kumimoji="0" lang="fr-FR" sz="1600" b="0" i="0"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rPr>
              <a:t>en satisfaisant pleinement nos clients;</a:t>
            </a:r>
          </a:p>
          <a:p>
            <a:pPr marL="0" marR="0" lvl="0" indent="0" algn="l" defTabSz="914378" rtl="0" eaLnBrk="1" fontAlgn="auto" latinLnBrk="0" hangingPunct="1">
              <a:lnSpc>
                <a:spcPts val="2100"/>
              </a:lnSpc>
              <a:spcBef>
                <a:spcPts val="0"/>
              </a:spcBef>
              <a:spcAft>
                <a:spcPts val="0"/>
              </a:spcAft>
              <a:buClrTx/>
              <a:buSzPct val="75000"/>
              <a:buFontTx/>
              <a:buNone/>
              <a:tabLst/>
              <a:defRPr/>
            </a:pPr>
            <a:endParaRPr kumimoji="0" lang="fr-FR" sz="800" b="0" i="0"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endParaRPr>
          </a:p>
          <a:p>
            <a:pPr marL="285743" marR="0" lvl="0" indent="-285743" algn="l" defTabSz="914378" rtl="0" eaLnBrk="1" fontAlgn="auto" latinLnBrk="0" hangingPunct="1">
              <a:lnSpc>
                <a:spcPts val="2100"/>
              </a:lnSpc>
              <a:spcBef>
                <a:spcPts val="0"/>
              </a:spcBef>
              <a:spcAft>
                <a:spcPts val="0"/>
              </a:spcAft>
              <a:buClrTx/>
              <a:buSzPct val="75000"/>
              <a:buFont typeface="Arial" panose="020B0604020202020204" pitchFamily="34" charset="0"/>
              <a:buChar char="►"/>
              <a:tabLst/>
              <a:defRPr/>
            </a:pPr>
            <a:r>
              <a:rPr kumimoji="0" lang="fr-FR" sz="1600" b="0" i="0"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rPr>
              <a:t>en leur apportant un service de qualité;</a:t>
            </a:r>
          </a:p>
          <a:p>
            <a:pPr marL="0" marR="0" lvl="0" indent="0" algn="l" defTabSz="914378" rtl="0" eaLnBrk="1" fontAlgn="auto" latinLnBrk="0" hangingPunct="1">
              <a:lnSpc>
                <a:spcPts val="2100"/>
              </a:lnSpc>
              <a:spcBef>
                <a:spcPts val="0"/>
              </a:spcBef>
              <a:spcAft>
                <a:spcPts val="0"/>
              </a:spcAft>
              <a:buClrTx/>
              <a:buSzPct val="75000"/>
              <a:buFontTx/>
              <a:buNone/>
              <a:tabLst/>
              <a:defRPr/>
            </a:pPr>
            <a:endParaRPr kumimoji="0" lang="fr-FR" sz="800" b="0" i="0"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endParaRPr>
          </a:p>
          <a:p>
            <a:pPr marL="285743" marR="0" lvl="0" indent="-285743" algn="l" defTabSz="914378" rtl="0" eaLnBrk="1" fontAlgn="auto" latinLnBrk="0" hangingPunct="1">
              <a:lnSpc>
                <a:spcPts val="2100"/>
              </a:lnSpc>
              <a:spcBef>
                <a:spcPts val="0"/>
              </a:spcBef>
              <a:spcAft>
                <a:spcPts val="0"/>
              </a:spcAft>
              <a:buClrTx/>
              <a:buSzPct val="75000"/>
              <a:buFont typeface="Arial" panose="020B0604020202020204" pitchFamily="34" charset="0"/>
              <a:buChar char="►"/>
              <a:tabLst/>
              <a:defRPr/>
            </a:pPr>
            <a:r>
              <a:rPr kumimoji="0" lang="fr-FR" sz="1600" b="0" i="0"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rPr>
              <a:t>avec des salariés impliqués et compétents.</a:t>
            </a:r>
            <a:endParaRPr kumimoji="0" lang="en-US" sz="1600" b="0" i="0" u="none" strike="noStrike" kern="1200" cap="none" spc="0" normalizeH="0" baseline="0" noProof="0" dirty="0">
              <a:ln>
                <a:noFill/>
              </a:ln>
              <a:solidFill>
                <a:prstClr val="white"/>
              </a:solidFill>
              <a:effectLst/>
              <a:uLnTx/>
              <a:uFillTx/>
              <a:latin typeface="Arial"/>
              <a:ea typeface="Tahoma" panose="020B0604030504040204" pitchFamily="34" charset="0"/>
              <a:cs typeface="Tahoma" panose="020B0604030504040204" pitchFamily="34" charset="0"/>
            </a:endParaRPr>
          </a:p>
        </p:txBody>
      </p:sp>
      <p:sp>
        <p:nvSpPr>
          <p:cNvPr id="28" name="ZoneTexte 27"/>
          <p:cNvSpPr txBox="1"/>
          <p:nvPr/>
        </p:nvSpPr>
        <p:spPr bwMode="auto">
          <a:xfrm>
            <a:off x="8016354" y="3589141"/>
            <a:ext cx="399468" cy="553998"/>
          </a:xfrm>
          <a:prstGeom prst="rect">
            <a:avLst/>
          </a:prstGeom>
          <a:noFill/>
        </p:spPr>
        <p:txBody>
          <a:bodyPr wrap="none">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ooper Black"/>
                <a:ea typeface="+mn-ea"/>
                <a:cs typeface="+mn-cs"/>
              </a:rPr>
              <a:t>”</a:t>
            </a:r>
            <a:endParaRPr kumimoji="0" lang="en-US" sz="3000" b="0" i="0" u="none" strike="noStrike" kern="1200" cap="none" spc="0" normalizeH="0" baseline="0" noProof="0" dirty="0">
              <a:ln>
                <a:noFill/>
              </a:ln>
              <a:solidFill>
                <a:prstClr val="white"/>
              </a:solidFill>
              <a:effectLst/>
              <a:uLnTx/>
              <a:uFillTx/>
              <a:latin typeface="Arial"/>
              <a:ea typeface="+mn-ea"/>
              <a:cs typeface="+mn-cs"/>
            </a:endParaRPr>
          </a:p>
        </p:txBody>
      </p:sp>
      <p:sp>
        <p:nvSpPr>
          <p:cNvPr id="30" name="ZoneTexte 29"/>
          <p:cNvSpPr txBox="1"/>
          <p:nvPr/>
        </p:nvSpPr>
        <p:spPr bwMode="auto">
          <a:xfrm rot="10800000" flipH="1" flipV="1">
            <a:off x="3891876" y="1015846"/>
            <a:ext cx="440686" cy="553998"/>
          </a:xfrm>
          <a:prstGeom prst="rect">
            <a:avLst/>
          </a:prstGeom>
          <a:noFill/>
        </p:spPr>
        <p:txBody>
          <a:bodyPr wrap="square" anchor="ctr">
            <a:spAutoFit/>
          </a:bodyPr>
          <a:lstStyle/>
          <a:p>
            <a:pPr marL="0" marR="0" lvl="0" indent="0" algn="l" defTabSz="914378" rtl="0" eaLnBrk="1" fontAlgn="auto" latinLnBrk="0" hangingPunct="1">
              <a:lnSpc>
                <a:spcPct val="100000"/>
              </a:lnSpc>
              <a:spcBef>
                <a:spcPts val="0"/>
              </a:spcBef>
              <a:spcAft>
                <a:spcPts val="0"/>
              </a:spcAft>
              <a:buClrTx/>
              <a:buSzTx/>
              <a:buFontTx/>
              <a:buNone/>
              <a:tabLst/>
              <a:defRPr/>
            </a:pPr>
            <a:r>
              <a:rPr kumimoji="0" lang="en-US" sz="3000" b="0" i="0" u="none" strike="noStrike" kern="1200" cap="none" spc="0" normalizeH="0" baseline="0" noProof="0" dirty="0">
                <a:ln>
                  <a:noFill/>
                </a:ln>
                <a:solidFill>
                  <a:prstClr val="white"/>
                </a:solidFill>
                <a:effectLst/>
                <a:uLnTx/>
                <a:uFillTx/>
                <a:latin typeface="Cooper Black"/>
                <a:ea typeface="+mn-ea"/>
                <a:cs typeface="+mn-cs"/>
              </a:rPr>
              <a:t>“</a:t>
            </a:r>
            <a:endParaRPr kumimoji="0" lang="en-US" sz="30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4" name="Groupe 13">
            <a:extLst>
              <a:ext uri="{FF2B5EF4-FFF2-40B4-BE49-F238E27FC236}">
                <a16:creationId xmlns:a16="http://schemas.microsoft.com/office/drawing/2014/main" id="{17501E6B-C54B-42CF-A590-9CBFDAAEC278}"/>
              </a:ext>
            </a:extLst>
          </p:cNvPr>
          <p:cNvGrpSpPr/>
          <p:nvPr/>
        </p:nvGrpSpPr>
        <p:grpSpPr>
          <a:xfrm>
            <a:off x="195278" y="1203598"/>
            <a:ext cx="3302598" cy="2149953"/>
            <a:chOff x="195278" y="1728440"/>
            <a:chExt cx="3302598" cy="2149953"/>
          </a:xfrm>
        </p:grpSpPr>
        <p:pic>
          <p:nvPicPr>
            <p:cNvPr id="16" name="Image 15">
              <a:extLst>
                <a:ext uri="{FF2B5EF4-FFF2-40B4-BE49-F238E27FC236}">
                  <a16:creationId xmlns:a16="http://schemas.microsoft.com/office/drawing/2014/main" id="{1D50E8E0-62A1-497B-94FE-A16C1E96980D}"/>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195278" y="1728440"/>
              <a:ext cx="3302598" cy="922491"/>
            </a:xfrm>
            <a:prstGeom prst="rect">
              <a:avLst/>
            </a:prstGeom>
          </p:spPr>
        </p:pic>
        <p:pic>
          <p:nvPicPr>
            <p:cNvPr id="17" name="Image 16">
              <a:extLst>
                <a:ext uri="{FF2B5EF4-FFF2-40B4-BE49-F238E27FC236}">
                  <a16:creationId xmlns:a16="http://schemas.microsoft.com/office/drawing/2014/main" id="{429DC511-1BC3-40CD-82B2-3738C5D0182C}"/>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95278" y="2892423"/>
              <a:ext cx="3302598" cy="985970"/>
            </a:xfrm>
            <a:prstGeom prst="rect">
              <a:avLst/>
            </a:prstGeom>
          </p:spPr>
        </p:pic>
      </p:grpSp>
      <p:pic>
        <p:nvPicPr>
          <p:cNvPr id="5" name="Image 4">
            <a:extLst>
              <a:ext uri="{FF2B5EF4-FFF2-40B4-BE49-F238E27FC236}">
                <a16:creationId xmlns:a16="http://schemas.microsoft.com/office/drawing/2014/main" id="{AA13D97F-C0D3-9B35-A7FD-CB7CCAE7D2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19458" y="3598358"/>
            <a:ext cx="1182109" cy="464400"/>
          </a:xfrm>
          <a:prstGeom prst="rect">
            <a:avLst/>
          </a:prstGeom>
        </p:spPr>
      </p:pic>
      <p:pic>
        <p:nvPicPr>
          <p:cNvPr id="6" name="Image 5">
            <a:extLst>
              <a:ext uri="{FF2B5EF4-FFF2-40B4-BE49-F238E27FC236}">
                <a16:creationId xmlns:a16="http://schemas.microsoft.com/office/drawing/2014/main" id="{B3D6C566-3FDA-ED2B-AC5F-E8478FC7908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0769" y="76620"/>
            <a:ext cx="1182109" cy="464400"/>
          </a:xfrm>
          <a:prstGeom prst="rect">
            <a:avLst/>
          </a:prstGeom>
        </p:spPr>
      </p:pic>
      <p:grpSp>
        <p:nvGrpSpPr>
          <p:cNvPr id="7" name="Groupe 6">
            <a:extLst>
              <a:ext uri="{FF2B5EF4-FFF2-40B4-BE49-F238E27FC236}">
                <a16:creationId xmlns:a16="http://schemas.microsoft.com/office/drawing/2014/main" id="{DF587E25-80B2-EB7F-04B5-57B397F8491E}"/>
              </a:ext>
            </a:extLst>
          </p:cNvPr>
          <p:cNvGrpSpPr/>
          <p:nvPr/>
        </p:nvGrpSpPr>
        <p:grpSpPr>
          <a:xfrm>
            <a:off x="293281" y="4778604"/>
            <a:ext cx="1617232" cy="258317"/>
            <a:chOff x="293281" y="4778604"/>
            <a:chExt cx="1617232" cy="258317"/>
          </a:xfrm>
        </p:grpSpPr>
        <p:pic>
          <p:nvPicPr>
            <p:cNvPr id="8" name="Image 7">
              <a:hlinkClick r:id="rId5" action="ppaction://hlinksldjump"/>
              <a:extLst>
                <a:ext uri="{FF2B5EF4-FFF2-40B4-BE49-F238E27FC236}">
                  <a16:creationId xmlns:a16="http://schemas.microsoft.com/office/drawing/2014/main" id="{F471A2CC-D4F8-CFF3-0411-D1048407A6CA}"/>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9" name="Image 8">
              <a:hlinkClick r:id="rId7" action="ppaction://hlinksldjump"/>
              <a:extLst>
                <a:ext uri="{FF2B5EF4-FFF2-40B4-BE49-F238E27FC236}">
                  <a16:creationId xmlns:a16="http://schemas.microsoft.com/office/drawing/2014/main" id="{BEB21770-4410-7E26-92F9-07876A4184C7}"/>
                </a:ext>
              </a:extLst>
            </p:cNvPr>
            <p:cNvPicPr>
              <a:picLocks noChangeAspect="1"/>
            </p:cNvPicPr>
            <p:nvPr/>
          </p:nvPicPr>
          <p:blipFill>
            <a:blip r:embed="rId8"/>
            <a:stretch>
              <a:fillRect/>
            </a:stretch>
          </p:blipFill>
          <p:spPr>
            <a:xfrm>
              <a:off x="1403783" y="4778604"/>
              <a:ext cx="506730" cy="258317"/>
            </a:xfrm>
            <a:prstGeom prst="rect">
              <a:avLst/>
            </a:prstGeom>
          </p:spPr>
        </p:pic>
        <p:pic>
          <p:nvPicPr>
            <p:cNvPr id="10" name="Image 9">
              <a:hlinkClick r:id="rId9" action="ppaction://hlinksldjump"/>
              <a:extLst>
                <a:ext uri="{FF2B5EF4-FFF2-40B4-BE49-F238E27FC236}">
                  <a16:creationId xmlns:a16="http://schemas.microsoft.com/office/drawing/2014/main" id="{7251FEA1-30FD-F97E-FF04-1AC79B13E82D}"/>
                </a:ext>
              </a:extLst>
            </p:cNvPr>
            <p:cNvPicPr>
              <a:picLocks noChangeAspect="1"/>
            </p:cNvPicPr>
            <p:nvPr/>
          </p:nvPicPr>
          <p:blipFill>
            <a:blip r:embed="rId10"/>
            <a:stretch>
              <a:fillRect/>
            </a:stretch>
          </p:blipFill>
          <p:spPr>
            <a:xfrm>
              <a:off x="822290" y="4778604"/>
              <a:ext cx="584693" cy="258317"/>
            </a:xfrm>
            <a:prstGeom prst="rect">
              <a:avLst/>
            </a:prstGeom>
          </p:spPr>
        </p:pic>
      </p:grpSp>
      <p:sp>
        <p:nvSpPr>
          <p:cNvPr id="11" name="TextBox 8">
            <a:extLst>
              <a:ext uri="{FF2B5EF4-FFF2-40B4-BE49-F238E27FC236}">
                <a16:creationId xmlns:a16="http://schemas.microsoft.com/office/drawing/2014/main" id="{DB82696D-545B-62A4-40A1-077735C0F12D}"/>
              </a:ext>
            </a:extLst>
          </p:cNvPr>
          <p:cNvSpPr txBox="1"/>
          <p:nvPr/>
        </p:nvSpPr>
        <p:spPr>
          <a:xfrm>
            <a:off x="479959" y="4941431"/>
            <a:ext cx="8181974" cy="92333"/>
          </a:xfrm>
          <a:prstGeom prst="rect">
            <a:avLst/>
          </a:prstGeom>
          <a:noFill/>
        </p:spPr>
        <p:txBody>
          <a:bodyPr wrap="square" lIns="0" tIns="0" rIns="0" bIns="0" anchor="b" anchorCtr="0">
            <a:spAutoFit/>
          </a:bodyPr>
          <a:lstStyle/>
          <a:p>
            <a:pPr marL="0" algn="r"/>
            <a:r>
              <a:rPr lang="en-US" sz="600" dirty="0">
                <a:solidFill>
                  <a:schemeClr val="tx2">
                    <a:lumMod val="20000"/>
                    <a:lumOff val="80000"/>
                  </a:schemeClr>
                </a:solidFill>
              </a:rPr>
              <a:t>©2023 Chubb Fire &amp; Security. All Rights Reserved.</a:t>
            </a:r>
          </a:p>
        </p:txBody>
      </p:sp>
    </p:spTree>
    <p:extLst>
      <p:ext uri="{BB962C8B-B14F-4D97-AF65-F5344CB8AC3E}">
        <p14:creationId xmlns:p14="http://schemas.microsoft.com/office/powerpoint/2010/main" val="2523257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Titre 17">
            <a:extLst>
              <a:ext uri="{FF2B5EF4-FFF2-40B4-BE49-F238E27FC236}">
                <a16:creationId xmlns:a16="http://schemas.microsoft.com/office/drawing/2014/main" id="{B235D354-A057-4979-A4B8-BBCDC88D6FC3}"/>
              </a:ext>
            </a:extLst>
          </p:cNvPr>
          <p:cNvSpPr>
            <a:spLocks noGrp="1"/>
          </p:cNvSpPr>
          <p:nvPr>
            <p:ph type="title"/>
          </p:nvPr>
        </p:nvSpPr>
        <p:spPr/>
        <p:txBody>
          <a:bodyPr/>
          <a:lstStyle/>
          <a:p>
            <a:r>
              <a:rPr lang="fr-FR" dirty="0"/>
              <a:t>Powered by api group</a:t>
            </a:r>
          </a:p>
        </p:txBody>
      </p:sp>
      <p:sp>
        <p:nvSpPr>
          <p:cNvPr id="17" name="Titre 10">
            <a:extLst>
              <a:ext uri="{FF2B5EF4-FFF2-40B4-BE49-F238E27FC236}">
                <a16:creationId xmlns:a16="http://schemas.microsoft.com/office/drawing/2014/main" id="{2AB9719D-E908-40C5-B505-803BFAEFB355}"/>
              </a:ext>
            </a:extLst>
          </p:cNvPr>
          <p:cNvSpPr txBox="1">
            <a:spLocks/>
          </p:cNvSpPr>
          <p:nvPr/>
        </p:nvSpPr>
        <p:spPr>
          <a:xfrm>
            <a:off x="664" y="0"/>
            <a:ext cx="8229600" cy="857250"/>
          </a:xfrm>
          <a:prstGeom prst="rect">
            <a:avLst/>
          </a:prstGeom>
        </p:spPr>
        <p:txBody>
          <a:bodyPr vert="horz" lIns="91440" tIns="45720" rIns="91440" bIns="45720" rtlCol="0" anchor="b">
            <a:normAutofit/>
          </a:bodyPr>
          <a:lstStyle>
            <a:lvl1pPr algn="l" defTabSz="914400" rtl="0" eaLnBrk="1" latinLnBrk="0" hangingPunct="1">
              <a:spcBef>
                <a:spcPct val="0"/>
              </a:spcBef>
              <a:buNone/>
              <a:defRPr sz="2400" kern="1200">
                <a:solidFill>
                  <a:schemeClr val="accent1">
                    <a:lumMod val="75000"/>
                  </a:schemeClr>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fr-FR" sz="2400" b="0" i="0" u="none" strike="noStrike" kern="1200" cap="none" spc="0" normalizeH="0" baseline="0" noProof="0" dirty="0">
              <a:ln>
                <a:noFill/>
              </a:ln>
              <a:solidFill>
                <a:srgbClr val="4F81BD">
                  <a:lumMod val="75000"/>
                </a:srgbClr>
              </a:solidFill>
              <a:effectLst/>
              <a:uLnTx/>
              <a:uFillTx/>
              <a:latin typeface="Arial"/>
              <a:ea typeface="+mj-ea"/>
              <a:cs typeface="+mj-cs"/>
            </a:endParaRPr>
          </a:p>
        </p:txBody>
      </p:sp>
      <p:sp>
        <p:nvSpPr>
          <p:cNvPr id="2" name="Slide Number Placeholder 5">
            <a:extLst>
              <a:ext uri="{FF2B5EF4-FFF2-40B4-BE49-F238E27FC236}">
                <a16:creationId xmlns:a16="http://schemas.microsoft.com/office/drawing/2014/main" id="{184290A5-5CBE-4A22-A7D5-7F650B2F18BB}"/>
              </a:ext>
            </a:extLst>
          </p:cNvPr>
          <p:cNvSpPr txBox="1">
            <a:spLocks/>
          </p:cNvSpPr>
          <p:nvPr/>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E375096-6367-4A46-9B35-1C341654C780}" type="slidenum">
              <a:rPr lang="en-US" smtClean="0"/>
              <a:pPr/>
              <a:t>32</a:t>
            </a:fld>
            <a:endParaRPr lang="en-US" dirty="0"/>
          </a:p>
        </p:txBody>
      </p:sp>
      <p:grpSp>
        <p:nvGrpSpPr>
          <p:cNvPr id="3" name="Groupe 2">
            <a:extLst>
              <a:ext uri="{FF2B5EF4-FFF2-40B4-BE49-F238E27FC236}">
                <a16:creationId xmlns:a16="http://schemas.microsoft.com/office/drawing/2014/main" id="{9B9E04C0-4AC4-9711-6942-4BF40464E11C}"/>
              </a:ext>
            </a:extLst>
          </p:cNvPr>
          <p:cNvGrpSpPr/>
          <p:nvPr/>
        </p:nvGrpSpPr>
        <p:grpSpPr>
          <a:xfrm>
            <a:off x="293281" y="4778604"/>
            <a:ext cx="1617232" cy="258317"/>
            <a:chOff x="293281" y="4778604"/>
            <a:chExt cx="1617232" cy="258317"/>
          </a:xfrm>
        </p:grpSpPr>
        <p:pic>
          <p:nvPicPr>
            <p:cNvPr id="4" name="Image 3">
              <a:hlinkClick r:id="rId3" action="ppaction://hlinksldjump"/>
              <a:extLst>
                <a:ext uri="{FF2B5EF4-FFF2-40B4-BE49-F238E27FC236}">
                  <a16:creationId xmlns:a16="http://schemas.microsoft.com/office/drawing/2014/main" id="{3E44E174-E08A-1053-EBC5-DB513FFA8D9D}"/>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5" name="Image 4">
              <a:hlinkClick r:id="rId5" action="ppaction://hlinksldjump"/>
              <a:extLst>
                <a:ext uri="{FF2B5EF4-FFF2-40B4-BE49-F238E27FC236}">
                  <a16:creationId xmlns:a16="http://schemas.microsoft.com/office/drawing/2014/main" id="{55CEF1F0-A1B3-D271-A643-DC153170BA62}"/>
                </a:ext>
              </a:extLst>
            </p:cNvPr>
            <p:cNvPicPr>
              <a:picLocks noChangeAspect="1"/>
            </p:cNvPicPr>
            <p:nvPr/>
          </p:nvPicPr>
          <p:blipFill>
            <a:blip r:embed="rId6"/>
            <a:stretch>
              <a:fillRect/>
            </a:stretch>
          </p:blipFill>
          <p:spPr>
            <a:xfrm>
              <a:off x="1403783" y="4778604"/>
              <a:ext cx="506730" cy="258317"/>
            </a:xfrm>
            <a:prstGeom prst="rect">
              <a:avLst/>
            </a:prstGeom>
          </p:spPr>
        </p:pic>
        <p:pic>
          <p:nvPicPr>
            <p:cNvPr id="7" name="Image 6">
              <a:hlinkClick r:id="rId7" action="ppaction://hlinksldjump"/>
              <a:extLst>
                <a:ext uri="{FF2B5EF4-FFF2-40B4-BE49-F238E27FC236}">
                  <a16:creationId xmlns:a16="http://schemas.microsoft.com/office/drawing/2014/main" id="{DC74EE5C-106F-CF4A-DBEB-843EE2683D5C}"/>
                </a:ext>
              </a:extLst>
            </p:cNvPr>
            <p:cNvPicPr>
              <a:picLocks noChangeAspect="1"/>
            </p:cNvPicPr>
            <p:nvPr/>
          </p:nvPicPr>
          <p:blipFill>
            <a:blip r:embed="rId8"/>
            <a:stretch>
              <a:fillRect/>
            </a:stretch>
          </p:blipFill>
          <p:spPr>
            <a:xfrm>
              <a:off x="822290" y="4778604"/>
              <a:ext cx="584693" cy="258317"/>
            </a:xfrm>
            <a:prstGeom prst="rect">
              <a:avLst/>
            </a:prstGeom>
          </p:spPr>
        </p:pic>
      </p:grpSp>
      <p:grpSp>
        <p:nvGrpSpPr>
          <p:cNvPr id="9" name="Groupe 8">
            <a:extLst>
              <a:ext uri="{FF2B5EF4-FFF2-40B4-BE49-F238E27FC236}">
                <a16:creationId xmlns:a16="http://schemas.microsoft.com/office/drawing/2014/main" id="{EC574DD8-7A9C-B7EE-832F-F8934C080416}"/>
              </a:ext>
            </a:extLst>
          </p:cNvPr>
          <p:cNvGrpSpPr/>
          <p:nvPr/>
        </p:nvGrpSpPr>
        <p:grpSpPr>
          <a:xfrm>
            <a:off x="5652120" y="0"/>
            <a:ext cx="3491216" cy="1155152"/>
            <a:chOff x="5652120" y="0"/>
            <a:chExt cx="3491216" cy="1155152"/>
          </a:xfrm>
        </p:grpSpPr>
        <p:sp>
          <p:nvSpPr>
            <p:cNvPr id="14" name="Rectangle 13">
              <a:extLst>
                <a:ext uri="{FF2B5EF4-FFF2-40B4-BE49-F238E27FC236}">
                  <a16:creationId xmlns:a16="http://schemas.microsoft.com/office/drawing/2014/main" id="{E6D1C2AC-3D14-49D9-4F21-76EC148B2597}"/>
                </a:ext>
              </a:extLst>
            </p:cNvPr>
            <p:cNvSpPr/>
            <p:nvPr/>
          </p:nvSpPr>
          <p:spPr>
            <a:xfrm>
              <a:off x="5652120" y="0"/>
              <a:ext cx="3491216" cy="1155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9" name="Image 18">
              <a:extLst>
                <a:ext uri="{FF2B5EF4-FFF2-40B4-BE49-F238E27FC236}">
                  <a16:creationId xmlns:a16="http://schemas.microsoft.com/office/drawing/2014/main" id="{1036F2C0-D43F-2F28-0801-8A2112FEC897}"/>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0376" y="169900"/>
              <a:ext cx="945359" cy="656500"/>
            </a:xfrm>
            <a:prstGeom prst="rect">
              <a:avLst/>
            </a:prstGeom>
          </p:spPr>
        </p:pic>
      </p:grpSp>
      <p:grpSp>
        <p:nvGrpSpPr>
          <p:cNvPr id="20" name="Groupe 19">
            <a:extLst>
              <a:ext uri="{FF2B5EF4-FFF2-40B4-BE49-F238E27FC236}">
                <a16:creationId xmlns:a16="http://schemas.microsoft.com/office/drawing/2014/main" id="{D43D80D8-6CDF-0D7C-C1AC-A874A39EE4D8}"/>
              </a:ext>
            </a:extLst>
          </p:cNvPr>
          <p:cNvGrpSpPr/>
          <p:nvPr/>
        </p:nvGrpSpPr>
        <p:grpSpPr>
          <a:xfrm>
            <a:off x="342897" y="1155153"/>
            <a:ext cx="8629652" cy="2592289"/>
            <a:chOff x="342897" y="1634882"/>
            <a:chExt cx="8629652" cy="2592289"/>
          </a:xfrm>
        </p:grpSpPr>
        <p:grpSp>
          <p:nvGrpSpPr>
            <p:cNvPr id="21" name="Groupe 20">
              <a:extLst>
                <a:ext uri="{FF2B5EF4-FFF2-40B4-BE49-F238E27FC236}">
                  <a16:creationId xmlns:a16="http://schemas.microsoft.com/office/drawing/2014/main" id="{73E24648-1429-F30B-039B-B42DBDE2B216}"/>
                </a:ext>
              </a:extLst>
            </p:cNvPr>
            <p:cNvGrpSpPr/>
            <p:nvPr/>
          </p:nvGrpSpPr>
          <p:grpSpPr>
            <a:xfrm>
              <a:off x="342897" y="1634882"/>
              <a:ext cx="4589143" cy="2592288"/>
              <a:chOff x="342897" y="1489421"/>
              <a:chExt cx="3924149" cy="2617627"/>
            </a:xfrm>
          </p:grpSpPr>
          <p:sp>
            <p:nvSpPr>
              <p:cNvPr id="25" name="Rectangle 24">
                <a:extLst>
                  <a:ext uri="{FF2B5EF4-FFF2-40B4-BE49-F238E27FC236}">
                    <a16:creationId xmlns:a16="http://schemas.microsoft.com/office/drawing/2014/main" id="{939F73E4-76CF-78A1-4F41-BD42208B6E24}"/>
                  </a:ext>
                </a:extLst>
              </p:cNvPr>
              <p:cNvSpPr/>
              <p:nvPr/>
            </p:nvSpPr>
            <p:spPr>
              <a:xfrm>
                <a:off x="342898" y="2323737"/>
                <a:ext cx="3924148" cy="815217"/>
              </a:xfrm>
              <a:prstGeom prst="rect">
                <a:avLst/>
              </a:prstGeom>
              <a:gradFill flip="none" rotWithShape="1">
                <a:gsLst>
                  <a:gs pos="0">
                    <a:srgbClr val="003366">
                      <a:tint val="66000"/>
                      <a:satMod val="160000"/>
                    </a:srgbClr>
                  </a:gs>
                  <a:gs pos="27000">
                    <a:srgbClr val="003366">
                      <a:tint val="44500"/>
                      <a:satMod val="160000"/>
                    </a:srgbClr>
                  </a:gs>
                  <a:gs pos="72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Nous fournissons des services conforme à la règlementation et d'autres services sous contrat à une base solide de clients fidèles du secteur industriel.</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26" name="Rectangle 25">
                <a:extLst>
                  <a:ext uri="{FF2B5EF4-FFF2-40B4-BE49-F238E27FC236}">
                    <a16:creationId xmlns:a16="http://schemas.microsoft.com/office/drawing/2014/main" id="{2C4AB5F2-B37A-EF25-6738-145D77DC4FF3}"/>
                  </a:ext>
                </a:extLst>
              </p:cNvPr>
              <p:cNvSpPr/>
              <p:nvPr/>
            </p:nvSpPr>
            <p:spPr>
              <a:xfrm>
                <a:off x="342897" y="3291830"/>
                <a:ext cx="3924149" cy="815218"/>
              </a:xfrm>
              <a:prstGeom prst="rect">
                <a:avLst/>
              </a:prstGeom>
              <a:gradFill flip="none" rotWithShape="1">
                <a:gsLst>
                  <a:gs pos="0">
                    <a:srgbClr val="003366">
                      <a:tint val="66000"/>
                      <a:satMod val="160000"/>
                    </a:srgbClr>
                  </a:gs>
                  <a:gs pos="38000">
                    <a:srgbClr val="003366">
                      <a:tint val="44500"/>
                      <a:satMod val="160000"/>
                    </a:srgbClr>
                  </a:gs>
                  <a:gs pos="84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Nous avons une forte culture du leadership animée par des dirigeants audacieux pour fournir des solutions innovantes à nos clients. </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E9FF00EE-25B4-9E1A-34F4-886E7AEAC0C1}"/>
                  </a:ext>
                </a:extLst>
              </p:cNvPr>
              <p:cNvSpPr/>
              <p:nvPr/>
            </p:nvSpPr>
            <p:spPr>
              <a:xfrm>
                <a:off x="350425" y="1489421"/>
                <a:ext cx="3916621" cy="681441"/>
              </a:xfrm>
              <a:prstGeom prst="rect">
                <a:avLst/>
              </a:prstGeom>
              <a:gradFill flip="none" rotWithShape="1">
                <a:gsLst>
                  <a:gs pos="0">
                    <a:srgbClr val="003366">
                      <a:tint val="66000"/>
                      <a:satMod val="160000"/>
                    </a:srgbClr>
                  </a:gs>
                  <a:gs pos="27000">
                    <a:srgbClr val="003366">
                      <a:tint val="44500"/>
                      <a:satMod val="160000"/>
                    </a:srgbClr>
                  </a:gs>
                  <a:gs pos="100000">
                    <a:schemeClr val="bg1"/>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200" b="0" i="0" u="none" strike="noStrike" kern="1200" cap="none" spc="0" normalizeH="0" baseline="0" noProof="0" dirty="0" err="1">
                    <a:ln>
                      <a:noFill/>
                    </a:ln>
                    <a:solidFill>
                      <a:prstClr val="black"/>
                    </a:solidFill>
                    <a:effectLst/>
                    <a:uLnTx/>
                    <a:uFillTx/>
                    <a:latin typeface="Arial"/>
                    <a:ea typeface="+mn-ea"/>
                    <a:cs typeface="+mn-cs"/>
                  </a:rPr>
                  <a:t>APi</a:t>
                </a:r>
                <a:r>
                  <a:rPr kumimoji="0" lang="fr-FR" sz="1200" b="0" i="0" u="none" strike="noStrike" kern="1200" cap="none" spc="0" normalizeH="0" baseline="0" noProof="0" dirty="0">
                    <a:ln>
                      <a:noFill/>
                    </a:ln>
                    <a:solidFill>
                      <a:prstClr val="black"/>
                    </a:solidFill>
                    <a:effectLst/>
                    <a:uLnTx/>
                    <a:uFillTx/>
                    <a:latin typeface="Arial"/>
                    <a:ea typeface="+mn-ea"/>
                    <a:cs typeface="+mn-cs"/>
                  </a:rPr>
                  <a:t> Group est un fournisseur majeur en services de sécurité et services spécialisés.</a:t>
                </a:r>
                <a:endParaRPr kumimoji="0" lang="en-US" sz="1200" b="0" i="0" u="none" strike="noStrike" kern="1200" cap="none" spc="0" normalizeH="0" baseline="0" noProof="0" dirty="0">
                  <a:ln>
                    <a:noFill/>
                  </a:ln>
                  <a:solidFill>
                    <a:prstClr val="black"/>
                  </a:solidFill>
                  <a:effectLst/>
                  <a:uLnTx/>
                  <a:uFillTx/>
                  <a:latin typeface="Arial"/>
                  <a:ea typeface="+mn-ea"/>
                  <a:cs typeface="+mn-cs"/>
                </a:endParaRPr>
              </a:p>
            </p:txBody>
          </p:sp>
        </p:grpSp>
        <p:pic>
          <p:nvPicPr>
            <p:cNvPr id="22" name="Picture 7" descr="A picture containing outdoor, grass, person, red&#10;&#10;Description automatically generated">
              <a:extLst>
                <a:ext uri="{FF2B5EF4-FFF2-40B4-BE49-F238E27FC236}">
                  <a16:creationId xmlns:a16="http://schemas.microsoft.com/office/drawing/2014/main" id="{20DCB530-F166-B592-5F7F-63A2107E7A3D}"/>
                </a:ext>
              </a:extLst>
            </p:cNvPr>
            <p:cNvPicPr>
              <a:picLocks noChangeAspect="1"/>
            </p:cNvPicPr>
            <p:nvPr/>
          </p:nvPicPr>
          <p:blipFill>
            <a:blip r:embed="rId10">
              <a:alphaModFix amt="35000"/>
            </a:blip>
            <a:stretch>
              <a:fillRect/>
            </a:stretch>
          </p:blipFill>
          <p:spPr>
            <a:xfrm>
              <a:off x="5139980" y="1672125"/>
              <a:ext cx="3832569" cy="2555046"/>
            </a:xfrm>
            <a:prstGeom prst="rect">
              <a:avLst/>
            </a:prstGeom>
          </p:spPr>
        </p:pic>
        <p:pic>
          <p:nvPicPr>
            <p:cNvPr id="23" name="Picture 5">
              <a:extLst>
                <a:ext uri="{FF2B5EF4-FFF2-40B4-BE49-F238E27FC236}">
                  <a16:creationId xmlns:a16="http://schemas.microsoft.com/office/drawing/2014/main" id="{3CC93713-0E3A-ADB8-DCCD-4A1417696028}"/>
                </a:ext>
              </a:extLst>
            </p:cNvPr>
            <p:cNvPicPr>
              <a:picLocks noChangeAspect="1"/>
            </p:cNvPicPr>
            <p:nvPr/>
          </p:nvPicPr>
          <p:blipFill>
            <a:blip r:embed="rId11"/>
            <a:stretch>
              <a:fillRect/>
            </a:stretch>
          </p:blipFill>
          <p:spPr>
            <a:xfrm>
              <a:off x="7092280" y="3562707"/>
              <a:ext cx="1739644" cy="521597"/>
            </a:xfrm>
            <a:prstGeom prst="rect">
              <a:avLst/>
            </a:prstGeom>
            <a:noFill/>
          </p:spPr>
        </p:pic>
        <p:pic>
          <p:nvPicPr>
            <p:cNvPr id="24" name="Image 23">
              <a:extLst>
                <a:ext uri="{FF2B5EF4-FFF2-40B4-BE49-F238E27FC236}">
                  <a16:creationId xmlns:a16="http://schemas.microsoft.com/office/drawing/2014/main" id="{1D472C19-090B-655D-60A7-D3B754C6856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43043" y="2886367"/>
              <a:ext cx="774442" cy="537806"/>
            </a:xfrm>
            <a:prstGeom prst="rect">
              <a:avLst/>
            </a:prstGeom>
          </p:spPr>
        </p:pic>
      </p:grpSp>
      <p:sp>
        <p:nvSpPr>
          <p:cNvPr id="29" name="Rectangle 28">
            <a:extLst>
              <a:ext uri="{FF2B5EF4-FFF2-40B4-BE49-F238E27FC236}">
                <a16:creationId xmlns:a16="http://schemas.microsoft.com/office/drawing/2014/main" id="{EC259F2D-A85A-6EE2-21F8-EB9F18F173ED}"/>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Développer de grands leaders</a:t>
            </a:r>
          </a:p>
        </p:txBody>
      </p:sp>
    </p:spTree>
    <p:extLst>
      <p:ext uri="{BB962C8B-B14F-4D97-AF65-F5344CB8AC3E}">
        <p14:creationId xmlns:p14="http://schemas.microsoft.com/office/powerpoint/2010/main" val="1925995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18DE8998-E9CA-4413-ADB6-2378EC09346B}"/>
              </a:ext>
            </a:extLst>
          </p:cNvPr>
          <p:cNvSpPr>
            <a:spLocks noGrp="1"/>
          </p:cNvSpPr>
          <p:nvPr>
            <p:ph type="title"/>
          </p:nvPr>
        </p:nvSpPr>
        <p:spPr/>
        <p:txBody>
          <a:bodyPr/>
          <a:lstStyle/>
          <a:p>
            <a:r>
              <a:rPr lang="fr-FR" dirty="0"/>
              <a:t>Powered by API GROUP </a:t>
            </a:r>
          </a:p>
        </p:txBody>
      </p:sp>
      <p:sp>
        <p:nvSpPr>
          <p:cNvPr id="2" name="Slide Number Placeholder 5">
            <a:extLst>
              <a:ext uri="{FF2B5EF4-FFF2-40B4-BE49-F238E27FC236}">
                <a16:creationId xmlns:a16="http://schemas.microsoft.com/office/drawing/2014/main" id="{BBF1221E-534E-E69D-4C76-B952E7FEDB19}"/>
              </a:ext>
            </a:extLst>
          </p:cNvPr>
          <p:cNvSpPr txBox="1">
            <a:spLocks/>
          </p:cNvSpPr>
          <p:nvPr/>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E375096-6367-4A46-9B35-1C341654C780}" type="slidenum">
              <a:rPr lang="en-US" smtClean="0"/>
              <a:pPr/>
              <a:t>33</a:t>
            </a:fld>
            <a:endParaRPr lang="en-US" dirty="0"/>
          </a:p>
        </p:txBody>
      </p:sp>
      <p:grpSp>
        <p:nvGrpSpPr>
          <p:cNvPr id="5" name="Groupe 4">
            <a:extLst>
              <a:ext uri="{FF2B5EF4-FFF2-40B4-BE49-F238E27FC236}">
                <a16:creationId xmlns:a16="http://schemas.microsoft.com/office/drawing/2014/main" id="{A9AC17FB-167A-C7FE-F87D-69726C369B31}"/>
              </a:ext>
            </a:extLst>
          </p:cNvPr>
          <p:cNvGrpSpPr/>
          <p:nvPr/>
        </p:nvGrpSpPr>
        <p:grpSpPr>
          <a:xfrm>
            <a:off x="293281" y="4778604"/>
            <a:ext cx="1617232" cy="258317"/>
            <a:chOff x="293281" y="4778604"/>
            <a:chExt cx="1617232" cy="258317"/>
          </a:xfrm>
        </p:grpSpPr>
        <p:pic>
          <p:nvPicPr>
            <p:cNvPr id="7" name="Image 6">
              <a:hlinkClick r:id="rId3" action="ppaction://hlinksldjump"/>
              <a:extLst>
                <a:ext uri="{FF2B5EF4-FFF2-40B4-BE49-F238E27FC236}">
                  <a16:creationId xmlns:a16="http://schemas.microsoft.com/office/drawing/2014/main" id="{28BABB58-7EB5-1888-9EB7-EE1AC48E6D64}"/>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8" name="Image 7">
              <a:hlinkClick r:id="rId5" action="ppaction://hlinksldjump"/>
              <a:extLst>
                <a:ext uri="{FF2B5EF4-FFF2-40B4-BE49-F238E27FC236}">
                  <a16:creationId xmlns:a16="http://schemas.microsoft.com/office/drawing/2014/main" id="{40C0FDDB-894A-88AB-4299-4720E51958A3}"/>
                </a:ext>
              </a:extLst>
            </p:cNvPr>
            <p:cNvPicPr>
              <a:picLocks noChangeAspect="1"/>
            </p:cNvPicPr>
            <p:nvPr/>
          </p:nvPicPr>
          <p:blipFill>
            <a:blip r:embed="rId6"/>
            <a:stretch>
              <a:fillRect/>
            </a:stretch>
          </p:blipFill>
          <p:spPr>
            <a:xfrm>
              <a:off x="1403783" y="4778604"/>
              <a:ext cx="506730" cy="258317"/>
            </a:xfrm>
            <a:prstGeom prst="rect">
              <a:avLst/>
            </a:prstGeom>
          </p:spPr>
        </p:pic>
        <p:pic>
          <p:nvPicPr>
            <p:cNvPr id="9" name="Image 8">
              <a:hlinkClick r:id="rId7" action="ppaction://hlinksldjump"/>
              <a:extLst>
                <a:ext uri="{FF2B5EF4-FFF2-40B4-BE49-F238E27FC236}">
                  <a16:creationId xmlns:a16="http://schemas.microsoft.com/office/drawing/2014/main" id="{00798231-4491-227F-2372-D831E4E910F3}"/>
                </a:ext>
              </a:extLst>
            </p:cNvPr>
            <p:cNvPicPr>
              <a:picLocks noChangeAspect="1"/>
            </p:cNvPicPr>
            <p:nvPr/>
          </p:nvPicPr>
          <p:blipFill>
            <a:blip r:embed="rId8"/>
            <a:stretch>
              <a:fillRect/>
            </a:stretch>
          </p:blipFill>
          <p:spPr>
            <a:xfrm>
              <a:off x="822290" y="4778604"/>
              <a:ext cx="584693" cy="258317"/>
            </a:xfrm>
            <a:prstGeom prst="rect">
              <a:avLst/>
            </a:prstGeom>
          </p:spPr>
        </p:pic>
      </p:grpSp>
      <p:grpSp>
        <p:nvGrpSpPr>
          <p:cNvPr id="12" name="Groupe 11">
            <a:extLst>
              <a:ext uri="{FF2B5EF4-FFF2-40B4-BE49-F238E27FC236}">
                <a16:creationId xmlns:a16="http://schemas.microsoft.com/office/drawing/2014/main" id="{E55E1446-7C81-A67B-0241-00F41751D96D}"/>
              </a:ext>
            </a:extLst>
          </p:cNvPr>
          <p:cNvGrpSpPr/>
          <p:nvPr/>
        </p:nvGrpSpPr>
        <p:grpSpPr>
          <a:xfrm>
            <a:off x="5652120" y="0"/>
            <a:ext cx="3491216" cy="1155152"/>
            <a:chOff x="5652120" y="0"/>
            <a:chExt cx="3491216" cy="1155152"/>
          </a:xfrm>
        </p:grpSpPr>
        <p:sp>
          <p:nvSpPr>
            <p:cNvPr id="13" name="Rectangle 12">
              <a:extLst>
                <a:ext uri="{FF2B5EF4-FFF2-40B4-BE49-F238E27FC236}">
                  <a16:creationId xmlns:a16="http://schemas.microsoft.com/office/drawing/2014/main" id="{950BC22E-7273-6D57-FACC-472DF3C2D201}"/>
                </a:ext>
              </a:extLst>
            </p:cNvPr>
            <p:cNvSpPr/>
            <p:nvPr/>
          </p:nvSpPr>
          <p:spPr>
            <a:xfrm>
              <a:off x="5652120" y="0"/>
              <a:ext cx="3491216" cy="1155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5" name="Image 14">
              <a:extLst>
                <a:ext uri="{FF2B5EF4-FFF2-40B4-BE49-F238E27FC236}">
                  <a16:creationId xmlns:a16="http://schemas.microsoft.com/office/drawing/2014/main" id="{4D6E6BCD-226D-2891-E2F5-3044A09DF5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0376" y="169900"/>
              <a:ext cx="945359" cy="656500"/>
            </a:xfrm>
            <a:prstGeom prst="rect">
              <a:avLst/>
            </a:prstGeom>
          </p:spPr>
        </p:pic>
      </p:grpSp>
      <p:sp>
        <p:nvSpPr>
          <p:cNvPr id="16" name="Rectangle 15">
            <a:extLst>
              <a:ext uri="{FF2B5EF4-FFF2-40B4-BE49-F238E27FC236}">
                <a16:creationId xmlns:a16="http://schemas.microsoft.com/office/drawing/2014/main" id="{1E9C6E2A-677F-0CA4-B7CE-1C4231350D32}"/>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Des valeurs fortes et partagées</a:t>
            </a:r>
          </a:p>
        </p:txBody>
      </p:sp>
      <p:grpSp>
        <p:nvGrpSpPr>
          <p:cNvPr id="18" name="Groupe 17">
            <a:extLst>
              <a:ext uri="{FF2B5EF4-FFF2-40B4-BE49-F238E27FC236}">
                <a16:creationId xmlns:a16="http://schemas.microsoft.com/office/drawing/2014/main" id="{34464DD8-3875-AF79-566C-D18BB141A9B6}"/>
              </a:ext>
            </a:extLst>
          </p:cNvPr>
          <p:cNvGrpSpPr/>
          <p:nvPr/>
        </p:nvGrpSpPr>
        <p:grpSpPr>
          <a:xfrm>
            <a:off x="195107" y="1162480"/>
            <a:ext cx="8769380" cy="2677656"/>
            <a:chOff x="195107" y="1536636"/>
            <a:chExt cx="8769380" cy="2677656"/>
          </a:xfrm>
        </p:grpSpPr>
        <p:pic>
          <p:nvPicPr>
            <p:cNvPr id="19" name="Picture 3" descr="A person wearing a hard hat&#10;&#10;Description automatically generated with low confidence">
              <a:extLst>
                <a:ext uri="{FF2B5EF4-FFF2-40B4-BE49-F238E27FC236}">
                  <a16:creationId xmlns:a16="http://schemas.microsoft.com/office/drawing/2014/main" id="{DC41A3AA-FB23-5EFE-C378-32575697F2BB}"/>
                </a:ext>
              </a:extLst>
            </p:cNvPr>
            <p:cNvPicPr>
              <a:picLocks noChangeAspect="1"/>
            </p:cNvPicPr>
            <p:nvPr/>
          </p:nvPicPr>
          <p:blipFill rotWithShape="1">
            <a:blip r:embed="rId10">
              <a:alphaModFix amt="35000"/>
            </a:blip>
            <a:srcRect b="15693"/>
            <a:stretch/>
          </p:blipFill>
          <p:spPr>
            <a:xfrm>
              <a:off x="4204210" y="1536636"/>
              <a:ext cx="4760277" cy="2677656"/>
            </a:xfrm>
            <a:prstGeom prst="rect">
              <a:avLst/>
            </a:prstGeom>
          </p:spPr>
        </p:pic>
        <p:sp>
          <p:nvSpPr>
            <p:cNvPr id="20" name="ZoneTexte 19">
              <a:extLst>
                <a:ext uri="{FF2B5EF4-FFF2-40B4-BE49-F238E27FC236}">
                  <a16:creationId xmlns:a16="http://schemas.microsoft.com/office/drawing/2014/main" id="{8C2BF2AC-A4D1-CB8C-0469-088FC078802C}"/>
                </a:ext>
              </a:extLst>
            </p:cNvPr>
            <p:cNvSpPr txBox="1"/>
            <p:nvPr/>
          </p:nvSpPr>
          <p:spPr>
            <a:xfrm>
              <a:off x="219515" y="1723476"/>
              <a:ext cx="5828649" cy="2123658"/>
            </a:xfrm>
            <a:prstGeom prst="rect">
              <a:avLst/>
            </a:prstGeom>
            <a:noFill/>
          </p:spPr>
          <p:txBody>
            <a:bodyPr wrap="square" rtlCol="0">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Sécurité, santé et bien-être de nos collaborateurs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Relations bienveillantes et durables avec les autres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Honnêteté et intégrité</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Excellence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Bonne humeur au travail et avec chacun</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Allier l’agilité des petites structures avec les avantages des grands groupes.</a:t>
              </a:r>
            </a:p>
          </p:txBody>
        </p:sp>
        <p:pic>
          <p:nvPicPr>
            <p:cNvPr id="21" name="Picture 3" descr="A person wearing a hard hat&#10;&#10;Description automatically generated with low confidence">
              <a:extLst>
                <a:ext uri="{FF2B5EF4-FFF2-40B4-BE49-F238E27FC236}">
                  <a16:creationId xmlns:a16="http://schemas.microsoft.com/office/drawing/2014/main" id="{85032F69-B777-E2D5-A888-E408AAADBD2E}"/>
                </a:ext>
              </a:extLst>
            </p:cNvPr>
            <p:cNvPicPr>
              <a:picLocks noChangeAspect="1"/>
            </p:cNvPicPr>
            <p:nvPr/>
          </p:nvPicPr>
          <p:blipFill rotWithShape="1">
            <a:blip r:embed="rId10">
              <a:alphaModFix amt="35000"/>
            </a:blip>
            <a:srcRect b="15693"/>
            <a:stretch/>
          </p:blipFill>
          <p:spPr>
            <a:xfrm>
              <a:off x="195107" y="1536636"/>
              <a:ext cx="4760277" cy="2677656"/>
            </a:xfrm>
            <a:prstGeom prst="rect">
              <a:avLst/>
            </a:prstGeom>
          </p:spPr>
        </p:pic>
      </p:grpSp>
    </p:spTree>
    <p:extLst>
      <p:ext uri="{BB962C8B-B14F-4D97-AF65-F5344CB8AC3E}">
        <p14:creationId xmlns:p14="http://schemas.microsoft.com/office/powerpoint/2010/main" val="1225922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E4A788-76DA-4D4F-A5B1-C9C707035BCC}"/>
              </a:ext>
            </a:extLst>
          </p:cNvPr>
          <p:cNvSpPr>
            <a:spLocks noGrp="1"/>
          </p:cNvSpPr>
          <p:nvPr>
            <p:ph type="title"/>
          </p:nvPr>
        </p:nvSpPr>
        <p:spPr/>
        <p:txBody>
          <a:bodyPr/>
          <a:lstStyle/>
          <a:p>
            <a:r>
              <a:rPr lang="fr-FR" dirty="0"/>
              <a:t>Nos valeurs</a:t>
            </a:r>
          </a:p>
        </p:txBody>
      </p:sp>
      <p:sp>
        <p:nvSpPr>
          <p:cNvPr id="3" name="Slide Number Placeholder 5">
            <a:extLst>
              <a:ext uri="{FF2B5EF4-FFF2-40B4-BE49-F238E27FC236}">
                <a16:creationId xmlns:a16="http://schemas.microsoft.com/office/drawing/2014/main" id="{5E09D8AA-FE39-B1A6-EBE0-20C0E463A752}"/>
              </a:ext>
            </a:extLst>
          </p:cNvPr>
          <p:cNvSpPr txBox="1">
            <a:spLocks/>
          </p:cNvSpPr>
          <p:nvPr/>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E375096-6367-4A46-9B35-1C341654C780}" type="slidenum">
              <a:rPr lang="en-US" smtClean="0"/>
              <a:pPr/>
              <a:t>34</a:t>
            </a:fld>
            <a:endParaRPr lang="en-US" dirty="0"/>
          </a:p>
        </p:txBody>
      </p:sp>
      <p:grpSp>
        <p:nvGrpSpPr>
          <p:cNvPr id="4" name="Groupe 3">
            <a:extLst>
              <a:ext uri="{FF2B5EF4-FFF2-40B4-BE49-F238E27FC236}">
                <a16:creationId xmlns:a16="http://schemas.microsoft.com/office/drawing/2014/main" id="{990FB34F-5AFA-89D3-475E-CFE3206C0A0B}"/>
              </a:ext>
            </a:extLst>
          </p:cNvPr>
          <p:cNvGrpSpPr/>
          <p:nvPr/>
        </p:nvGrpSpPr>
        <p:grpSpPr>
          <a:xfrm>
            <a:off x="293281" y="4778604"/>
            <a:ext cx="1617232" cy="258317"/>
            <a:chOff x="293281" y="4778604"/>
            <a:chExt cx="1617232" cy="258317"/>
          </a:xfrm>
        </p:grpSpPr>
        <p:pic>
          <p:nvPicPr>
            <p:cNvPr id="5" name="Image 4">
              <a:hlinkClick r:id="rId3" action="ppaction://hlinksldjump"/>
              <a:extLst>
                <a:ext uri="{FF2B5EF4-FFF2-40B4-BE49-F238E27FC236}">
                  <a16:creationId xmlns:a16="http://schemas.microsoft.com/office/drawing/2014/main" id="{2F083158-7771-140D-3F33-F91163A47329}"/>
                </a:ext>
              </a:extLst>
            </p:cNvPr>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7" name="Image 6">
              <a:hlinkClick r:id="rId5" action="ppaction://hlinksldjump"/>
              <a:extLst>
                <a:ext uri="{FF2B5EF4-FFF2-40B4-BE49-F238E27FC236}">
                  <a16:creationId xmlns:a16="http://schemas.microsoft.com/office/drawing/2014/main" id="{F16DAC8D-ED02-86A0-6668-DAEA3AD18A23}"/>
                </a:ext>
              </a:extLst>
            </p:cNvPr>
            <p:cNvPicPr>
              <a:picLocks noChangeAspect="1"/>
            </p:cNvPicPr>
            <p:nvPr/>
          </p:nvPicPr>
          <p:blipFill>
            <a:blip r:embed="rId6"/>
            <a:stretch>
              <a:fillRect/>
            </a:stretch>
          </p:blipFill>
          <p:spPr>
            <a:xfrm>
              <a:off x="1403783" y="4778604"/>
              <a:ext cx="506730" cy="258317"/>
            </a:xfrm>
            <a:prstGeom prst="rect">
              <a:avLst/>
            </a:prstGeom>
          </p:spPr>
        </p:pic>
        <p:pic>
          <p:nvPicPr>
            <p:cNvPr id="8" name="Image 7">
              <a:hlinkClick r:id="rId7" action="ppaction://hlinksldjump"/>
              <a:extLst>
                <a:ext uri="{FF2B5EF4-FFF2-40B4-BE49-F238E27FC236}">
                  <a16:creationId xmlns:a16="http://schemas.microsoft.com/office/drawing/2014/main" id="{2DBDDD03-8EFB-8F20-93B6-3C6BF66551F0}"/>
                </a:ext>
              </a:extLst>
            </p:cNvPr>
            <p:cNvPicPr>
              <a:picLocks noChangeAspect="1"/>
            </p:cNvPicPr>
            <p:nvPr/>
          </p:nvPicPr>
          <p:blipFill>
            <a:blip r:embed="rId8"/>
            <a:stretch>
              <a:fillRect/>
            </a:stretch>
          </p:blipFill>
          <p:spPr>
            <a:xfrm>
              <a:off x="822290" y="4778604"/>
              <a:ext cx="584693" cy="258317"/>
            </a:xfrm>
            <a:prstGeom prst="rect">
              <a:avLst/>
            </a:prstGeom>
          </p:spPr>
        </p:pic>
      </p:grpSp>
      <p:grpSp>
        <p:nvGrpSpPr>
          <p:cNvPr id="9" name="Groupe 8">
            <a:extLst>
              <a:ext uri="{FF2B5EF4-FFF2-40B4-BE49-F238E27FC236}">
                <a16:creationId xmlns:a16="http://schemas.microsoft.com/office/drawing/2014/main" id="{0A31A10E-E664-6F52-B997-D83FE6B287AC}"/>
              </a:ext>
            </a:extLst>
          </p:cNvPr>
          <p:cNvGrpSpPr/>
          <p:nvPr/>
        </p:nvGrpSpPr>
        <p:grpSpPr>
          <a:xfrm>
            <a:off x="5652120" y="0"/>
            <a:ext cx="3491216" cy="1155152"/>
            <a:chOff x="5652120" y="0"/>
            <a:chExt cx="3491216" cy="1155152"/>
          </a:xfrm>
        </p:grpSpPr>
        <p:sp>
          <p:nvSpPr>
            <p:cNvPr id="10" name="Rectangle 9">
              <a:extLst>
                <a:ext uri="{FF2B5EF4-FFF2-40B4-BE49-F238E27FC236}">
                  <a16:creationId xmlns:a16="http://schemas.microsoft.com/office/drawing/2014/main" id="{7EAAAA16-4D44-8DB3-331D-4971B57631A4}"/>
                </a:ext>
              </a:extLst>
            </p:cNvPr>
            <p:cNvSpPr/>
            <p:nvPr/>
          </p:nvSpPr>
          <p:spPr>
            <a:xfrm>
              <a:off x="5652120" y="0"/>
              <a:ext cx="3491216" cy="1155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F52FCBAD-050C-6A10-BDED-0437EDFD0436}"/>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7880376" y="169900"/>
              <a:ext cx="945359" cy="656500"/>
            </a:xfrm>
            <a:prstGeom prst="rect">
              <a:avLst/>
            </a:prstGeom>
          </p:spPr>
        </p:pic>
      </p:grpSp>
      <p:grpSp>
        <p:nvGrpSpPr>
          <p:cNvPr id="12" name="Groupe 11">
            <a:extLst>
              <a:ext uri="{FF2B5EF4-FFF2-40B4-BE49-F238E27FC236}">
                <a16:creationId xmlns:a16="http://schemas.microsoft.com/office/drawing/2014/main" id="{4BFBF9F2-EA5C-6D3D-8F16-B5274AC85190}"/>
              </a:ext>
            </a:extLst>
          </p:cNvPr>
          <p:cNvGrpSpPr/>
          <p:nvPr/>
        </p:nvGrpSpPr>
        <p:grpSpPr>
          <a:xfrm>
            <a:off x="193981" y="1155153"/>
            <a:ext cx="8777124" cy="3051340"/>
            <a:chOff x="193981" y="1672125"/>
            <a:chExt cx="8777124" cy="3051340"/>
          </a:xfrm>
        </p:grpSpPr>
        <p:pic>
          <p:nvPicPr>
            <p:cNvPr id="13" name="Picture 41">
              <a:extLst>
                <a:ext uri="{FF2B5EF4-FFF2-40B4-BE49-F238E27FC236}">
                  <a16:creationId xmlns:a16="http://schemas.microsoft.com/office/drawing/2014/main" id="{FCDCBAB4-D73B-3656-5E16-9BF4B689F7AB}"/>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t="3719" b="4934"/>
            <a:stretch/>
          </p:blipFill>
          <p:spPr>
            <a:xfrm>
              <a:off x="4677605" y="1672125"/>
              <a:ext cx="3104819" cy="2221695"/>
            </a:xfrm>
            <a:prstGeom prst="rect">
              <a:avLst/>
            </a:prstGeom>
          </p:spPr>
        </p:pic>
        <p:pic>
          <p:nvPicPr>
            <p:cNvPr id="15" name="Picture 42">
              <a:extLst>
                <a:ext uri="{FF2B5EF4-FFF2-40B4-BE49-F238E27FC236}">
                  <a16:creationId xmlns:a16="http://schemas.microsoft.com/office/drawing/2014/main" id="{59BC7944-41C1-A780-43E1-5D33E42B02BE}"/>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b="8619"/>
            <a:stretch/>
          </p:blipFill>
          <p:spPr>
            <a:xfrm>
              <a:off x="7063743" y="1672126"/>
              <a:ext cx="1728451" cy="2221694"/>
            </a:xfrm>
            <a:prstGeom prst="rect">
              <a:avLst/>
            </a:prstGeom>
          </p:spPr>
        </p:pic>
        <p:sp>
          <p:nvSpPr>
            <p:cNvPr id="16" name="Rectangle 15">
              <a:extLst>
                <a:ext uri="{FF2B5EF4-FFF2-40B4-BE49-F238E27FC236}">
                  <a16:creationId xmlns:a16="http://schemas.microsoft.com/office/drawing/2014/main" id="{A7F795A0-8C65-3398-3B5E-0C5E28F17BF3}"/>
                </a:ext>
              </a:extLst>
            </p:cNvPr>
            <p:cNvSpPr/>
            <p:nvPr/>
          </p:nvSpPr>
          <p:spPr bwMode="auto">
            <a:xfrm>
              <a:off x="4677603" y="3395280"/>
              <a:ext cx="4280264" cy="1328185"/>
            </a:xfrm>
            <a:prstGeom prst="rect">
              <a:avLst/>
            </a:prstGeom>
            <a:solidFill>
              <a:schemeClr val="tx2">
                <a:lumMod val="20000"/>
                <a:lumOff val="80000"/>
                <a:alpha val="80000"/>
              </a:schemeClr>
            </a:solidFill>
            <a:ln w="9525" cap="flat" cmpd="sng" algn="ctr">
              <a:no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uLnTx/>
                <a:uFillTx/>
                <a:latin typeface="Arial"/>
                <a:ea typeface="+mn-ea"/>
                <a:cs typeface="+mn-cs"/>
              </a:endParaRPr>
            </a:p>
          </p:txBody>
        </p:sp>
        <p:sp>
          <p:nvSpPr>
            <p:cNvPr id="17" name="ZoneTexte 16">
              <a:extLst>
                <a:ext uri="{FF2B5EF4-FFF2-40B4-BE49-F238E27FC236}">
                  <a16:creationId xmlns:a16="http://schemas.microsoft.com/office/drawing/2014/main" id="{431A27A1-6F16-4022-B670-C7B5B555DBB3}"/>
                </a:ext>
              </a:extLst>
            </p:cNvPr>
            <p:cNvSpPr txBox="1"/>
            <p:nvPr/>
          </p:nvSpPr>
          <p:spPr>
            <a:xfrm>
              <a:off x="4677605" y="3395280"/>
              <a:ext cx="4293500" cy="130292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750"/>
                </a:spcAft>
                <a:buClr>
                  <a:prstClr val="black"/>
                </a:buClr>
                <a:buSzPct val="100000"/>
                <a:buFont typeface="Arial" pitchFamily="34" charset="0"/>
                <a:buNone/>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Engagé à :</a:t>
              </a:r>
            </a:p>
            <a:p>
              <a:pPr marL="171450" marR="0" lvl="0" indent="-171450" algn="l" defTabSz="914400" rtl="0" eaLnBrk="1" fontAlgn="auto" latinLnBrk="0" hangingPunct="1">
                <a:lnSpc>
                  <a:spcPct val="100000"/>
                </a:lnSpc>
                <a:spcBef>
                  <a:spcPts val="0"/>
                </a:spcBef>
                <a:spcAft>
                  <a:spcPts val="0"/>
                </a:spcAft>
                <a:buClr>
                  <a:prstClr val="black"/>
                </a:buClr>
                <a:buSzPct val="100000"/>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protéger la santé et la sécurité de nos collaborateurs, clients et sous-traitants;</a:t>
              </a:r>
            </a:p>
            <a:p>
              <a:pPr marL="0" marR="0" lvl="0" indent="0" algn="l" defTabSz="914400" rtl="0" eaLnBrk="1" fontAlgn="auto" latinLnBrk="0" hangingPunct="1">
                <a:lnSpc>
                  <a:spcPct val="100000"/>
                </a:lnSpc>
                <a:spcBef>
                  <a:spcPts val="0"/>
                </a:spcBef>
                <a:spcAft>
                  <a:spcPts val="0"/>
                </a:spcAft>
                <a:buClr>
                  <a:prstClr val="black"/>
                </a:buClr>
                <a:buSzPct val="100000"/>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
                  <a:prstClr val="black"/>
                </a:buClr>
                <a:buSzPct val="100000"/>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protéger l'environnement;</a:t>
              </a:r>
            </a:p>
            <a:p>
              <a:pPr marL="171450" marR="0" lvl="0" indent="-171450" algn="l" defTabSz="914400" rtl="0" eaLnBrk="1" fontAlgn="auto" latinLnBrk="0" hangingPunct="1">
                <a:lnSpc>
                  <a:spcPct val="100000"/>
                </a:lnSpc>
                <a:spcBef>
                  <a:spcPts val="0"/>
                </a:spcBef>
                <a:spcAft>
                  <a:spcPts val="0"/>
                </a:spcAft>
                <a:buClr>
                  <a:prstClr val="black"/>
                </a:buClr>
                <a:buSzPct val="100000"/>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
                  <a:prstClr val="black"/>
                </a:buClr>
                <a:buSzPct val="100000"/>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procurer un environnement de travail sécurisé à nos collaborateurs;</a:t>
              </a:r>
            </a:p>
            <a:p>
              <a:pPr marL="171450" marR="0" lvl="0" indent="-171450" algn="l" defTabSz="914400" rtl="0" eaLnBrk="1" fontAlgn="auto" latinLnBrk="0" hangingPunct="1">
                <a:lnSpc>
                  <a:spcPct val="100000"/>
                </a:lnSpc>
                <a:spcBef>
                  <a:spcPts val="0"/>
                </a:spcBef>
                <a:spcAft>
                  <a:spcPts val="0"/>
                </a:spcAft>
                <a:buClr>
                  <a:prstClr val="black"/>
                </a:buClr>
                <a:buSzPct val="100000"/>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
                  <a:prstClr val="black"/>
                </a:buClr>
                <a:buSzPct val="100000"/>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veiller à ce que nos produits et services soient sûrs.</a:t>
              </a:r>
            </a:p>
          </p:txBody>
        </p:sp>
        <p:sp>
          <p:nvSpPr>
            <p:cNvPr id="20" name="Rectangle 19">
              <a:extLst>
                <a:ext uri="{FF2B5EF4-FFF2-40B4-BE49-F238E27FC236}">
                  <a16:creationId xmlns:a16="http://schemas.microsoft.com/office/drawing/2014/main" id="{BE1D9D17-1CB3-A6B8-8415-815BFBF2C4C7}"/>
                </a:ext>
              </a:extLst>
            </p:cNvPr>
            <p:cNvSpPr/>
            <p:nvPr/>
          </p:nvSpPr>
          <p:spPr bwMode="auto">
            <a:xfrm>
              <a:off x="4677603" y="1672126"/>
              <a:ext cx="4293501" cy="321730"/>
            </a:xfrm>
            <a:prstGeom prst="rect">
              <a:avLst/>
            </a:prstGeom>
            <a:solidFill>
              <a:srgbClr val="0067B1">
                <a:alpha val="80000"/>
              </a:srgbClr>
            </a:solidFill>
            <a:ln w="9525" cap="flat" cmpd="sng" algn="ctr">
              <a:no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uLnTx/>
                <a:uFillTx/>
                <a:latin typeface="Arial"/>
                <a:ea typeface="+mn-ea"/>
                <a:cs typeface="+mn-cs"/>
              </a:endParaRPr>
            </a:p>
          </p:txBody>
        </p:sp>
        <p:sp>
          <p:nvSpPr>
            <p:cNvPr id="21" name="TextBox 37">
              <a:extLst>
                <a:ext uri="{FF2B5EF4-FFF2-40B4-BE49-F238E27FC236}">
                  <a16:creationId xmlns:a16="http://schemas.microsoft.com/office/drawing/2014/main" id="{0E648787-CF32-BB3A-7588-9227200B46D2}"/>
                </a:ext>
              </a:extLst>
            </p:cNvPr>
            <p:cNvSpPr txBox="1"/>
            <p:nvPr/>
          </p:nvSpPr>
          <p:spPr>
            <a:xfrm>
              <a:off x="4677605" y="1672126"/>
              <a:ext cx="3163256" cy="3000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75"/>
                </a:spcAft>
                <a:buClrTx/>
                <a:buSzTx/>
                <a:buFontTx/>
                <a:buNone/>
                <a:tabLst/>
                <a:defRPr/>
              </a:pPr>
              <a:r>
                <a:rPr kumimoji="0" lang="en-GB" sz="1350" b="1" i="0" u="none" strike="noStrike" kern="1200" cap="none" spc="0" normalizeH="0" baseline="0" noProof="0" dirty="0">
                  <a:ln>
                    <a:noFill/>
                  </a:ln>
                  <a:solidFill>
                    <a:prstClr val="white"/>
                  </a:solidFill>
                  <a:effectLst/>
                  <a:uLnTx/>
                  <a:uFillTx/>
                  <a:latin typeface="Arial"/>
                  <a:ea typeface="+mn-ea"/>
                  <a:cs typeface="+mn-cs"/>
                </a:rPr>
                <a:t>SANTE &amp; SECURITE</a:t>
              </a:r>
            </a:p>
          </p:txBody>
        </p:sp>
        <p:pic>
          <p:nvPicPr>
            <p:cNvPr id="22" name="Picture 45">
              <a:extLst>
                <a:ext uri="{FF2B5EF4-FFF2-40B4-BE49-F238E27FC236}">
                  <a16:creationId xmlns:a16="http://schemas.microsoft.com/office/drawing/2014/main" id="{A19285EB-4E81-CB28-E851-03544924AA97}"/>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l="8885"/>
            <a:stretch/>
          </p:blipFill>
          <p:spPr>
            <a:xfrm>
              <a:off x="193981" y="1672126"/>
              <a:ext cx="3730319" cy="2224616"/>
            </a:xfrm>
            <a:prstGeom prst="rect">
              <a:avLst/>
            </a:prstGeom>
          </p:spPr>
        </p:pic>
        <p:sp>
          <p:nvSpPr>
            <p:cNvPr id="24" name="Rectangle 23">
              <a:extLst>
                <a:ext uri="{FF2B5EF4-FFF2-40B4-BE49-F238E27FC236}">
                  <a16:creationId xmlns:a16="http://schemas.microsoft.com/office/drawing/2014/main" id="{26E4B87E-59EB-7ED9-865E-D87C2127A654}"/>
                </a:ext>
              </a:extLst>
            </p:cNvPr>
            <p:cNvSpPr/>
            <p:nvPr/>
          </p:nvSpPr>
          <p:spPr bwMode="auto">
            <a:xfrm>
              <a:off x="200055" y="1672126"/>
              <a:ext cx="3724245" cy="321730"/>
            </a:xfrm>
            <a:prstGeom prst="rect">
              <a:avLst/>
            </a:prstGeom>
            <a:solidFill>
              <a:srgbClr val="0067B1">
                <a:alpha val="80000"/>
              </a:srgbClr>
            </a:solidFill>
            <a:ln w="9525" cap="flat" cmpd="sng" algn="ctr">
              <a:no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uLnTx/>
                <a:uFillTx/>
                <a:latin typeface="Arial"/>
                <a:ea typeface="+mn-ea"/>
                <a:cs typeface="+mn-cs"/>
              </a:endParaRPr>
            </a:p>
          </p:txBody>
        </p:sp>
        <p:sp>
          <p:nvSpPr>
            <p:cNvPr id="25" name="TextBox 49">
              <a:extLst>
                <a:ext uri="{FF2B5EF4-FFF2-40B4-BE49-F238E27FC236}">
                  <a16:creationId xmlns:a16="http://schemas.microsoft.com/office/drawing/2014/main" id="{5AA7C69F-29FD-7986-E508-6941D0BE5F8F}"/>
                </a:ext>
              </a:extLst>
            </p:cNvPr>
            <p:cNvSpPr txBox="1"/>
            <p:nvPr/>
          </p:nvSpPr>
          <p:spPr>
            <a:xfrm>
              <a:off x="200055" y="1672125"/>
              <a:ext cx="3321373" cy="30008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675"/>
                </a:spcAft>
                <a:buClrTx/>
                <a:buSzTx/>
                <a:buFontTx/>
                <a:buNone/>
                <a:tabLst/>
                <a:defRPr/>
              </a:pPr>
              <a:r>
                <a:rPr kumimoji="0" lang="en-GB" sz="1350" b="1" i="0" u="none" strike="noStrike" kern="1200" cap="none" spc="0" normalizeH="0" baseline="0" noProof="0" dirty="0">
                  <a:ln>
                    <a:noFill/>
                  </a:ln>
                  <a:solidFill>
                    <a:prstClr val="white"/>
                  </a:solidFill>
                  <a:effectLst/>
                  <a:uLnTx/>
                  <a:uFillTx/>
                  <a:latin typeface="Arial"/>
                  <a:ea typeface="+mn-ea"/>
                  <a:cs typeface="+mn-cs"/>
                </a:rPr>
                <a:t>ETHIQUE</a:t>
              </a:r>
            </a:p>
          </p:txBody>
        </p:sp>
        <p:sp>
          <p:nvSpPr>
            <p:cNvPr id="26" name="Rectangle 25">
              <a:extLst>
                <a:ext uri="{FF2B5EF4-FFF2-40B4-BE49-F238E27FC236}">
                  <a16:creationId xmlns:a16="http://schemas.microsoft.com/office/drawing/2014/main" id="{50161F1F-ACB4-DC8F-2E07-DE0CE2D085C3}"/>
                </a:ext>
              </a:extLst>
            </p:cNvPr>
            <p:cNvSpPr/>
            <p:nvPr/>
          </p:nvSpPr>
          <p:spPr bwMode="auto">
            <a:xfrm>
              <a:off x="200052" y="3395280"/>
              <a:ext cx="3724248" cy="1328185"/>
            </a:xfrm>
            <a:prstGeom prst="rect">
              <a:avLst/>
            </a:prstGeom>
            <a:solidFill>
              <a:schemeClr val="tx2">
                <a:lumMod val="20000"/>
                <a:lumOff val="80000"/>
                <a:alpha val="80000"/>
              </a:schemeClr>
            </a:solidFill>
            <a:ln w="9525" cap="flat" cmpd="sng" algn="ctr">
              <a:noFill/>
              <a:prstDash val="solid"/>
              <a:round/>
              <a:headEnd type="none" w="med" len="med"/>
              <a:tailEnd type="none" w="med" len="med"/>
            </a:ln>
            <a:effectLst/>
          </p:spPr>
          <p:txBody>
            <a:bodyPr vert="horz" wrap="square" lIns="51435" tIns="25718" rIns="51435" bIns="25718" numCol="1" rtlCol="0" anchor="t" anchorCtr="0" compatLnSpc="1">
              <a:prstTxWarp prst="textNoShape">
                <a:avLst/>
              </a:prstTxWarp>
            </a:bodyPr>
            <a:lstStyle/>
            <a:p>
              <a:pPr marL="0" marR="0" lvl="0" indent="0" algn="l" defTabSz="514350" rtl="0" eaLnBrk="1" fontAlgn="auto" latinLnBrk="0" hangingPunct="1">
                <a:lnSpc>
                  <a:spcPct val="100000"/>
                </a:lnSpc>
                <a:spcBef>
                  <a:spcPts val="0"/>
                </a:spcBef>
                <a:spcAft>
                  <a:spcPts val="0"/>
                </a:spcAft>
                <a:buClrTx/>
                <a:buSzTx/>
                <a:buFontTx/>
                <a:buNone/>
                <a:tabLst/>
                <a:defRPr/>
              </a:pPr>
              <a:endParaRPr kumimoji="0" lang="en-US" sz="1013" b="0" i="0" u="none" strike="noStrike" kern="1200" cap="none" spc="0" normalizeH="0" baseline="0" noProof="0">
                <a:ln>
                  <a:noFill/>
                </a:ln>
                <a:solidFill>
                  <a:prstClr val="black"/>
                </a:solidFill>
                <a:effectLst/>
                <a:uLnTx/>
                <a:uFillTx/>
                <a:latin typeface="Arial"/>
                <a:ea typeface="+mn-ea"/>
                <a:cs typeface="+mn-cs"/>
              </a:endParaRPr>
            </a:p>
          </p:txBody>
        </p:sp>
        <p:sp>
          <p:nvSpPr>
            <p:cNvPr id="27" name="ZoneTexte 26">
              <a:extLst>
                <a:ext uri="{FF2B5EF4-FFF2-40B4-BE49-F238E27FC236}">
                  <a16:creationId xmlns:a16="http://schemas.microsoft.com/office/drawing/2014/main" id="{8EB8A3D1-EA24-FD92-B4A6-3FFE51CFBD72}"/>
                </a:ext>
              </a:extLst>
            </p:cNvPr>
            <p:cNvSpPr txBox="1"/>
            <p:nvPr/>
          </p:nvSpPr>
          <p:spPr>
            <a:xfrm>
              <a:off x="206675" y="4021093"/>
              <a:ext cx="4130194" cy="677108"/>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Culture éthique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Audit et qualité</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Soutien des communautés où nous sommes implantés</a:t>
              </a:r>
            </a:p>
          </p:txBody>
        </p:sp>
        <p:pic>
          <p:nvPicPr>
            <p:cNvPr id="28" name="Image 27">
              <a:extLst>
                <a:ext uri="{FF2B5EF4-FFF2-40B4-BE49-F238E27FC236}">
                  <a16:creationId xmlns:a16="http://schemas.microsoft.com/office/drawing/2014/main" id="{58FD1660-E699-44A6-43AC-C3A061AA6438}"/>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922223" y="2127143"/>
              <a:ext cx="774442" cy="537806"/>
            </a:xfrm>
            <a:prstGeom prst="rect">
              <a:avLst/>
            </a:prstGeom>
          </p:spPr>
        </p:pic>
      </p:grpSp>
      <p:sp>
        <p:nvSpPr>
          <p:cNvPr id="29" name="Rectangle 28">
            <a:extLst>
              <a:ext uri="{FF2B5EF4-FFF2-40B4-BE49-F238E27FC236}">
                <a16:creationId xmlns:a16="http://schemas.microsoft.com/office/drawing/2014/main" id="{6F30058D-48C5-80A6-F9BA-81D4C2A9604F}"/>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Des valeurs fortes et partagées</a:t>
            </a:r>
          </a:p>
        </p:txBody>
      </p:sp>
    </p:spTree>
    <p:extLst>
      <p:ext uri="{BB962C8B-B14F-4D97-AF65-F5344CB8AC3E}">
        <p14:creationId xmlns:p14="http://schemas.microsoft.com/office/powerpoint/2010/main" val="1754565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e 11">
            <a:extLst>
              <a:ext uri="{FF2B5EF4-FFF2-40B4-BE49-F238E27FC236}">
                <a16:creationId xmlns:a16="http://schemas.microsoft.com/office/drawing/2014/main" id="{F96A9535-DE1F-1D68-CABA-201F81A48886}"/>
              </a:ext>
            </a:extLst>
          </p:cNvPr>
          <p:cNvGrpSpPr/>
          <p:nvPr/>
        </p:nvGrpSpPr>
        <p:grpSpPr>
          <a:xfrm>
            <a:off x="107504" y="1155153"/>
            <a:ext cx="8899348" cy="3096344"/>
            <a:chOff x="107504" y="1491630"/>
            <a:chExt cx="8899348" cy="3096344"/>
          </a:xfrm>
        </p:grpSpPr>
        <p:sp>
          <p:nvSpPr>
            <p:cNvPr id="25" name="Rectangle 24">
              <a:extLst>
                <a:ext uri="{FF2B5EF4-FFF2-40B4-BE49-F238E27FC236}">
                  <a16:creationId xmlns:a16="http://schemas.microsoft.com/office/drawing/2014/main" id="{02B91DB9-B395-48A9-AA65-8EBAB97EA472}"/>
                </a:ext>
              </a:extLst>
            </p:cNvPr>
            <p:cNvSpPr/>
            <p:nvPr/>
          </p:nvSpPr>
          <p:spPr>
            <a:xfrm>
              <a:off x="107504" y="1491630"/>
              <a:ext cx="8899348" cy="3096344"/>
            </a:xfrm>
            <a:prstGeom prst="rect">
              <a:avLst/>
            </a:prstGeom>
            <a:solidFill>
              <a:schemeClr val="accent1">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Rectangle 4">
              <a:extLst>
                <a:ext uri="{FF2B5EF4-FFF2-40B4-BE49-F238E27FC236}">
                  <a16:creationId xmlns:a16="http://schemas.microsoft.com/office/drawing/2014/main" id="{B6D5A4EF-5C48-413C-A2E4-3DF5517F07FC}"/>
                </a:ext>
              </a:extLst>
            </p:cNvPr>
            <p:cNvSpPr/>
            <p:nvPr/>
          </p:nvSpPr>
          <p:spPr>
            <a:xfrm>
              <a:off x="179512" y="1548003"/>
              <a:ext cx="1665862" cy="2893100"/>
            </a:xfrm>
            <a:prstGeom prst="rect">
              <a:avLst/>
            </a:prstGeom>
            <a:noFill/>
          </p:spPr>
          <p:txBody>
            <a:bodyPr wrap="square">
              <a:spAutoFit/>
            </a:bodyPr>
            <a:lstStyle/>
            <a:p>
              <a:pPr marL="0" marR="0" lvl="0" indent="0" algn="ctr" defTabSz="912791" rtl="0" eaLnBrk="1" fontAlgn="auto" latinLnBrk="0" hangingPunct="1">
                <a:lnSpc>
                  <a:spcPct val="100000"/>
                </a:lnSpc>
                <a:spcBef>
                  <a:spcPts val="0"/>
                </a:spcBef>
                <a:spcAft>
                  <a:spcPts val="0"/>
                </a:spcAft>
                <a:buClrTx/>
                <a:buSzTx/>
                <a:buFontTx/>
                <a:buNone/>
                <a:tabLst/>
                <a:defRPr/>
              </a:pPr>
              <a:r>
                <a:rPr kumimoji="0" lang="fr-FR" sz="1400" b="1" i="0" u="none" strike="noStrike" kern="0" cap="none" spc="0" normalizeH="0" baseline="0" noProof="0" dirty="0">
                  <a:ln>
                    <a:noFill/>
                  </a:ln>
                  <a:solidFill>
                    <a:srgbClr val="663300"/>
                  </a:solidFill>
                  <a:effectLst/>
                  <a:uLnTx/>
                  <a:uFillTx/>
                  <a:latin typeface="Monotype Corsiva" panose="03010101010201010101" pitchFamily="66" charset="0"/>
                  <a:ea typeface="+mn-ea"/>
                  <a:cs typeface="+mn-cs"/>
                </a:rPr>
                <a:t>1818  </a:t>
              </a:r>
            </a:p>
            <a:p>
              <a:pPr marL="0" marR="0" lvl="0" indent="0" algn="ctr" defTabSz="912791"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2060"/>
                </a:solidFill>
                <a:effectLst/>
                <a:uLnTx/>
                <a:uFillTx/>
                <a:latin typeface="Monotype Corsiva" panose="03010101010201010101" pitchFamily="66" charset="0"/>
                <a:ea typeface="+mn-ea"/>
                <a:cs typeface="+mn-cs"/>
              </a:endParaRPr>
            </a:p>
            <a:p>
              <a:pPr marL="0" marR="0" lvl="0" indent="0" algn="ctr" defTabSz="912791"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2060"/>
                </a:solidFill>
                <a:effectLst/>
                <a:uLnTx/>
                <a:uFillTx/>
                <a:latin typeface="Monotype Corsiva" panose="03010101010201010101" pitchFamily="66" charset="0"/>
                <a:ea typeface="+mn-ea"/>
                <a:cs typeface="+mn-cs"/>
              </a:endParaRPr>
            </a:p>
            <a:p>
              <a:pPr marL="0" marR="0" lvl="0" indent="0" algn="ctr" defTabSz="912791"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2060"/>
                </a:solidFill>
                <a:effectLst/>
                <a:uLnTx/>
                <a:uFillTx/>
                <a:latin typeface="Monotype Corsiva" panose="03010101010201010101" pitchFamily="66" charset="0"/>
                <a:ea typeface="+mn-ea"/>
                <a:cs typeface="+mn-cs"/>
              </a:endParaRPr>
            </a:p>
            <a:p>
              <a:pPr marL="0" marR="0" lvl="0" indent="0" algn="ctr" defTabSz="912791"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2060"/>
                </a:solidFill>
                <a:effectLst/>
                <a:uLnTx/>
                <a:uFillTx/>
                <a:latin typeface="Monotype Corsiva" panose="03010101010201010101" pitchFamily="66" charset="0"/>
                <a:ea typeface="+mn-ea"/>
                <a:cs typeface="+mn-cs"/>
              </a:endParaRPr>
            </a:p>
            <a:p>
              <a:pPr marL="0" marR="0" lvl="0" indent="0" algn="ctr" defTabSz="912791"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2060"/>
                </a:solidFill>
                <a:effectLst/>
                <a:uLnTx/>
                <a:uFillTx/>
                <a:latin typeface="Monotype Corsiva" panose="03010101010201010101" pitchFamily="66" charset="0"/>
                <a:ea typeface="+mn-ea"/>
                <a:cs typeface="+mn-cs"/>
              </a:endParaRPr>
            </a:p>
            <a:p>
              <a:pPr marL="0" marR="0" lvl="0" indent="0" algn="ctr" defTabSz="912791"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2060"/>
                </a:solidFill>
                <a:effectLst/>
                <a:uLnTx/>
                <a:uFillTx/>
                <a:latin typeface="Monotype Corsiva" panose="03010101010201010101" pitchFamily="66" charset="0"/>
                <a:ea typeface="+mn-ea"/>
                <a:cs typeface="+mn-cs"/>
              </a:endParaRPr>
            </a:p>
            <a:p>
              <a:pPr marL="0" marR="0" lvl="0" indent="0" algn="ctr" defTabSz="912791"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2060"/>
                </a:solidFill>
                <a:effectLst/>
                <a:uLnTx/>
                <a:uFillTx/>
                <a:latin typeface="Monotype Corsiva" panose="03010101010201010101" pitchFamily="66" charset="0"/>
                <a:ea typeface="+mn-ea"/>
                <a:cs typeface="+mn-cs"/>
              </a:endParaRPr>
            </a:p>
            <a:p>
              <a:pPr marL="0" marR="0" lvl="0" indent="0" algn="ctr" defTabSz="912791"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2060"/>
                </a:solidFill>
                <a:effectLst/>
                <a:uLnTx/>
                <a:uFillTx/>
                <a:latin typeface="Monotype Corsiva" panose="03010101010201010101" pitchFamily="66" charset="0"/>
                <a:ea typeface="+mn-ea"/>
                <a:cs typeface="+mn-cs"/>
              </a:endParaRPr>
            </a:p>
            <a:p>
              <a:pPr marL="0" marR="0" lvl="0" indent="0" algn="ctr" defTabSz="912791"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2060"/>
                </a:solidFill>
                <a:effectLst/>
                <a:uLnTx/>
                <a:uFillTx/>
                <a:latin typeface="Monotype Corsiva" panose="03010101010201010101" pitchFamily="66" charset="0"/>
                <a:ea typeface="+mn-ea"/>
                <a:cs typeface="+mn-cs"/>
              </a:endParaRPr>
            </a:p>
            <a:p>
              <a:pPr marL="0" marR="0" lvl="0" indent="0" algn="ctr" defTabSz="912791"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2060"/>
                </a:solidFill>
                <a:effectLst/>
                <a:uLnTx/>
                <a:uFillTx/>
                <a:latin typeface="Monotype Corsiva" panose="03010101010201010101" pitchFamily="66" charset="0"/>
                <a:ea typeface="+mn-ea"/>
                <a:cs typeface="+mn-cs"/>
              </a:endParaRPr>
            </a:p>
            <a:p>
              <a:pPr marL="0" marR="0" lvl="0" indent="0" algn="ctr" defTabSz="912791" rtl="0" eaLnBrk="1" fontAlgn="auto" latinLnBrk="0" hangingPunct="1">
                <a:lnSpc>
                  <a:spcPct val="100000"/>
                </a:lnSpc>
                <a:spcBef>
                  <a:spcPts val="0"/>
                </a:spcBef>
                <a:spcAft>
                  <a:spcPts val="0"/>
                </a:spcAft>
                <a:buClrTx/>
                <a:buSzTx/>
                <a:buFontTx/>
                <a:buNone/>
                <a:tabLst/>
                <a:defRPr/>
              </a:pPr>
              <a:endParaRPr kumimoji="0" lang="fr-FR" sz="1200" b="1" i="0" u="none" strike="noStrike" kern="0" cap="none" spc="0" normalizeH="0" baseline="0" noProof="0" dirty="0">
                <a:ln>
                  <a:noFill/>
                </a:ln>
                <a:solidFill>
                  <a:srgbClr val="002060"/>
                </a:solidFill>
                <a:effectLst/>
                <a:uLnTx/>
                <a:uFillTx/>
                <a:latin typeface="Monotype Corsiva" panose="03010101010201010101" pitchFamily="66" charset="0"/>
                <a:ea typeface="+mn-ea"/>
                <a:cs typeface="+mn-cs"/>
              </a:endParaRPr>
            </a:p>
            <a:p>
              <a:pPr marL="0" marR="0" lvl="0" indent="0" algn="ctr" defTabSz="912791" rtl="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663300"/>
                  </a:solidFill>
                  <a:effectLst/>
                  <a:uLnTx/>
                  <a:uFillTx/>
                  <a:latin typeface="Monotype Corsiva" panose="03010101010201010101" pitchFamily="66" charset="0"/>
                  <a:ea typeface="+mn-ea"/>
                  <a:cs typeface="+mn-cs"/>
                </a:rPr>
                <a:t>Charles &amp; Jeremiah Chubb, </a:t>
              </a:r>
            </a:p>
            <a:p>
              <a:pPr marL="0" marR="0" lvl="0" indent="0" algn="ctr" defTabSz="912791" rtl="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663300"/>
                  </a:solidFill>
                  <a:effectLst/>
                  <a:uLnTx/>
                  <a:uFillTx/>
                  <a:latin typeface="Monotype Corsiva" panose="03010101010201010101" pitchFamily="66" charset="0"/>
                  <a:ea typeface="+mn-ea"/>
                  <a:cs typeface="+mn-cs"/>
                </a:rPr>
                <a:t>deux frères, inventent </a:t>
              </a:r>
            </a:p>
            <a:p>
              <a:pPr marL="0" marR="0" lvl="0" indent="0" algn="ctr" defTabSz="912791" rtl="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663300"/>
                  </a:solidFill>
                  <a:effectLst/>
                  <a:uLnTx/>
                  <a:uFillTx/>
                  <a:latin typeface="Monotype Corsiva" panose="03010101010201010101" pitchFamily="66" charset="0"/>
                  <a:ea typeface="+mn-ea"/>
                  <a:cs typeface="+mn-cs"/>
                </a:rPr>
                <a:t>la 1</a:t>
              </a:r>
              <a:r>
                <a:rPr kumimoji="0" lang="fr-FR" sz="1200" b="0" i="0" u="none" strike="noStrike" kern="0" cap="none" spc="0" normalizeH="0" baseline="30000" noProof="0" dirty="0">
                  <a:ln>
                    <a:noFill/>
                  </a:ln>
                  <a:solidFill>
                    <a:srgbClr val="663300"/>
                  </a:solidFill>
                  <a:effectLst/>
                  <a:uLnTx/>
                  <a:uFillTx/>
                  <a:latin typeface="Monotype Corsiva" panose="03010101010201010101" pitchFamily="66" charset="0"/>
                  <a:ea typeface="+mn-ea"/>
                  <a:cs typeface="+mn-cs"/>
                </a:rPr>
                <a:t>ère</a:t>
              </a:r>
              <a:r>
                <a:rPr kumimoji="0" lang="fr-FR" sz="1200" b="0" i="0" u="none" strike="noStrike" kern="0" cap="none" spc="0" normalizeH="0" baseline="0" noProof="0" dirty="0">
                  <a:ln>
                    <a:noFill/>
                  </a:ln>
                  <a:solidFill>
                    <a:srgbClr val="663300"/>
                  </a:solidFill>
                  <a:effectLst/>
                  <a:uLnTx/>
                  <a:uFillTx/>
                  <a:latin typeface="Monotype Corsiva" panose="03010101010201010101" pitchFamily="66" charset="0"/>
                  <a:ea typeface="+mn-ea"/>
                  <a:cs typeface="+mn-cs"/>
                </a:rPr>
                <a:t> serrure sécurisée.</a:t>
              </a:r>
            </a:p>
          </p:txBody>
        </p:sp>
        <p:grpSp>
          <p:nvGrpSpPr>
            <p:cNvPr id="19" name="Groupe 18">
              <a:extLst>
                <a:ext uri="{FF2B5EF4-FFF2-40B4-BE49-F238E27FC236}">
                  <a16:creationId xmlns:a16="http://schemas.microsoft.com/office/drawing/2014/main" id="{B8ED2120-AF85-424A-9F82-8E5F3F3070E7}"/>
                </a:ext>
              </a:extLst>
            </p:cNvPr>
            <p:cNvGrpSpPr/>
            <p:nvPr/>
          </p:nvGrpSpPr>
          <p:grpSpPr>
            <a:xfrm>
              <a:off x="2322478" y="1573323"/>
              <a:ext cx="6408711" cy="2932959"/>
              <a:chOff x="2267744" y="1584175"/>
              <a:chExt cx="6408711" cy="2932959"/>
            </a:xfrm>
          </p:grpSpPr>
          <p:pic>
            <p:nvPicPr>
              <p:cNvPr id="20" name="Image 19">
                <a:extLst>
                  <a:ext uri="{FF2B5EF4-FFF2-40B4-BE49-F238E27FC236}">
                    <a16:creationId xmlns:a16="http://schemas.microsoft.com/office/drawing/2014/main" id="{C0532E58-7C67-46E5-B4C5-EA17B85AFC1C}"/>
                  </a:ext>
                </a:extLst>
              </p:cNvPr>
              <p:cNvPicPr>
                <a:picLocks noChangeAspect="1"/>
              </p:cNvPicPr>
              <p:nvPr/>
            </p:nvPicPr>
            <p:blipFill>
              <a:blip r:embed="rId2"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67744" y="1584775"/>
                <a:ext cx="4993900" cy="2925213"/>
              </a:xfrm>
              <a:prstGeom prst="rect">
                <a:avLst/>
              </a:prstGeom>
            </p:spPr>
          </p:pic>
          <p:pic>
            <p:nvPicPr>
              <p:cNvPr id="30" name="Image 29" descr="Une image contenant ciel, extérieur&#10;&#10;Description générée automatiquement">
                <a:extLst>
                  <a:ext uri="{FF2B5EF4-FFF2-40B4-BE49-F238E27FC236}">
                    <a16:creationId xmlns:a16="http://schemas.microsoft.com/office/drawing/2014/main" id="{2002AF99-90ED-4522-92E9-916D840C72AB}"/>
                  </a:ext>
                </a:extLst>
              </p:cNvPr>
              <p:cNvPicPr>
                <a:picLocks noChangeAspect="1"/>
              </p:cNvPicPr>
              <p:nvPr/>
            </p:nvPicPr>
            <p:blipFill rotWithShape="1">
              <a:blip r:embed="rId3" cstate="print">
                <a:duotone>
                  <a:schemeClr val="accent1">
                    <a:shade val="45000"/>
                    <a:satMod val="135000"/>
                  </a:schemeClr>
                  <a:prstClr val="white"/>
                </a:duotone>
                <a:extLst>
                  <a:ext uri="{28A0092B-C50C-407E-A947-70E740481C1C}">
                    <a14:useLocalDpi xmlns:a14="http://schemas.microsoft.com/office/drawing/2010/main" val="0"/>
                  </a:ext>
                </a:extLst>
              </a:blip>
              <a:srcRect l="16972"/>
              <a:stretch/>
            </p:blipFill>
            <p:spPr>
              <a:xfrm>
                <a:off x="6300192" y="1584175"/>
                <a:ext cx="2376263" cy="2932959"/>
              </a:xfrm>
              <a:prstGeom prst="rect">
                <a:avLst/>
              </a:prstGeom>
            </p:spPr>
          </p:pic>
        </p:grpSp>
        <p:pic>
          <p:nvPicPr>
            <p:cNvPr id="14" name="Image 13"/>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96357" y="2395203"/>
              <a:ext cx="1032173" cy="1032173"/>
            </a:xfrm>
            <a:prstGeom prst="rect">
              <a:avLst/>
            </a:prstGeom>
          </p:spPr>
        </p:pic>
        <p:sp>
          <p:nvSpPr>
            <p:cNvPr id="23" name="Rectangle 22">
              <a:extLst>
                <a:ext uri="{FF2B5EF4-FFF2-40B4-BE49-F238E27FC236}">
                  <a16:creationId xmlns:a16="http://schemas.microsoft.com/office/drawing/2014/main" id="{90D06DF7-B99F-444C-AE52-065DD38EB41A}"/>
                </a:ext>
              </a:extLst>
            </p:cNvPr>
            <p:cNvSpPr/>
            <p:nvPr/>
          </p:nvSpPr>
          <p:spPr>
            <a:xfrm>
              <a:off x="1986273" y="1891118"/>
              <a:ext cx="6808453" cy="255128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6" name="Rectangle 5">
              <a:extLst>
                <a:ext uri="{FF2B5EF4-FFF2-40B4-BE49-F238E27FC236}">
                  <a16:creationId xmlns:a16="http://schemas.microsoft.com/office/drawing/2014/main" id="{F91638C0-1FD4-48BF-9ECE-A0799CA8F1D8}"/>
                </a:ext>
              </a:extLst>
            </p:cNvPr>
            <p:cNvSpPr/>
            <p:nvPr/>
          </p:nvSpPr>
          <p:spPr>
            <a:xfrm>
              <a:off x="1986273" y="1637202"/>
              <a:ext cx="6808453" cy="253916"/>
            </a:xfrm>
            <a:prstGeom prst="rect">
              <a:avLst/>
            </a:prstGeom>
            <a:noFill/>
          </p:spPr>
          <p:txBody>
            <a:bodyPr wrap="square">
              <a:spAutoFit/>
            </a:bodyPr>
            <a:lstStyle/>
            <a:p>
              <a:pPr marL="0" marR="0" lvl="0" indent="0" algn="ctr" defTabSz="912791" rtl="0" eaLnBrk="1" fontAlgn="auto" latinLnBrk="0" hangingPunct="1">
                <a:lnSpc>
                  <a:spcPct val="100000"/>
                </a:lnSpc>
                <a:spcBef>
                  <a:spcPts val="0"/>
                </a:spcBef>
                <a:spcAft>
                  <a:spcPts val="0"/>
                </a:spcAft>
                <a:buClrTx/>
                <a:buSzTx/>
                <a:buFontTx/>
                <a:buNone/>
                <a:tabLst/>
                <a:defRPr/>
              </a:pPr>
              <a:r>
                <a:rPr kumimoji="0" lang="fr-FR" sz="1050" b="1" i="0" u="none" strike="noStrike" kern="0" cap="none" spc="0" normalizeH="0" baseline="0" noProof="0" dirty="0">
                  <a:ln>
                    <a:noFill/>
                  </a:ln>
                  <a:solidFill>
                    <a:srgbClr val="002060"/>
                  </a:solidFill>
                  <a:effectLst/>
                  <a:uLnTx/>
                  <a:uFillTx/>
                  <a:latin typeface="Arial"/>
                  <a:ea typeface="+mn-ea"/>
                  <a:cs typeface="+mn-cs"/>
                </a:rPr>
                <a:t>2018</a:t>
              </a:r>
            </a:p>
          </p:txBody>
        </p:sp>
        <p:sp>
          <p:nvSpPr>
            <p:cNvPr id="35" name="Rectangle 34">
              <a:extLst>
                <a:ext uri="{FF2B5EF4-FFF2-40B4-BE49-F238E27FC236}">
                  <a16:creationId xmlns:a16="http://schemas.microsoft.com/office/drawing/2014/main" id="{6550DD3E-83DB-4070-BEA8-C1A3F5F25118}"/>
                </a:ext>
              </a:extLst>
            </p:cNvPr>
            <p:cNvSpPr/>
            <p:nvPr/>
          </p:nvSpPr>
          <p:spPr>
            <a:xfrm>
              <a:off x="1986273" y="1860067"/>
              <a:ext cx="6808453" cy="276999"/>
            </a:xfrm>
            <a:prstGeom prst="rect">
              <a:avLst/>
            </a:prstGeom>
          </p:spPr>
          <p:txBody>
            <a:bodyPr wrap="square">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a:ln>
                    <a:noFill/>
                  </a:ln>
                  <a:solidFill>
                    <a:srgbClr val="002060"/>
                  </a:solidFill>
                  <a:effectLst/>
                  <a:uLnTx/>
                  <a:uFillTx/>
                  <a:latin typeface="Arial"/>
                  <a:ea typeface="+mn-ea"/>
                  <a:cs typeface="+mn-cs"/>
                </a:rPr>
                <a:t>Chubb Fire &amp; Security est présent dans plus 17 pays </a:t>
              </a: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p:txBody>
        </p:sp>
        <p:grpSp>
          <p:nvGrpSpPr>
            <p:cNvPr id="21" name="Groupe 20">
              <a:extLst>
                <a:ext uri="{FF2B5EF4-FFF2-40B4-BE49-F238E27FC236}">
                  <a16:creationId xmlns:a16="http://schemas.microsoft.com/office/drawing/2014/main" id="{F498E3F6-DE0E-4C96-9983-5DB706692CE1}"/>
                </a:ext>
              </a:extLst>
            </p:cNvPr>
            <p:cNvGrpSpPr/>
            <p:nvPr/>
          </p:nvGrpSpPr>
          <p:grpSpPr>
            <a:xfrm>
              <a:off x="2066363" y="2412046"/>
              <a:ext cx="6588122" cy="1687190"/>
              <a:chOff x="2179685" y="2180704"/>
              <a:chExt cx="6588122" cy="1687190"/>
            </a:xfrm>
          </p:grpSpPr>
          <p:pic>
            <p:nvPicPr>
              <p:cNvPr id="22" name="Image 21">
                <a:extLst>
                  <a:ext uri="{FF2B5EF4-FFF2-40B4-BE49-F238E27FC236}">
                    <a16:creationId xmlns:a16="http://schemas.microsoft.com/office/drawing/2014/main" id="{1FE5B41A-ADA0-4C71-BED7-71BB53D235F9}"/>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821521" y="2180704"/>
                <a:ext cx="2946286" cy="1687190"/>
              </a:xfrm>
              <a:prstGeom prst="rect">
                <a:avLst/>
              </a:prstGeom>
              <a:effectLst>
                <a:outerShdw blurRad="63500" sx="102000" sy="102000" algn="ctr" rotWithShape="0">
                  <a:prstClr val="black">
                    <a:alpha val="40000"/>
                  </a:prstClr>
                </a:outerShdw>
              </a:effectLst>
            </p:spPr>
          </p:pic>
          <p:grpSp>
            <p:nvGrpSpPr>
              <p:cNvPr id="24" name="Groupe 23">
                <a:extLst>
                  <a:ext uri="{FF2B5EF4-FFF2-40B4-BE49-F238E27FC236}">
                    <a16:creationId xmlns:a16="http://schemas.microsoft.com/office/drawing/2014/main" id="{12196831-6CA1-43DE-B34E-9097E9B6B445}"/>
                  </a:ext>
                </a:extLst>
              </p:cNvPr>
              <p:cNvGrpSpPr/>
              <p:nvPr/>
            </p:nvGrpSpPr>
            <p:grpSpPr>
              <a:xfrm>
                <a:off x="2179685" y="2193000"/>
                <a:ext cx="3301607" cy="1662598"/>
                <a:chOff x="2406507" y="2268123"/>
                <a:chExt cx="3301607" cy="1662598"/>
              </a:xfrm>
            </p:grpSpPr>
            <p:pic>
              <p:nvPicPr>
                <p:cNvPr id="26" name="Image 25" descr="Une image contenant texte&#10;&#10;Description générée automatiquement">
                  <a:extLst>
                    <a:ext uri="{FF2B5EF4-FFF2-40B4-BE49-F238E27FC236}">
                      <a16:creationId xmlns:a16="http://schemas.microsoft.com/office/drawing/2014/main" id="{06BA074A-1BFC-4CCE-A6DA-1889FCABD9F8}"/>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406507" y="2271258"/>
                  <a:ext cx="896665" cy="1103441"/>
                </a:xfrm>
                <a:prstGeom prst="rect">
                  <a:avLst/>
                </a:prstGeom>
                <a:effectLst>
                  <a:outerShdw blurRad="63500" sx="102000" sy="102000" algn="ctr" rotWithShape="0">
                    <a:prstClr val="black">
                      <a:alpha val="40000"/>
                    </a:prstClr>
                  </a:outerShdw>
                </a:effectLst>
              </p:spPr>
            </p:pic>
            <p:pic>
              <p:nvPicPr>
                <p:cNvPr id="27" name="Image 26" descr="Une image contenant texte&#10;&#10;Description générée automatiquement">
                  <a:extLst>
                    <a:ext uri="{FF2B5EF4-FFF2-40B4-BE49-F238E27FC236}">
                      <a16:creationId xmlns:a16="http://schemas.microsoft.com/office/drawing/2014/main" id="{B932F293-1654-4D52-8F77-F35D311A753C}"/>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498077" y="2268123"/>
                  <a:ext cx="930818" cy="1097158"/>
                </a:xfrm>
                <a:prstGeom prst="rect">
                  <a:avLst/>
                </a:prstGeom>
                <a:effectLst>
                  <a:outerShdw blurRad="63500" sx="102000" sy="102000" algn="ctr" rotWithShape="0">
                    <a:prstClr val="black">
                      <a:alpha val="40000"/>
                    </a:prstClr>
                  </a:outerShdw>
                </a:effectLst>
              </p:spPr>
            </p:pic>
            <p:pic>
              <p:nvPicPr>
                <p:cNvPr id="28" name="Image 27" descr="Une image contenant texte&#10;&#10;Description générée automatiquement">
                  <a:extLst>
                    <a:ext uri="{FF2B5EF4-FFF2-40B4-BE49-F238E27FC236}">
                      <a16:creationId xmlns:a16="http://schemas.microsoft.com/office/drawing/2014/main" id="{D1DCF946-183C-4AB5-B64B-3FC98B2AFBD6}"/>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569655" y="2925665"/>
                  <a:ext cx="926944" cy="999040"/>
                </a:xfrm>
                <a:prstGeom prst="rect">
                  <a:avLst/>
                </a:prstGeom>
                <a:effectLst>
                  <a:outerShdw blurRad="63500" sx="102000" sy="102000" algn="ctr" rotWithShape="0">
                    <a:prstClr val="black">
                      <a:alpha val="40000"/>
                    </a:prstClr>
                  </a:outerShdw>
                </a:effectLst>
              </p:spPr>
            </p:pic>
            <p:pic>
              <p:nvPicPr>
                <p:cNvPr id="29" name="Image 28" descr="Une image contenant texte&#10;&#10;Description générée automatiquement">
                  <a:extLst>
                    <a:ext uri="{FF2B5EF4-FFF2-40B4-BE49-F238E27FC236}">
                      <a16:creationId xmlns:a16="http://schemas.microsoft.com/office/drawing/2014/main" id="{B5BE8249-1C9C-4E72-A2E1-53FE7051011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4652170" y="2268123"/>
                  <a:ext cx="878847" cy="1103442"/>
                </a:xfrm>
                <a:prstGeom prst="rect">
                  <a:avLst/>
                </a:prstGeom>
              </p:spPr>
            </p:pic>
            <p:pic>
              <p:nvPicPr>
                <p:cNvPr id="36" name="Image 35" descr="Une image contenant texte&#10;&#10;Description générée automatiquement">
                  <a:extLst>
                    <a:ext uri="{FF2B5EF4-FFF2-40B4-BE49-F238E27FC236}">
                      <a16:creationId xmlns:a16="http://schemas.microsoft.com/office/drawing/2014/main" id="{E5300DBC-9A84-4217-8B1A-28C42C73FF13}"/>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661227" y="2915951"/>
                  <a:ext cx="955315" cy="999040"/>
                </a:xfrm>
                <a:prstGeom prst="rect">
                  <a:avLst/>
                </a:prstGeom>
              </p:spPr>
            </p:pic>
            <p:pic>
              <p:nvPicPr>
                <p:cNvPr id="37" name="Image 36" descr="Une image contenant texte&#10;&#10;Description générée automatiquement">
                  <a:extLst>
                    <a:ext uri="{FF2B5EF4-FFF2-40B4-BE49-F238E27FC236}">
                      <a16:creationId xmlns:a16="http://schemas.microsoft.com/office/drawing/2014/main" id="{FB1680EF-6597-4BBA-9DD4-0D9FB4AC3137}"/>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781170" y="2914515"/>
                  <a:ext cx="926944" cy="1016206"/>
                </a:xfrm>
                <a:prstGeom prst="rect">
                  <a:avLst/>
                </a:prstGeom>
              </p:spPr>
            </p:pic>
          </p:grpSp>
        </p:grpSp>
      </p:grpSp>
      <p:sp>
        <p:nvSpPr>
          <p:cNvPr id="3" name="Slide Number Placeholder 5">
            <a:extLst>
              <a:ext uri="{FF2B5EF4-FFF2-40B4-BE49-F238E27FC236}">
                <a16:creationId xmlns:a16="http://schemas.microsoft.com/office/drawing/2014/main" id="{CB8C4345-EEF5-5DDD-0397-172EC8266C6D}"/>
              </a:ext>
            </a:extLst>
          </p:cNvPr>
          <p:cNvSpPr txBox="1">
            <a:spLocks/>
          </p:cNvSpPr>
          <p:nvPr/>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E375096-6367-4A46-9B35-1C341654C780}" type="slidenum">
              <a:rPr lang="en-US" smtClean="0"/>
              <a:pPr/>
              <a:t>35</a:t>
            </a:fld>
            <a:endParaRPr lang="en-US" dirty="0"/>
          </a:p>
        </p:txBody>
      </p:sp>
      <p:sp>
        <p:nvSpPr>
          <p:cNvPr id="4" name="Titre 3">
            <a:extLst>
              <a:ext uri="{FF2B5EF4-FFF2-40B4-BE49-F238E27FC236}">
                <a16:creationId xmlns:a16="http://schemas.microsoft.com/office/drawing/2014/main" id="{ABCF0504-DF50-DC05-7CF3-CD68D9E110DD}"/>
              </a:ext>
            </a:extLst>
          </p:cNvPr>
          <p:cNvSpPr>
            <a:spLocks noGrp="1"/>
          </p:cNvSpPr>
          <p:nvPr>
            <p:ph type="title"/>
          </p:nvPr>
        </p:nvSpPr>
        <p:spPr/>
        <p:txBody>
          <a:bodyPr/>
          <a:lstStyle/>
          <a:p>
            <a:r>
              <a:rPr lang="fr-FR" dirty="0"/>
              <a:t>Chubb Fire &amp; Security Group</a:t>
            </a:r>
          </a:p>
        </p:txBody>
      </p:sp>
      <p:sp>
        <p:nvSpPr>
          <p:cNvPr id="8" name="Rectangle 7">
            <a:extLst>
              <a:ext uri="{FF2B5EF4-FFF2-40B4-BE49-F238E27FC236}">
                <a16:creationId xmlns:a16="http://schemas.microsoft.com/office/drawing/2014/main" id="{6894E3A5-70C6-65B5-3EF6-92DEACBB57B9}"/>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Historique et représentation </a:t>
            </a:r>
          </a:p>
        </p:txBody>
      </p:sp>
      <p:grpSp>
        <p:nvGrpSpPr>
          <p:cNvPr id="9" name="Groupe 8">
            <a:extLst>
              <a:ext uri="{FF2B5EF4-FFF2-40B4-BE49-F238E27FC236}">
                <a16:creationId xmlns:a16="http://schemas.microsoft.com/office/drawing/2014/main" id="{FFD39A75-530C-30C8-A010-3359E264718E}"/>
              </a:ext>
            </a:extLst>
          </p:cNvPr>
          <p:cNvGrpSpPr/>
          <p:nvPr/>
        </p:nvGrpSpPr>
        <p:grpSpPr>
          <a:xfrm>
            <a:off x="5652120" y="0"/>
            <a:ext cx="3491216" cy="1155152"/>
            <a:chOff x="5652120" y="0"/>
            <a:chExt cx="3491216" cy="1155152"/>
          </a:xfrm>
        </p:grpSpPr>
        <p:sp>
          <p:nvSpPr>
            <p:cNvPr id="10" name="Rectangle 9">
              <a:extLst>
                <a:ext uri="{FF2B5EF4-FFF2-40B4-BE49-F238E27FC236}">
                  <a16:creationId xmlns:a16="http://schemas.microsoft.com/office/drawing/2014/main" id="{8FF79E09-BB3A-B149-35E7-45098C4FD3A7}"/>
                </a:ext>
              </a:extLst>
            </p:cNvPr>
            <p:cNvSpPr/>
            <p:nvPr/>
          </p:nvSpPr>
          <p:spPr>
            <a:xfrm>
              <a:off x="5652120" y="0"/>
              <a:ext cx="3491216" cy="115515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76186669-E803-014E-F20B-EDE87A4F611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880376" y="169900"/>
              <a:ext cx="945359" cy="656500"/>
            </a:xfrm>
            <a:prstGeom prst="rect">
              <a:avLst/>
            </a:prstGeom>
          </p:spPr>
        </p:pic>
      </p:grpSp>
      <p:grpSp>
        <p:nvGrpSpPr>
          <p:cNvPr id="2" name="Groupe 1">
            <a:extLst>
              <a:ext uri="{FF2B5EF4-FFF2-40B4-BE49-F238E27FC236}">
                <a16:creationId xmlns:a16="http://schemas.microsoft.com/office/drawing/2014/main" id="{05833030-F340-26A2-FB95-22B396CE9E18}"/>
              </a:ext>
            </a:extLst>
          </p:cNvPr>
          <p:cNvGrpSpPr/>
          <p:nvPr/>
        </p:nvGrpSpPr>
        <p:grpSpPr>
          <a:xfrm>
            <a:off x="293281" y="4778604"/>
            <a:ext cx="1617232" cy="258317"/>
            <a:chOff x="293281" y="4778604"/>
            <a:chExt cx="1617232" cy="258317"/>
          </a:xfrm>
        </p:grpSpPr>
        <p:pic>
          <p:nvPicPr>
            <p:cNvPr id="7" name="Image 6">
              <a:hlinkClick r:id="rId13" action="ppaction://hlinksldjump"/>
              <a:extLst>
                <a:ext uri="{FF2B5EF4-FFF2-40B4-BE49-F238E27FC236}">
                  <a16:creationId xmlns:a16="http://schemas.microsoft.com/office/drawing/2014/main" id="{28E697B0-F540-1EC1-42D4-5FCC12FADA0D}"/>
                </a:ext>
              </a:extLst>
            </p:cNvPr>
            <p:cNvPicPr>
              <a:picLocks noChangeAspect="1"/>
            </p:cNvPicPr>
            <p:nvPr/>
          </p:nvPicPr>
          <p:blipFill>
            <a:blip r:embed="rId14">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3" name="Image 12">
              <a:hlinkClick r:id="rId15" action="ppaction://hlinksldjump"/>
              <a:extLst>
                <a:ext uri="{FF2B5EF4-FFF2-40B4-BE49-F238E27FC236}">
                  <a16:creationId xmlns:a16="http://schemas.microsoft.com/office/drawing/2014/main" id="{D9EB04F1-B412-FAA6-0D7A-7AE34383C5A2}"/>
                </a:ext>
              </a:extLst>
            </p:cNvPr>
            <p:cNvPicPr>
              <a:picLocks noChangeAspect="1"/>
            </p:cNvPicPr>
            <p:nvPr/>
          </p:nvPicPr>
          <p:blipFill>
            <a:blip r:embed="rId16"/>
            <a:stretch>
              <a:fillRect/>
            </a:stretch>
          </p:blipFill>
          <p:spPr>
            <a:xfrm>
              <a:off x="1403783" y="4778604"/>
              <a:ext cx="506730" cy="258317"/>
            </a:xfrm>
            <a:prstGeom prst="rect">
              <a:avLst/>
            </a:prstGeom>
          </p:spPr>
        </p:pic>
        <p:pic>
          <p:nvPicPr>
            <p:cNvPr id="15" name="Image 14">
              <a:hlinkClick r:id="rId17" action="ppaction://hlinksldjump"/>
              <a:extLst>
                <a:ext uri="{FF2B5EF4-FFF2-40B4-BE49-F238E27FC236}">
                  <a16:creationId xmlns:a16="http://schemas.microsoft.com/office/drawing/2014/main" id="{CC54A71E-C0DD-D018-2ECE-105CB5B2079E}"/>
                </a:ext>
              </a:extLst>
            </p:cNvPr>
            <p:cNvPicPr>
              <a:picLocks noChangeAspect="1"/>
            </p:cNvPicPr>
            <p:nvPr/>
          </p:nvPicPr>
          <p:blipFill>
            <a:blip r:embed="rId18"/>
            <a:stretch>
              <a:fillRect/>
            </a:stretch>
          </p:blipFill>
          <p:spPr>
            <a:xfrm>
              <a:off x="822290" y="4778604"/>
              <a:ext cx="584693" cy="258317"/>
            </a:xfrm>
            <a:prstGeom prst="rect">
              <a:avLst/>
            </a:prstGeom>
          </p:spPr>
        </p:pic>
      </p:grpSp>
    </p:spTree>
    <p:extLst>
      <p:ext uri="{BB962C8B-B14F-4D97-AF65-F5344CB8AC3E}">
        <p14:creationId xmlns:p14="http://schemas.microsoft.com/office/powerpoint/2010/main" val="3822520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5">
            <a:extLst>
              <a:ext uri="{FF2B5EF4-FFF2-40B4-BE49-F238E27FC236}">
                <a16:creationId xmlns:a16="http://schemas.microsoft.com/office/drawing/2014/main" id="{11A7A88D-C9E5-52B7-89EA-ED3116B189B9}"/>
              </a:ext>
            </a:extLst>
          </p:cNvPr>
          <p:cNvSpPr txBox="1">
            <a:spLocks/>
          </p:cNvSpPr>
          <p:nvPr/>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E375096-6367-4A46-9B35-1C341654C780}" type="slidenum">
              <a:rPr lang="en-US" smtClean="0"/>
              <a:pPr/>
              <a:t>36</a:t>
            </a:fld>
            <a:endParaRPr lang="en-US" dirty="0"/>
          </a:p>
        </p:txBody>
      </p:sp>
      <p:sp>
        <p:nvSpPr>
          <p:cNvPr id="5" name="Titre 4">
            <a:extLst>
              <a:ext uri="{FF2B5EF4-FFF2-40B4-BE49-F238E27FC236}">
                <a16:creationId xmlns:a16="http://schemas.microsoft.com/office/drawing/2014/main" id="{53B02601-99B7-1AE7-F4F6-66741502DF85}"/>
              </a:ext>
            </a:extLst>
          </p:cNvPr>
          <p:cNvSpPr>
            <a:spLocks noGrp="1"/>
          </p:cNvSpPr>
          <p:nvPr>
            <p:ph type="title"/>
          </p:nvPr>
        </p:nvSpPr>
        <p:spPr/>
        <p:txBody>
          <a:bodyPr/>
          <a:lstStyle/>
          <a:p>
            <a:r>
              <a:rPr lang="fr-FR" dirty="0"/>
              <a:t>Chubb Fire &amp; Security Group</a:t>
            </a:r>
          </a:p>
        </p:txBody>
      </p:sp>
      <p:grpSp>
        <p:nvGrpSpPr>
          <p:cNvPr id="65" name="Groupe 64">
            <a:extLst>
              <a:ext uri="{FF2B5EF4-FFF2-40B4-BE49-F238E27FC236}">
                <a16:creationId xmlns:a16="http://schemas.microsoft.com/office/drawing/2014/main" id="{F6C43089-2B94-3E6A-DFE4-9E614B313209}"/>
              </a:ext>
            </a:extLst>
          </p:cNvPr>
          <p:cNvGrpSpPr/>
          <p:nvPr/>
        </p:nvGrpSpPr>
        <p:grpSpPr>
          <a:xfrm>
            <a:off x="107504" y="1155153"/>
            <a:ext cx="8899348" cy="3113377"/>
            <a:chOff x="107504" y="1474597"/>
            <a:chExt cx="8899348" cy="3113377"/>
          </a:xfrm>
        </p:grpSpPr>
        <p:grpSp>
          <p:nvGrpSpPr>
            <p:cNvPr id="66" name="Groupe 65">
              <a:extLst>
                <a:ext uri="{FF2B5EF4-FFF2-40B4-BE49-F238E27FC236}">
                  <a16:creationId xmlns:a16="http://schemas.microsoft.com/office/drawing/2014/main" id="{EA7641F4-657F-3BC6-6C30-DC1F4CE20805}"/>
                </a:ext>
              </a:extLst>
            </p:cNvPr>
            <p:cNvGrpSpPr/>
            <p:nvPr/>
          </p:nvGrpSpPr>
          <p:grpSpPr>
            <a:xfrm>
              <a:off x="378262" y="1573323"/>
              <a:ext cx="8352927" cy="2932959"/>
              <a:chOff x="323528" y="1584175"/>
              <a:chExt cx="8352927" cy="2932959"/>
            </a:xfrm>
          </p:grpSpPr>
          <p:pic>
            <p:nvPicPr>
              <p:cNvPr id="83" name="Image 82" descr="Une image contenant intérieur, plafond, place&#10;&#10;Description générée automatiquement">
                <a:extLst>
                  <a:ext uri="{FF2B5EF4-FFF2-40B4-BE49-F238E27FC236}">
                    <a16:creationId xmlns:a16="http://schemas.microsoft.com/office/drawing/2014/main" id="{A27BC3A6-57B9-D0A2-F7BB-9A11E526E304}"/>
                  </a:ext>
                </a:extLst>
              </p:cNvPr>
              <p:cNvPicPr>
                <a:picLocks noChangeAspect="1"/>
              </p:cNvPicPr>
              <p:nvPr/>
            </p:nvPicPr>
            <p:blipFill rotWithShape="1">
              <a:blip r:embed="rId2"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3528" y="1584175"/>
                <a:ext cx="3600400" cy="2923869"/>
              </a:xfrm>
              <a:prstGeom prst="rect">
                <a:avLst/>
              </a:prstGeom>
            </p:spPr>
          </p:pic>
          <p:pic>
            <p:nvPicPr>
              <p:cNvPr id="84" name="Image 83">
                <a:extLst>
                  <a:ext uri="{FF2B5EF4-FFF2-40B4-BE49-F238E27FC236}">
                    <a16:creationId xmlns:a16="http://schemas.microsoft.com/office/drawing/2014/main" id="{1634FEE6-B466-BE04-8E50-B3D45E5535C5}"/>
                  </a:ext>
                </a:extLst>
              </p:cNvPr>
              <p:cNvPicPr>
                <a:picLocks noChangeAspect="1"/>
              </p:cNvPicPr>
              <p:nvPr/>
            </p:nvPicPr>
            <p:blipFill>
              <a:blip r:embed="rId3"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267744" y="1584775"/>
                <a:ext cx="4993900" cy="2925213"/>
              </a:xfrm>
              <a:prstGeom prst="rect">
                <a:avLst/>
              </a:prstGeom>
            </p:spPr>
          </p:pic>
          <p:pic>
            <p:nvPicPr>
              <p:cNvPr id="85" name="Image 84" descr="Une image contenant ciel, extérieur&#10;&#10;Description générée automatiquement">
                <a:extLst>
                  <a:ext uri="{FF2B5EF4-FFF2-40B4-BE49-F238E27FC236}">
                    <a16:creationId xmlns:a16="http://schemas.microsoft.com/office/drawing/2014/main" id="{8D7A402A-DAB2-A727-A88F-4EAEED7B0F42}"/>
                  </a:ext>
                </a:extLst>
              </p:cNvPr>
              <p:cNvPicPr>
                <a:picLocks noChangeAspect="1"/>
              </p:cNvPicPr>
              <p:nvPr/>
            </p:nvPicPr>
            <p:blipFill rotWithShape="1">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6300192" y="1584175"/>
                <a:ext cx="2376263" cy="2932959"/>
              </a:xfrm>
              <a:prstGeom prst="rect">
                <a:avLst/>
              </a:prstGeom>
            </p:spPr>
          </p:pic>
        </p:grpSp>
        <p:sp>
          <p:nvSpPr>
            <p:cNvPr id="69" name="Rectangle 68">
              <a:extLst>
                <a:ext uri="{FF2B5EF4-FFF2-40B4-BE49-F238E27FC236}">
                  <a16:creationId xmlns:a16="http://schemas.microsoft.com/office/drawing/2014/main" id="{2B5D0B4A-CD41-F015-E888-2AD37E6151D2}"/>
                </a:ext>
              </a:extLst>
            </p:cNvPr>
            <p:cNvSpPr/>
            <p:nvPr/>
          </p:nvSpPr>
          <p:spPr>
            <a:xfrm>
              <a:off x="107504" y="1491630"/>
              <a:ext cx="8899348" cy="3096344"/>
            </a:xfrm>
            <a:prstGeom prst="rect">
              <a:avLst/>
            </a:prstGeom>
            <a:solidFill>
              <a:schemeClr val="accent1">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0" name="Rectangle 69">
              <a:extLst>
                <a:ext uri="{FF2B5EF4-FFF2-40B4-BE49-F238E27FC236}">
                  <a16:creationId xmlns:a16="http://schemas.microsoft.com/office/drawing/2014/main" id="{32E10FAE-C5A7-F553-88F4-8951CB917E49}"/>
                </a:ext>
              </a:extLst>
            </p:cNvPr>
            <p:cNvSpPr/>
            <p:nvPr/>
          </p:nvSpPr>
          <p:spPr>
            <a:xfrm>
              <a:off x="634603" y="1489431"/>
              <a:ext cx="7848872" cy="36004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100" b="0" i="0" u="none" strike="noStrike" kern="1200" cap="small" spc="0" normalizeH="0" baseline="0" noProof="0" dirty="0">
                <a:ln>
                  <a:noFill/>
                </a:ln>
                <a:solidFill>
                  <a:srgbClr val="EEECE1">
                    <a:lumMod val="25000"/>
                  </a:srgbClr>
                </a:solidFill>
                <a:effectLst/>
                <a:uLnTx/>
                <a:uFillTx/>
                <a:latin typeface="Arial"/>
                <a:ea typeface="+mn-ea"/>
                <a:cs typeface="+mn-cs"/>
              </a:endParaRPr>
            </a:p>
          </p:txBody>
        </p:sp>
        <p:sp>
          <p:nvSpPr>
            <p:cNvPr id="71" name="Pentagone 63">
              <a:extLst>
                <a:ext uri="{FF2B5EF4-FFF2-40B4-BE49-F238E27FC236}">
                  <a16:creationId xmlns:a16="http://schemas.microsoft.com/office/drawing/2014/main" id="{E2BEF1F4-BC06-40D5-0CF3-B766BE0B894F}"/>
                </a:ext>
              </a:extLst>
            </p:cNvPr>
            <p:cNvSpPr/>
            <p:nvPr/>
          </p:nvSpPr>
          <p:spPr>
            <a:xfrm rot="10800000">
              <a:off x="236153" y="1491630"/>
              <a:ext cx="334800" cy="360040"/>
            </a:xfrm>
            <a:prstGeom prst="homePlat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72" name="Pentagone 66">
              <a:extLst>
                <a:ext uri="{FF2B5EF4-FFF2-40B4-BE49-F238E27FC236}">
                  <a16:creationId xmlns:a16="http://schemas.microsoft.com/office/drawing/2014/main" id="{17F3B94E-5795-6B0D-F8A9-9D792D9C1803}"/>
                </a:ext>
              </a:extLst>
            </p:cNvPr>
            <p:cNvSpPr/>
            <p:nvPr/>
          </p:nvSpPr>
          <p:spPr>
            <a:xfrm>
              <a:off x="8547124" y="1491630"/>
              <a:ext cx="334800" cy="360040"/>
            </a:xfrm>
            <a:prstGeom prst="homePlat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7C8BCFAB-2696-ABAF-AD3C-E4A67CD9A86A}"/>
                </a:ext>
              </a:extLst>
            </p:cNvPr>
            <p:cNvSpPr/>
            <p:nvPr/>
          </p:nvSpPr>
          <p:spPr>
            <a:xfrm>
              <a:off x="634601" y="1491631"/>
              <a:ext cx="7848873" cy="307777"/>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lumMod val="50000"/>
                      <a:lumOff val="50000"/>
                    </a:prstClr>
                  </a:solidFill>
                  <a:effectLst/>
                  <a:uLnTx/>
                  <a:uFillTx/>
                  <a:latin typeface="Arial"/>
                  <a:ea typeface="+mn-ea"/>
                  <a:cs typeface="+mn-cs"/>
                </a:rPr>
                <a:t>Protection Incendie | </a:t>
              </a:r>
              <a:r>
                <a:rPr kumimoji="0" lang="fr-FR" sz="1400" b="0" i="0" u="none" strike="noStrike" kern="1200" cap="none" spc="0" normalizeH="0" baseline="0" noProof="0" dirty="0">
                  <a:ln>
                    <a:noFill/>
                  </a:ln>
                  <a:solidFill>
                    <a:prstClr val="black">
                      <a:lumMod val="50000"/>
                      <a:lumOff val="50000"/>
                    </a:prstClr>
                  </a:solidFill>
                  <a:effectLst/>
                  <a:uLnTx/>
                  <a:uFillTx/>
                  <a:latin typeface="Arial"/>
                  <a:ea typeface="+mn-ea"/>
                  <a:cs typeface="+mn-cs"/>
                </a:rPr>
                <a:t>Détection</a:t>
              </a:r>
              <a:r>
                <a:rPr kumimoji="0" lang="en-US" sz="1400" b="0" i="0" u="none" strike="noStrike" kern="1200" cap="none" spc="0" normalizeH="0" baseline="0" noProof="0" dirty="0">
                  <a:ln>
                    <a:noFill/>
                  </a:ln>
                  <a:solidFill>
                    <a:prstClr val="black">
                      <a:lumMod val="50000"/>
                      <a:lumOff val="50000"/>
                    </a:prstClr>
                  </a:solidFill>
                  <a:effectLst/>
                  <a:uLnTx/>
                  <a:uFillTx/>
                  <a:latin typeface="Arial"/>
                  <a:ea typeface="+mn-ea"/>
                  <a:cs typeface="+mn-cs"/>
                </a:rPr>
                <a:t> Incendie | </a:t>
              </a:r>
              <a:r>
                <a:rPr kumimoji="0" lang="fr-FR" sz="1400" b="0" i="0" u="none" strike="noStrike" kern="1200" cap="none" spc="0" normalizeH="0" baseline="0" noProof="0" dirty="0">
                  <a:ln>
                    <a:noFill/>
                  </a:ln>
                  <a:solidFill>
                    <a:prstClr val="black">
                      <a:lumMod val="50000"/>
                      <a:lumOff val="50000"/>
                    </a:prstClr>
                  </a:solidFill>
                  <a:effectLst/>
                  <a:uLnTx/>
                  <a:uFillTx/>
                  <a:latin typeface="Arial"/>
                  <a:ea typeface="+mn-ea"/>
                  <a:cs typeface="+mn-cs"/>
                </a:rPr>
                <a:t>Sécurité</a:t>
              </a:r>
              <a:r>
                <a:rPr kumimoji="0" lang="en-US" sz="1400" b="0" i="0" u="none" strike="noStrike" kern="1200" cap="none" spc="0" normalizeH="0" baseline="0" noProof="0" dirty="0">
                  <a:ln>
                    <a:noFill/>
                  </a:ln>
                  <a:solidFill>
                    <a:prstClr val="black">
                      <a:lumMod val="50000"/>
                      <a:lumOff val="50000"/>
                    </a:prstClr>
                  </a:solidFill>
                  <a:effectLst/>
                  <a:uLnTx/>
                  <a:uFillTx/>
                  <a:latin typeface="Arial"/>
                  <a:ea typeface="+mn-ea"/>
                  <a:cs typeface="+mn-cs"/>
                </a:rPr>
                <a:t> </a:t>
              </a:r>
              <a:r>
                <a:rPr kumimoji="0" lang="fr-FR" sz="1400" b="0" i="0" u="none" strike="noStrike" kern="1200" cap="none" spc="0" normalizeH="0" baseline="0" noProof="0" dirty="0">
                  <a:ln>
                    <a:noFill/>
                  </a:ln>
                  <a:solidFill>
                    <a:prstClr val="black">
                      <a:lumMod val="50000"/>
                      <a:lumOff val="50000"/>
                    </a:prstClr>
                  </a:solidFill>
                  <a:effectLst/>
                  <a:uLnTx/>
                  <a:uFillTx/>
                  <a:latin typeface="Arial"/>
                  <a:ea typeface="+mn-ea"/>
                  <a:cs typeface="+mn-cs"/>
                </a:rPr>
                <a:t>Electronique</a:t>
              </a:r>
              <a:r>
                <a:rPr kumimoji="0" lang="en-US" sz="1400" b="0" i="0" u="none" strike="noStrike" kern="1200" cap="none" spc="0" normalizeH="0" baseline="0" noProof="0" dirty="0">
                  <a:ln>
                    <a:noFill/>
                  </a:ln>
                  <a:solidFill>
                    <a:prstClr val="black">
                      <a:lumMod val="50000"/>
                      <a:lumOff val="50000"/>
                    </a:prstClr>
                  </a:solidFill>
                  <a:effectLst/>
                  <a:uLnTx/>
                  <a:uFillTx/>
                  <a:latin typeface="Arial"/>
                  <a:ea typeface="+mn-ea"/>
                  <a:cs typeface="+mn-cs"/>
                </a:rPr>
                <a:t> | </a:t>
              </a:r>
              <a:r>
                <a:rPr kumimoji="0" lang="fr-FR" sz="1400" b="0" i="0" u="none" strike="noStrike" kern="1200" cap="none" spc="0" normalizeH="0" baseline="0" noProof="0" dirty="0">
                  <a:ln>
                    <a:noFill/>
                  </a:ln>
                  <a:solidFill>
                    <a:prstClr val="black">
                      <a:lumMod val="50000"/>
                      <a:lumOff val="50000"/>
                    </a:prstClr>
                  </a:solidFill>
                  <a:effectLst/>
                  <a:uLnTx/>
                  <a:uFillTx/>
                  <a:latin typeface="Arial"/>
                  <a:ea typeface="+mn-ea"/>
                  <a:cs typeface="+mn-cs"/>
                </a:rPr>
                <a:t>Téléservices</a:t>
              </a:r>
            </a:p>
          </p:txBody>
        </p:sp>
        <p:pic>
          <p:nvPicPr>
            <p:cNvPr id="74" name="Picture 36" descr="IBT-Icons-peeps.png">
              <a:extLst>
                <a:ext uri="{FF2B5EF4-FFF2-40B4-BE49-F238E27FC236}">
                  <a16:creationId xmlns:a16="http://schemas.microsoft.com/office/drawing/2014/main" id="{1585414A-0505-FCFD-F023-596A755C1B1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720663" y="1474597"/>
              <a:ext cx="333157" cy="389708"/>
            </a:xfrm>
            <a:prstGeom prst="rect">
              <a:avLst/>
            </a:prstGeom>
          </p:spPr>
        </p:pic>
        <p:pic>
          <p:nvPicPr>
            <p:cNvPr id="75" name="Picture 32" descr="IBT-Icons-building.png">
              <a:extLst>
                <a:ext uri="{FF2B5EF4-FFF2-40B4-BE49-F238E27FC236}">
                  <a16:creationId xmlns:a16="http://schemas.microsoft.com/office/drawing/2014/main" id="{E41D36FB-165D-3FAC-8D7B-DD7DCA4D3ADC}"/>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8561269" y="1527634"/>
              <a:ext cx="242474" cy="283632"/>
            </a:xfrm>
            <a:prstGeom prst="rect">
              <a:avLst/>
            </a:prstGeom>
          </p:spPr>
        </p:pic>
        <p:pic>
          <p:nvPicPr>
            <p:cNvPr id="76" name="Picture 36" descr="IBT-Icons-peeps.png">
              <a:extLst>
                <a:ext uri="{FF2B5EF4-FFF2-40B4-BE49-F238E27FC236}">
                  <a16:creationId xmlns:a16="http://schemas.microsoft.com/office/drawing/2014/main" id="{B98FBFE6-4092-AE35-367A-18A932B56D93}"/>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1122867" y="1474597"/>
              <a:ext cx="333157" cy="389708"/>
            </a:xfrm>
            <a:prstGeom prst="rect">
              <a:avLst/>
            </a:prstGeom>
          </p:spPr>
        </p:pic>
        <p:pic>
          <p:nvPicPr>
            <p:cNvPr id="77" name="Picture 32" descr="IBT-Icons-building.png">
              <a:extLst>
                <a:ext uri="{FF2B5EF4-FFF2-40B4-BE49-F238E27FC236}">
                  <a16:creationId xmlns:a16="http://schemas.microsoft.com/office/drawing/2014/main" id="{405DAB94-C695-556C-47B7-669EF6DF3E3E}"/>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315799" y="1527634"/>
              <a:ext cx="242474" cy="283632"/>
            </a:xfrm>
            <a:prstGeom prst="rect">
              <a:avLst/>
            </a:prstGeom>
          </p:spPr>
        </p:pic>
        <p:pic>
          <p:nvPicPr>
            <p:cNvPr id="78" name="Image 77">
              <a:extLst>
                <a:ext uri="{FF2B5EF4-FFF2-40B4-BE49-F238E27FC236}">
                  <a16:creationId xmlns:a16="http://schemas.microsoft.com/office/drawing/2014/main" id="{33BCE7AC-B096-F285-DFED-5D20572FB488}"/>
                </a:ext>
              </a:extLst>
            </p:cNvPr>
            <p:cNvPicPr>
              <a:picLocks noChangeAspect="1"/>
            </p:cNvPicPr>
            <p:nvPr/>
          </p:nvPicPr>
          <p:blipFill>
            <a:blip r:embed="rId7">
              <a:extLst>
                <a:ext uri="{28A0092B-C50C-407E-A947-70E740481C1C}">
                  <a14:useLocalDpi xmlns:a14="http://schemas.microsoft.com/office/drawing/2010/main"/>
                </a:ext>
              </a:extLst>
            </a:blip>
            <a:stretch>
              <a:fillRect/>
            </a:stretch>
          </p:blipFill>
          <p:spPr>
            <a:xfrm>
              <a:off x="4337749" y="1937944"/>
              <a:ext cx="4273608" cy="2403904"/>
            </a:xfrm>
            <a:prstGeom prst="rect">
              <a:avLst/>
            </a:prstGeom>
          </p:spPr>
        </p:pic>
        <p:pic>
          <p:nvPicPr>
            <p:cNvPr id="79" name="Image 78" descr="Une image contenant texte, moniteur, ciel nocturne&#10;&#10;Description générée automatiquement">
              <a:extLst>
                <a:ext uri="{FF2B5EF4-FFF2-40B4-BE49-F238E27FC236}">
                  <a16:creationId xmlns:a16="http://schemas.microsoft.com/office/drawing/2014/main" id="{33EFD1C5-3E4D-F20D-F2B0-24F4E9E7FC6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6675" r="8069"/>
            <a:stretch/>
          </p:blipFill>
          <p:spPr>
            <a:xfrm>
              <a:off x="467544" y="3269760"/>
              <a:ext cx="1878826" cy="1072088"/>
            </a:xfrm>
            <a:prstGeom prst="rect">
              <a:avLst/>
            </a:prstGeom>
          </p:spPr>
        </p:pic>
        <p:pic>
          <p:nvPicPr>
            <p:cNvPr id="80" name="Image 79" descr="Une image contenant texte, objet d’extérieur, ciel nocturne&#10;&#10;Description générée automatiquement">
              <a:extLst>
                <a:ext uri="{FF2B5EF4-FFF2-40B4-BE49-F238E27FC236}">
                  <a16:creationId xmlns:a16="http://schemas.microsoft.com/office/drawing/2014/main" id="{4CDE5271-7F2F-031C-DC14-BF93496E1CD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a:stretch/>
          </p:blipFill>
          <p:spPr>
            <a:xfrm>
              <a:off x="2394563" y="3269760"/>
              <a:ext cx="1888378" cy="1072088"/>
            </a:xfrm>
            <a:prstGeom prst="rect">
              <a:avLst/>
            </a:prstGeom>
          </p:spPr>
        </p:pic>
        <p:pic>
          <p:nvPicPr>
            <p:cNvPr id="81" name="Image 80" descr="Une image contenant texte, intérieur&#10;&#10;Description générée automatiquement">
              <a:extLst>
                <a:ext uri="{FF2B5EF4-FFF2-40B4-BE49-F238E27FC236}">
                  <a16:creationId xmlns:a16="http://schemas.microsoft.com/office/drawing/2014/main" id="{9E2D04E8-0AE9-6F5B-91C3-CE5ABCE7400A}"/>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6509" r="7430"/>
            <a:stretch/>
          </p:blipFill>
          <p:spPr>
            <a:xfrm>
              <a:off x="2394562" y="1942564"/>
              <a:ext cx="1888378" cy="1067468"/>
            </a:xfrm>
            <a:prstGeom prst="rect">
              <a:avLst/>
            </a:prstGeom>
          </p:spPr>
        </p:pic>
        <p:pic>
          <p:nvPicPr>
            <p:cNvPr id="82" name="Image 81">
              <a:extLst>
                <a:ext uri="{FF2B5EF4-FFF2-40B4-BE49-F238E27FC236}">
                  <a16:creationId xmlns:a16="http://schemas.microsoft.com/office/drawing/2014/main" id="{5C198F32-A423-957F-6119-F46CE67385E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04535" y="2254991"/>
              <a:ext cx="1804844" cy="442615"/>
            </a:xfrm>
            <a:prstGeom prst="rect">
              <a:avLst/>
            </a:prstGeom>
          </p:spPr>
        </p:pic>
      </p:grpSp>
      <p:sp>
        <p:nvSpPr>
          <p:cNvPr id="86" name="Rectangle 85">
            <a:extLst>
              <a:ext uri="{FF2B5EF4-FFF2-40B4-BE49-F238E27FC236}">
                <a16:creationId xmlns:a16="http://schemas.microsoft.com/office/drawing/2014/main" id="{2A4615BF-69E9-2648-E101-904DD8275639}"/>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Chubb Fire &amp; Security, Monde et France</a:t>
            </a:r>
          </a:p>
        </p:txBody>
      </p:sp>
      <p:grpSp>
        <p:nvGrpSpPr>
          <p:cNvPr id="2" name="Groupe 1">
            <a:extLst>
              <a:ext uri="{FF2B5EF4-FFF2-40B4-BE49-F238E27FC236}">
                <a16:creationId xmlns:a16="http://schemas.microsoft.com/office/drawing/2014/main" id="{77634A5F-A336-5825-9E7B-DF55930653D7}"/>
              </a:ext>
            </a:extLst>
          </p:cNvPr>
          <p:cNvGrpSpPr/>
          <p:nvPr/>
        </p:nvGrpSpPr>
        <p:grpSpPr>
          <a:xfrm>
            <a:off x="293281" y="4778604"/>
            <a:ext cx="1617232" cy="258317"/>
            <a:chOff x="293281" y="4778604"/>
            <a:chExt cx="1617232" cy="258317"/>
          </a:xfrm>
        </p:grpSpPr>
        <p:pic>
          <p:nvPicPr>
            <p:cNvPr id="4" name="Image 3">
              <a:hlinkClick r:id="rId12" action="ppaction://hlinksldjump"/>
              <a:extLst>
                <a:ext uri="{FF2B5EF4-FFF2-40B4-BE49-F238E27FC236}">
                  <a16:creationId xmlns:a16="http://schemas.microsoft.com/office/drawing/2014/main" id="{2ED4AD61-7381-4FA7-DE75-AE7B5CEAD8D1}"/>
                </a:ext>
              </a:extLst>
            </p:cNvPr>
            <p:cNvPicPr>
              <a:picLocks noChangeAspect="1"/>
            </p:cNvPicPr>
            <p:nvPr/>
          </p:nvPicPr>
          <p:blipFill>
            <a:blip r:embed="rId1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6" name="Image 5">
              <a:hlinkClick r:id="rId14" action="ppaction://hlinksldjump"/>
              <a:extLst>
                <a:ext uri="{FF2B5EF4-FFF2-40B4-BE49-F238E27FC236}">
                  <a16:creationId xmlns:a16="http://schemas.microsoft.com/office/drawing/2014/main" id="{A408D8D5-00C1-E142-F344-328AEE5F133E}"/>
                </a:ext>
              </a:extLst>
            </p:cNvPr>
            <p:cNvPicPr>
              <a:picLocks noChangeAspect="1"/>
            </p:cNvPicPr>
            <p:nvPr/>
          </p:nvPicPr>
          <p:blipFill>
            <a:blip r:embed="rId15"/>
            <a:stretch>
              <a:fillRect/>
            </a:stretch>
          </p:blipFill>
          <p:spPr>
            <a:xfrm>
              <a:off x="1403783" y="4778604"/>
              <a:ext cx="506730" cy="258317"/>
            </a:xfrm>
            <a:prstGeom prst="rect">
              <a:avLst/>
            </a:prstGeom>
          </p:spPr>
        </p:pic>
        <p:pic>
          <p:nvPicPr>
            <p:cNvPr id="7" name="Image 6">
              <a:hlinkClick r:id="rId16" action="ppaction://hlinksldjump"/>
              <a:extLst>
                <a:ext uri="{FF2B5EF4-FFF2-40B4-BE49-F238E27FC236}">
                  <a16:creationId xmlns:a16="http://schemas.microsoft.com/office/drawing/2014/main" id="{B96E6B07-2B35-F739-5104-443C2D5D1295}"/>
                </a:ext>
              </a:extLst>
            </p:cNvPr>
            <p:cNvPicPr>
              <a:picLocks noChangeAspect="1"/>
            </p:cNvPicPr>
            <p:nvPr/>
          </p:nvPicPr>
          <p:blipFill>
            <a:blip r:embed="rId17"/>
            <a:stretch>
              <a:fillRect/>
            </a:stretch>
          </p:blipFill>
          <p:spPr>
            <a:xfrm>
              <a:off x="822290" y="4778604"/>
              <a:ext cx="584693" cy="258317"/>
            </a:xfrm>
            <a:prstGeom prst="rect">
              <a:avLst/>
            </a:prstGeom>
          </p:spPr>
        </p:pic>
      </p:grpSp>
    </p:spTree>
    <p:extLst>
      <p:ext uri="{BB962C8B-B14F-4D97-AF65-F5344CB8AC3E}">
        <p14:creationId xmlns:p14="http://schemas.microsoft.com/office/powerpoint/2010/main" val="4175379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A2ABDF9B-758D-5EFF-8382-60C9085392DD}"/>
              </a:ext>
            </a:extLst>
          </p:cNvPr>
          <p:cNvSpPr txBox="1">
            <a:spLocks/>
          </p:cNvSpPr>
          <p:nvPr/>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E375096-6367-4A46-9B35-1C341654C780}" type="slidenum">
              <a:rPr lang="en-US" smtClean="0"/>
              <a:pPr/>
              <a:t>37</a:t>
            </a:fld>
            <a:endParaRPr lang="en-US" dirty="0"/>
          </a:p>
        </p:txBody>
      </p:sp>
      <p:sp>
        <p:nvSpPr>
          <p:cNvPr id="9" name="Titre 8">
            <a:extLst>
              <a:ext uri="{FF2B5EF4-FFF2-40B4-BE49-F238E27FC236}">
                <a16:creationId xmlns:a16="http://schemas.microsoft.com/office/drawing/2014/main" id="{78A79EF7-CE42-A725-643B-188978C8A685}"/>
              </a:ext>
            </a:extLst>
          </p:cNvPr>
          <p:cNvSpPr>
            <a:spLocks noGrp="1"/>
          </p:cNvSpPr>
          <p:nvPr>
            <p:ph type="title"/>
          </p:nvPr>
        </p:nvSpPr>
        <p:spPr/>
        <p:txBody>
          <a:bodyPr/>
          <a:lstStyle/>
          <a:p>
            <a:r>
              <a:rPr lang="fr-FR" dirty="0"/>
              <a:t>Chubb Fire &amp; Security Group</a:t>
            </a:r>
          </a:p>
        </p:txBody>
      </p:sp>
      <p:grpSp>
        <p:nvGrpSpPr>
          <p:cNvPr id="85" name="Groupe 84">
            <a:extLst>
              <a:ext uri="{FF2B5EF4-FFF2-40B4-BE49-F238E27FC236}">
                <a16:creationId xmlns:a16="http://schemas.microsoft.com/office/drawing/2014/main" id="{D43770F3-B05E-14FE-A174-FB978421DE69}"/>
              </a:ext>
            </a:extLst>
          </p:cNvPr>
          <p:cNvGrpSpPr/>
          <p:nvPr/>
        </p:nvGrpSpPr>
        <p:grpSpPr>
          <a:xfrm>
            <a:off x="107504" y="1155153"/>
            <a:ext cx="8774420" cy="3427237"/>
            <a:chOff x="107504" y="1474596"/>
            <a:chExt cx="8774420" cy="3427237"/>
          </a:xfrm>
        </p:grpSpPr>
        <p:grpSp>
          <p:nvGrpSpPr>
            <p:cNvPr id="86" name="Groupe 85">
              <a:extLst>
                <a:ext uri="{FF2B5EF4-FFF2-40B4-BE49-F238E27FC236}">
                  <a16:creationId xmlns:a16="http://schemas.microsoft.com/office/drawing/2014/main" id="{64CD672F-8E9B-47D8-346C-1ED85048A8A4}"/>
                </a:ext>
              </a:extLst>
            </p:cNvPr>
            <p:cNvGrpSpPr/>
            <p:nvPr/>
          </p:nvGrpSpPr>
          <p:grpSpPr>
            <a:xfrm>
              <a:off x="378262" y="1573323"/>
              <a:ext cx="8352927" cy="2932959"/>
              <a:chOff x="323528" y="1584175"/>
              <a:chExt cx="8352927" cy="2932959"/>
            </a:xfrm>
          </p:grpSpPr>
          <p:pic>
            <p:nvPicPr>
              <p:cNvPr id="123" name="Image 122">
                <a:extLst>
                  <a:ext uri="{FF2B5EF4-FFF2-40B4-BE49-F238E27FC236}">
                    <a16:creationId xmlns:a16="http://schemas.microsoft.com/office/drawing/2014/main" id="{26DD6578-9FCD-17F7-527B-0496AA404DAE}"/>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267744" y="1584775"/>
                <a:ext cx="4993900" cy="2925213"/>
              </a:xfrm>
              <a:prstGeom prst="rect">
                <a:avLst/>
              </a:prstGeom>
            </p:spPr>
          </p:pic>
          <p:pic>
            <p:nvPicPr>
              <p:cNvPr id="124" name="Image 123" descr="Une image contenant intérieur, plafond, place&#10;&#10;Description générée automatiquement">
                <a:extLst>
                  <a:ext uri="{FF2B5EF4-FFF2-40B4-BE49-F238E27FC236}">
                    <a16:creationId xmlns:a16="http://schemas.microsoft.com/office/drawing/2014/main" id="{86B76D4C-A85B-D10D-CD83-E830DBA7DA81}"/>
                  </a:ext>
                </a:extLst>
              </p:cNvPr>
              <p:cNvPicPr>
                <a:picLocks noChangeAspect="1"/>
              </p:cNvPicPr>
              <p:nvPr/>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3528" y="1584175"/>
                <a:ext cx="3600400" cy="2923869"/>
              </a:xfrm>
              <a:prstGeom prst="rect">
                <a:avLst/>
              </a:prstGeom>
            </p:spPr>
          </p:pic>
          <p:pic>
            <p:nvPicPr>
              <p:cNvPr id="125" name="Image 124" descr="Une image contenant ciel, extérieur&#10;&#10;Description générée automatiquement">
                <a:extLst>
                  <a:ext uri="{FF2B5EF4-FFF2-40B4-BE49-F238E27FC236}">
                    <a16:creationId xmlns:a16="http://schemas.microsoft.com/office/drawing/2014/main" id="{3B7EC110-C9B8-9C28-E62A-85F0E8D38222}"/>
                  </a:ext>
                </a:extLst>
              </p:cNvPr>
              <p:cNvPicPr>
                <a:picLocks noChangeAspect="1"/>
              </p:cNvPicPr>
              <p:nvPr/>
            </p:nvPicPr>
            <p:blipFill rotWithShape="1">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6300192" y="1584175"/>
                <a:ext cx="2376263" cy="2932959"/>
              </a:xfrm>
              <a:prstGeom prst="rect">
                <a:avLst/>
              </a:prstGeom>
            </p:spPr>
          </p:pic>
        </p:grpSp>
        <p:sp>
          <p:nvSpPr>
            <p:cNvPr id="87" name="Rectangle 86">
              <a:extLst>
                <a:ext uri="{FF2B5EF4-FFF2-40B4-BE49-F238E27FC236}">
                  <a16:creationId xmlns:a16="http://schemas.microsoft.com/office/drawing/2014/main" id="{CFF234D4-3446-2F65-6A03-C555A227E529}"/>
                </a:ext>
              </a:extLst>
            </p:cNvPr>
            <p:cNvSpPr/>
            <p:nvPr/>
          </p:nvSpPr>
          <p:spPr>
            <a:xfrm>
              <a:off x="107504" y="1491630"/>
              <a:ext cx="8765793" cy="3096344"/>
            </a:xfrm>
            <a:prstGeom prst="rect">
              <a:avLst/>
            </a:prstGeom>
            <a:solidFill>
              <a:schemeClr val="accent1">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8" name="Groupe 87">
              <a:extLst>
                <a:ext uri="{FF2B5EF4-FFF2-40B4-BE49-F238E27FC236}">
                  <a16:creationId xmlns:a16="http://schemas.microsoft.com/office/drawing/2014/main" id="{5F78D336-E1F8-FEC8-70EA-D1B481A85FAF}"/>
                </a:ext>
              </a:extLst>
            </p:cNvPr>
            <p:cNvGrpSpPr/>
            <p:nvPr/>
          </p:nvGrpSpPr>
          <p:grpSpPr>
            <a:xfrm>
              <a:off x="5538999" y="2177594"/>
              <a:ext cx="3244379" cy="1830729"/>
              <a:chOff x="5504085" y="2541221"/>
              <a:chExt cx="3244379" cy="1830729"/>
            </a:xfrm>
          </p:grpSpPr>
          <p:pic>
            <p:nvPicPr>
              <p:cNvPr id="121" name="Image 120">
                <a:extLst>
                  <a:ext uri="{FF2B5EF4-FFF2-40B4-BE49-F238E27FC236}">
                    <a16:creationId xmlns:a16="http://schemas.microsoft.com/office/drawing/2014/main" id="{48BDA2C1-D9BD-B8B6-B41A-2D6F7A88DC4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504085" y="2541221"/>
                <a:ext cx="3244379" cy="1830729"/>
              </a:xfrm>
              <a:prstGeom prst="rect">
                <a:avLst/>
              </a:prstGeom>
              <a:ln>
                <a:noFill/>
              </a:ln>
              <a:effectLst>
                <a:outerShdw blurRad="63500" sx="102000" sy="102000" algn="ctr" rotWithShape="0">
                  <a:prstClr val="black">
                    <a:alpha val="40000"/>
                  </a:prstClr>
                </a:outerShdw>
              </a:effectLst>
            </p:spPr>
          </p:pic>
          <p:pic>
            <p:nvPicPr>
              <p:cNvPr id="122" name="Image 121">
                <a:extLst>
                  <a:ext uri="{FF2B5EF4-FFF2-40B4-BE49-F238E27FC236}">
                    <a16:creationId xmlns:a16="http://schemas.microsoft.com/office/drawing/2014/main" id="{81C123E9-1080-2853-962F-7082F6B0A25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5829780" y="2609092"/>
                <a:ext cx="761082" cy="761082"/>
              </a:xfrm>
              <a:prstGeom prst="rect">
                <a:avLst/>
              </a:prstGeom>
            </p:spPr>
          </p:pic>
        </p:grpSp>
        <p:sp>
          <p:nvSpPr>
            <p:cNvPr id="93" name="Rectangle 92">
              <a:extLst>
                <a:ext uri="{FF2B5EF4-FFF2-40B4-BE49-F238E27FC236}">
                  <a16:creationId xmlns:a16="http://schemas.microsoft.com/office/drawing/2014/main" id="{D363139B-9789-F32F-58BB-4DECA1CFCFFB}"/>
                </a:ext>
              </a:extLst>
            </p:cNvPr>
            <p:cNvSpPr/>
            <p:nvPr/>
          </p:nvSpPr>
          <p:spPr>
            <a:xfrm>
              <a:off x="5156711" y="2428314"/>
              <a:ext cx="279344" cy="215444"/>
            </a:xfrm>
            <a:prstGeom prst="rect">
              <a:avLst/>
            </a:prstGeom>
          </p:spPr>
          <p:txBody>
            <a:bodyPr wrap="square">
              <a:spAutoFit/>
            </a:bodyPr>
            <a:lstStyle/>
            <a:p>
              <a:pPr algn="ctr"/>
              <a:r>
                <a:rPr lang="fr-FR" sz="800" cap="small" baseline="30000" dirty="0">
                  <a:solidFill>
                    <a:srgbClr val="EEECE1">
                      <a:lumMod val="25000"/>
                    </a:srgbClr>
                  </a:solidFill>
                </a:rPr>
                <a:t>(1)</a:t>
              </a:r>
              <a:endParaRPr lang="fr-FR" sz="800" dirty="0"/>
            </a:p>
          </p:txBody>
        </p:sp>
        <p:sp>
          <p:nvSpPr>
            <p:cNvPr id="94" name="Rectangle 93">
              <a:extLst>
                <a:ext uri="{FF2B5EF4-FFF2-40B4-BE49-F238E27FC236}">
                  <a16:creationId xmlns:a16="http://schemas.microsoft.com/office/drawing/2014/main" id="{70CF5E4A-BD8C-9540-EDFC-AB80A92CB2E3}"/>
                </a:ext>
              </a:extLst>
            </p:cNvPr>
            <p:cNvSpPr/>
            <p:nvPr/>
          </p:nvSpPr>
          <p:spPr>
            <a:xfrm>
              <a:off x="634603" y="1489430"/>
              <a:ext cx="7848872" cy="360040"/>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100" cap="small" dirty="0">
                <a:solidFill>
                  <a:schemeClr val="bg2">
                    <a:lumMod val="25000"/>
                  </a:schemeClr>
                </a:solidFill>
              </a:endParaRPr>
            </a:p>
          </p:txBody>
        </p:sp>
        <p:sp>
          <p:nvSpPr>
            <p:cNvPr id="95" name="Pentagone 63">
              <a:extLst>
                <a:ext uri="{FF2B5EF4-FFF2-40B4-BE49-F238E27FC236}">
                  <a16:creationId xmlns:a16="http://schemas.microsoft.com/office/drawing/2014/main" id="{78C03B44-ABFF-D8F2-EBF1-4D954C03D919}"/>
                </a:ext>
              </a:extLst>
            </p:cNvPr>
            <p:cNvSpPr/>
            <p:nvPr/>
          </p:nvSpPr>
          <p:spPr>
            <a:xfrm rot="10800000">
              <a:off x="236153" y="1491630"/>
              <a:ext cx="334800" cy="360040"/>
            </a:xfrm>
            <a:prstGeom prst="homePlat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6" name="Pentagone 66">
              <a:extLst>
                <a:ext uri="{FF2B5EF4-FFF2-40B4-BE49-F238E27FC236}">
                  <a16:creationId xmlns:a16="http://schemas.microsoft.com/office/drawing/2014/main" id="{06E516D3-640D-9FFD-8B77-F746B02987D0}"/>
                </a:ext>
              </a:extLst>
            </p:cNvPr>
            <p:cNvSpPr/>
            <p:nvPr/>
          </p:nvSpPr>
          <p:spPr>
            <a:xfrm>
              <a:off x="8547124" y="1491630"/>
              <a:ext cx="334800" cy="360040"/>
            </a:xfrm>
            <a:prstGeom prst="homePlate">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7" name="Rectangle 96">
              <a:extLst>
                <a:ext uri="{FF2B5EF4-FFF2-40B4-BE49-F238E27FC236}">
                  <a16:creationId xmlns:a16="http://schemas.microsoft.com/office/drawing/2014/main" id="{7C3B770C-C9DB-35F6-CFCD-87AB0602970D}"/>
                </a:ext>
              </a:extLst>
            </p:cNvPr>
            <p:cNvSpPr/>
            <p:nvPr/>
          </p:nvSpPr>
          <p:spPr>
            <a:xfrm>
              <a:off x="634601" y="1491630"/>
              <a:ext cx="7848873" cy="307777"/>
            </a:xfrm>
            <a:prstGeom prst="rect">
              <a:avLst/>
            </a:prstGeom>
          </p:spPr>
          <p:txBody>
            <a:bodyPr wrap="square">
              <a:spAutoFit/>
            </a:bodyPr>
            <a:lstStyle/>
            <a:p>
              <a:pPr algn="ctr"/>
              <a:r>
                <a:rPr lang="en-US" sz="1400" dirty="0">
                  <a:solidFill>
                    <a:schemeClr val="tx1">
                      <a:lumMod val="50000"/>
                      <a:lumOff val="50000"/>
                    </a:schemeClr>
                  </a:solidFill>
                  <a:latin typeface="+mj-lt"/>
                </a:rPr>
                <a:t>Protection Incendie | </a:t>
              </a:r>
              <a:r>
                <a:rPr lang="fr-FR" sz="1400" dirty="0">
                  <a:solidFill>
                    <a:schemeClr val="tx1">
                      <a:lumMod val="50000"/>
                      <a:lumOff val="50000"/>
                    </a:schemeClr>
                  </a:solidFill>
                  <a:latin typeface="+mj-lt"/>
                </a:rPr>
                <a:t>Détection</a:t>
              </a:r>
              <a:r>
                <a:rPr lang="en-US" sz="1400" dirty="0">
                  <a:solidFill>
                    <a:schemeClr val="tx1">
                      <a:lumMod val="50000"/>
                      <a:lumOff val="50000"/>
                    </a:schemeClr>
                  </a:solidFill>
                  <a:latin typeface="+mj-lt"/>
                </a:rPr>
                <a:t> Incendie | </a:t>
              </a:r>
              <a:r>
                <a:rPr lang="fr-FR" sz="1400" dirty="0">
                  <a:solidFill>
                    <a:schemeClr val="tx1">
                      <a:lumMod val="50000"/>
                      <a:lumOff val="50000"/>
                    </a:schemeClr>
                  </a:solidFill>
                  <a:latin typeface="+mj-lt"/>
                </a:rPr>
                <a:t>Sécurité</a:t>
              </a:r>
              <a:r>
                <a:rPr lang="en-US" sz="1400" dirty="0">
                  <a:solidFill>
                    <a:schemeClr val="tx1">
                      <a:lumMod val="50000"/>
                      <a:lumOff val="50000"/>
                    </a:schemeClr>
                  </a:solidFill>
                  <a:latin typeface="+mj-lt"/>
                </a:rPr>
                <a:t> </a:t>
              </a:r>
              <a:r>
                <a:rPr lang="fr-FR" sz="1400" dirty="0">
                  <a:solidFill>
                    <a:schemeClr val="tx1">
                      <a:lumMod val="50000"/>
                      <a:lumOff val="50000"/>
                    </a:schemeClr>
                  </a:solidFill>
                  <a:latin typeface="+mj-lt"/>
                </a:rPr>
                <a:t>Electronique</a:t>
              </a:r>
              <a:r>
                <a:rPr lang="en-US" sz="1400" dirty="0">
                  <a:solidFill>
                    <a:schemeClr val="tx1">
                      <a:lumMod val="50000"/>
                      <a:lumOff val="50000"/>
                    </a:schemeClr>
                  </a:solidFill>
                  <a:latin typeface="+mj-lt"/>
                </a:rPr>
                <a:t> | </a:t>
              </a:r>
              <a:r>
                <a:rPr lang="fr-FR" sz="1400" dirty="0">
                  <a:solidFill>
                    <a:schemeClr val="tx1">
                      <a:lumMod val="50000"/>
                      <a:lumOff val="50000"/>
                    </a:schemeClr>
                  </a:solidFill>
                  <a:latin typeface="+mj-lt"/>
                </a:rPr>
                <a:t>Téléservices</a:t>
              </a:r>
            </a:p>
          </p:txBody>
        </p:sp>
        <p:grpSp>
          <p:nvGrpSpPr>
            <p:cNvPr id="98" name="Groupe 97">
              <a:extLst>
                <a:ext uri="{FF2B5EF4-FFF2-40B4-BE49-F238E27FC236}">
                  <a16:creationId xmlns:a16="http://schemas.microsoft.com/office/drawing/2014/main" id="{11D7A711-DEF6-9393-7ED1-81B2B09FAA8C}"/>
                </a:ext>
              </a:extLst>
            </p:cNvPr>
            <p:cNvGrpSpPr/>
            <p:nvPr/>
          </p:nvGrpSpPr>
          <p:grpSpPr>
            <a:xfrm>
              <a:off x="286432" y="2177594"/>
              <a:ext cx="1579992" cy="1830728"/>
              <a:chOff x="286432" y="2067695"/>
              <a:chExt cx="1579992" cy="1830728"/>
            </a:xfrm>
          </p:grpSpPr>
          <p:sp>
            <p:nvSpPr>
              <p:cNvPr id="115" name="Rectangle 114">
                <a:extLst>
                  <a:ext uri="{FF2B5EF4-FFF2-40B4-BE49-F238E27FC236}">
                    <a16:creationId xmlns:a16="http://schemas.microsoft.com/office/drawing/2014/main" id="{A12F9429-1693-F4CF-69F7-13627CFC796B}"/>
                  </a:ext>
                </a:extLst>
              </p:cNvPr>
              <p:cNvSpPr/>
              <p:nvPr/>
            </p:nvSpPr>
            <p:spPr>
              <a:xfrm>
                <a:off x="286433" y="2067695"/>
                <a:ext cx="1579989" cy="1830728"/>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6" name="Rectangle 115">
                <a:extLst>
                  <a:ext uri="{FF2B5EF4-FFF2-40B4-BE49-F238E27FC236}">
                    <a16:creationId xmlns:a16="http://schemas.microsoft.com/office/drawing/2014/main" id="{ECFEF176-8046-173A-6CBC-51F7B1F74354}"/>
                  </a:ext>
                </a:extLst>
              </p:cNvPr>
              <p:cNvSpPr/>
              <p:nvPr/>
            </p:nvSpPr>
            <p:spPr>
              <a:xfrm>
                <a:off x="286432" y="2067695"/>
                <a:ext cx="1579992" cy="230832"/>
              </a:xfrm>
              <a:prstGeom prst="rect">
                <a:avLst/>
              </a:prstGeom>
            </p:spPr>
            <p:txBody>
              <a:bodyPr wrap="square">
                <a:spAutoFit/>
              </a:bodyPr>
              <a:lstStyle/>
              <a:p>
                <a:pPr lvl="0" algn="ctr"/>
                <a:r>
                  <a:rPr lang="fr-FR" sz="900" b="1" cap="small" dirty="0">
                    <a:solidFill>
                      <a:srgbClr val="002060"/>
                    </a:solidFill>
                  </a:rPr>
                  <a:t>Chubb France</a:t>
                </a:r>
              </a:p>
            </p:txBody>
          </p:sp>
          <p:pic>
            <p:nvPicPr>
              <p:cNvPr id="117" name="Image 116">
                <a:extLst>
                  <a:ext uri="{FF2B5EF4-FFF2-40B4-BE49-F238E27FC236}">
                    <a16:creationId xmlns:a16="http://schemas.microsoft.com/office/drawing/2014/main" id="{E28665F7-0BAF-C893-1E78-4952A45DC816}"/>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618423" y="3165617"/>
                <a:ext cx="916008" cy="210791"/>
              </a:xfrm>
              <a:prstGeom prst="rect">
                <a:avLst/>
              </a:prstGeom>
            </p:spPr>
          </p:pic>
          <p:pic>
            <p:nvPicPr>
              <p:cNvPr id="118" name="Image 117">
                <a:extLst>
                  <a:ext uri="{FF2B5EF4-FFF2-40B4-BE49-F238E27FC236}">
                    <a16:creationId xmlns:a16="http://schemas.microsoft.com/office/drawing/2014/main" id="{BAD2B29C-4914-521E-BBF9-C7EF21288CD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09921" y="2800344"/>
                <a:ext cx="908279" cy="268734"/>
              </a:xfrm>
              <a:prstGeom prst="rect">
                <a:avLst/>
              </a:prstGeom>
            </p:spPr>
          </p:pic>
          <p:pic>
            <p:nvPicPr>
              <p:cNvPr id="119" name="Image 118">
                <a:extLst>
                  <a:ext uri="{FF2B5EF4-FFF2-40B4-BE49-F238E27FC236}">
                    <a16:creationId xmlns:a16="http://schemas.microsoft.com/office/drawing/2014/main" id="{4D28DA5E-FEE3-DC35-7597-533ACCE1C4E4}"/>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609920" y="2512312"/>
                <a:ext cx="924511" cy="226725"/>
              </a:xfrm>
              <a:prstGeom prst="rect">
                <a:avLst/>
              </a:prstGeom>
            </p:spPr>
          </p:pic>
          <p:sp>
            <p:nvSpPr>
              <p:cNvPr id="120" name="Text Box 14">
                <a:extLst>
                  <a:ext uri="{FF2B5EF4-FFF2-40B4-BE49-F238E27FC236}">
                    <a16:creationId xmlns:a16="http://schemas.microsoft.com/office/drawing/2014/main" id="{D1178690-AC31-6EE3-0501-41AE782D454A}"/>
                  </a:ext>
                </a:extLst>
              </p:cNvPr>
              <p:cNvSpPr txBox="1">
                <a:spLocks noChangeArrowheads="1"/>
              </p:cNvSpPr>
              <p:nvPr/>
            </p:nvSpPr>
            <p:spPr bwMode="auto">
              <a:xfrm>
                <a:off x="293280" y="3528760"/>
                <a:ext cx="1573142" cy="340927"/>
              </a:xfrm>
              <a:prstGeom prst="rect">
                <a:avLst/>
              </a:prstGeom>
              <a:noFill/>
              <a:ln w="9525">
                <a:noFill/>
                <a:miter lim="800000"/>
                <a:headEnd/>
                <a:tailEnd/>
              </a:ln>
            </p:spPr>
            <p:txBody>
              <a:bodyPr wrap="square">
                <a:spAutoFit/>
              </a:bodyPr>
              <a:lstStyle/>
              <a:p>
                <a:pPr algn="ctr">
                  <a:lnSpc>
                    <a:spcPct val="60000"/>
                  </a:lnSpc>
                  <a:spcAft>
                    <a:spcPts val="600"/>
                  </a:spcAft>
                  <a:tabLst>
                    <a:tab pos="1196975" algn="l"/>
                  </a:tabLst>
                </a:pPr>
                <a:r>
                  <a:rPr lang="en-US" sz="900" dirty="0">
                    <a:solidFill>
                      <a:schemeClr val="bg1">
                        <a:lumMod val="50000"/>
                      </a:schemeClr>
                    </a:solidFill>
                  </a:rPr>
                  <a:t>~2700 </a:t>
                </a:r>
                <a:r>
                  <a:rPr lang="fr-FR" sz="900" noProof="1">
                    <a:solidFill>
                      <a:schemeClr val="bg1">
                        <a:lumMod val="50000"/>
                      </a:schemeClr>
                    </a:solidFill>
                  </a:rPr>
                  <a:t>collaborateurs</a:t>
                </a:r>
              </a:p>
              <a:p>
                <a:pPr algn="ctr">
                  <a:lnSpc>
                    <a:spcPct val="60000"/>
                  </a:lnSpc>
                  <a:spcAft>
                    <a:spcPts val="600"/>
                  </a:spcAft>
                  <a:tabLst>
                    <a:tab pos="1196975" algn="l"/>
                  </a:tabLst>
                </a:pPr>
                <a:r>
                  <a:rPr lang="fr-FR" sz="900" noProof="1">
                    <a:solidFill>
                      <a:schemeClr val="bg1">
                        <a:lumMod val="50000"/>
                      </a:schemeClr>
                    </a:solidFill>
                  </a:rPr>
                  <a:t>58 établissements</a:t>
                </a:r>
              </a:p>
            </p:txBody>
          </p:sp>
        </p:grpSp>
        <p:grpSp>
          <p:nvGrpSpPr>
            <p:cNvPr id="99" name="Groupe 98">
              <a:extLst>
                <a:ext uri="{FF2B5EF4-FFF2-40B4-BE49-F238E27FC236}">
                  <a16:creationId xmlns:a16="http://schemas.microsoft.com/office/drawing/2014/main" id="{7ADAE61B-8012-5E4A-75E4-A7C37EBB2E2C}"/>
                </a:ext>
              </a:extLst>
            </p:cNvPr>
            <p:cNvGrpSpPr/>
            <p:nvPr/>
          </p:nvGrpSpPr>
          <p:grpSpPr>
            <a:xfrm>
              <a:off x="2020312" y="2177594"/>
              <a:ext cx="1589445" cy="1830728"/>
              <a:chOff x="2020312" y="2067695"/>
              <a:chExt cx="1589445" cy="1830728"/>
            </a:xfrm>
          </p:grpSpPr>
          <p:sp>
            <p:nvSpPr>
              <p:cNvPr id="111" name="Rectangle à coins arrondis 42">
                <a:extLst>
                  <a:ext uri="{FF2B5EF4-FFF2-40B4-BE49-F238E27FC236}">
                    <a16:creationId xmlns:a16="http://schemas.microsoft.com/office/drawing/2014/main" id="{67F6469F-B6DD-F209-084F-379B953453F9}"/>
                  </a:ext>
                </a:extLst>
              </p:cNvPr>
              <p:cNvSpPr/>
              <p:nvPr/>
            </p:nvSpPr>
            <p:spPr>
              <a:xfrm>
                <a:off x="2020315" y="2067695"/>
                <a:ext cx="1589442" cy="1830728"/>
              </a:xfrm>
              <a:prstGeom prst="roundRect">
                <a:avLst>
                  <a:gd name="adj" fmla="val 0"/>
                </a:avLst>
              </a:prstGeom>
              <a:solidFill>
                <a:schemeClr val="bg1"/>
              </a:solidFill>
              <a:ln w="508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pic>
            <p:nvPicPr>
              <p:cNvPr id="112" name="Image 111">
                <a:extLst>
                  <a:ext uri="{FF2B5EF4-FFF2-40B4-BE49-F238E27FC236}">
                    <a16:creationId xmlns:a16="http://schemas.microsoft.com/office/drawing/2014/main" id="{867ABE44-A2B7-B56B-485D-78B78444D79A}"/>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239191" y="2512312"/>
                <a:ext cx="1151691" cy="307553"/>
              </a:xfrm>
              <a:prstGeom prst="rect">
                <a:avLst/>
              </a:prstGeom>
            </p:spPr>
          </p:pic>
          <p:sp>
            <p:nvSpPr>
              <p:cNvPr id="113" name="Text Box 14">
                <a:extLst>
                  <a:ext uri="{FF2B5EF4-FFF2-40B4-BE49-F238E27FC236}">
                    <a16:creationId xmlns:a16="http://schemas.microsoft.com/office/drawing/2014/main" id="{2D6CACD5-81B0-BE3A-E7F5-2F41802B3A4F}"/>
                  </a:ext>
                </a:extLst>
              </p:cNvPr>
              <p:cNvSpPr txBox="1">
                <a:spLocks noChangeArrowheads="1"/>
              </p:cNvSpPr>
              <p:nvPr/>
            </p:nvSpPr>
            <p:spPr bwMode="auto">
              <a:xfrm>
                <a:off x="2024629" y="3528760"/>
                <a:ext cx="1585128" cy="340927"/>
              </a:xfrm>
              <a:prstGeom prst="rect">
                <a:avLst/>
              </a:prstGeom>
              <a:noFill/>
              <a:ln w="9525">
                <a:noFill/>
                <a:miter lim="800000"/>
                <a:headEnd/>
                <a:tailEnd/>
              </a:ln>
            </p:spPr>
            <p:txBody>
              <a:bodyPr wrap="square">
                <a:spAutoFit/>
              </a:bodyPr>
              <a:lstStyle/>
              <a:p>
                <a:pPr algn="ctr">
                  <a:lnSpc>
                    <a:spcPct val="60000"/>
                  </a:lnSpc>
                  <a:spcAft>
                    <a:spcPts val="600"/>
                  </a:spcAft>
                  <a:tabLst>
                    <a:tab pos="1196975" algn="l"/>
                  </a:tabLst>
                </a:pPr>
                <a:r>
                  <a:rPr lang="en-US" sz="900" dirty="0">
                    <a:solidFill>
                      <a:schemeClr val="bg1">
                        <a:lumMod val="50000"/>
                      </a:schemeClr>
                    </a:solidFill>
                  </a:rPr>
                  <a:t>~200 </a:t>
                </a:r>
                <a:r>
                  <a:rPr lang="fr-FR" sz="900" noProof="1">
                    <a:solidFill>
                      <a:schemeClr val="bg1">
                        <a:lumMod val="50000"/>
                      </a:schemeClr>
                    </a:solidFill>
                  </a:rPr>
                  <a:t>collaborateurs</a:t>
                </a:r>
              </a:p>
              <a:p>
                <a:pPr algn="ctr">
                  <a:lnSpc>
                    <a:spcPct val="60000"/>
                  </a:lnSpc>
                  <a:spcAft>
                    <a:spcPts val="600"/>
                  </a:spcAft>
                  <a:tabLst>
                    <a:tab pos="1196975" algn="l"/>
                  </a:tabLst>
                </a:pPr>
                <a:r>
                  <a:rPr lang="fr-FR" sz="900" noProof="1">
                    <a:solidFill>
                      <a:schemeClr val="bg1">
                        <a:lumMod val="50000"/>
                      </a:schemeClr>
                    </a:solidFill>
                  </a:rPr>
                  <a:t>17 établissements</a:t>
                </a:r>
              </a:p>
            </p:txBody>
          </p:sp>
          <p:sp>
            <p:nvSpPr>
              <p:cNvPr id="114" name="Rectangle 113">
                <a:extLst>
                  <a:ext uri="{FF2B5EF4-FFF2-40B4-BE49-F238E27FC236}">
                    <a16:creationId xmlns:a16="http://schemas.microsoft.com/office/drawing/2014/main" id="{5972AB9C-4C00-8EC1-1DB5-07730F887230}"/>
                  </a:ext>
                </a:extLst>
              </p:cNvPr>
              <p:cNvSpPr/>
              <p:nvPr/>
            </p:nvSpPr>
            <p:spPr>
              <a:xfrm>
                <a:off x="2020312" y="2068026"/>
                <a:ext cx="1586415" cy="230832"/>
              </a:xfrm>
              <a:prstGeom prst="rect">
                <a:avLst/>
              </a:prstGeom>
            </p:spPr>
            <p:txBody>
              <a:bodyPr wrap="square">
                <a:spAutoFit/>
              </a:bodyPr>
              <a:lstStyle/>
              <a:p>
                <a:pPr lvl="0" algn="ctr"/>
                <a:r>
                  <a:rPr lang="fr-FR" sz="900" b="1" cap="small" dirty="0">
                    <a:solidFill>
                      <a:srgbClr val="002060"/>
                    </a:solidFill>
                  </a:rPr>
                  <a:t>CEMIS</a:t>
                </a:r>
              </a:p>
            </p:txBody>
          </p:sp>
        </p:grpSp>
        <p:pic>
          <p:nvPicPr>
            <p:cNvPr id="100" name="Picture 36" descr="IBT-Icons-peeps.png">
              <a:extLst>
                <a:ext uri="{FF2B5EF4-FFF2-40B4-BE49-F238E27FC236}">
                  <a16:creationId xmlns:a16="http://schemas.microsoft.com/office/drawing/2014/main" id="{E7FA0D72-09B9-9459-EA1C-957B02796210}"/>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720662" y="1474596"/>
              <a:ext cx="333157" cy="389708"/>
            </a:xfrm>
            <a:prstGeom prst="rect">
              <a:avLst/>
            </a:prstGeom>
          </p:spPr>
        </p:pic>
        <p:pic>
          <p:nvPicPr>
            <p:cNvPr id="101" name="Picture 32" descr="IBT-Icons-building.png">
              <a:extLst>
                <a:ext uri="{FF2B5EF4-FFF2-40B4-BE49-F238E27FC236}">
                  <a16:creationId xmlns:a16="http://schemas.microsoft.com/office/drawing/2014/main" id="{511C592A-F044-930B-76F9-B0FC6C4F1459}"/>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8561268" y="1527634"/>
              <a:ext cx="242474" cy="283632"/>
            </a:xfrm>
            <a:prstGeom prst="rect">
              <a:avLst/>
            </a:prstGeom>
          </p:spPr>
        </p:pic>
        <p:pic>
          <p:nvPicPr>
            <p:cNvPr id="102" name="Picture 36" descr="IBT-Icons-peeps.png">
              <a:extLst>
                <a:ext uri="{FF2B5EF4-FFF2-40B4-BE49-F238E27FC236}">
                  <a16:creationId xmlns:a16="http://schemas.microsoft.com/office/drawing/2014/main" id="{6FD51714-75AC-291E-10D6-165CEFE7B476}"/>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1122866" y="1474596"/>
              <a:ext cx="333157" cy="389708"/>
            </a:xfrm>
            <a:prstGeom prst="rect">
              <a:avLst/>
            </a:prstGeom>
          </p:spPr>
        </p:pic>
        <p:pic>
          <p:nvPicPr>
            <p:cNvPr id="103" name="Picture 32" descr="IBT-Icons-building.png">
              <a:extLst>
                <a:ext uri="{FF2B5EF4-FFF2-40B4-BE49-F238E27FC236}">
                  <a16:creationId xmlns:a16="http://schemas.microsoft.com/office/drawing/2014/main" id="{4402A2A9-FC03-D972-C50E-F7CD1F867286}"/>
                </a:ext>
              </a:extLst>
            </p:cNvPr>
            <p:cNvPicPr>
              <a:picLocks noChangeAspect="1"/>
            </p:cNvPicPr>
            <p:nvPr/>
          </p:nvPicPr>
          <p:blipFill>
            <a:blip r:embed="rId12" cstate="print">
              <a:extLst>
                <a:ext uri="{28A0092B-C50C-407E-A947-70E740481C1C}">
                  <a14:useLocalDpi xmlns:a14="http://schemas.microsoft.com/office/drawing/2010/main"/>
                </a:ext>
              </a:extLst>
            </a:blip>
            <a:stretch>
              <a:fillRect/>
            </a:stretch>
          </p:blipFill>
          <p:spPr>
            <a:xfrm>
              <a:off x="315799" y="1527634"/>
              <a:ext cx="242474" cy="283632"/>
            </a:xfrm>
            <a:prstGeom prst="rect">
              <a:avLst/>
            </a:prstGeom>
          </p:spPr>
        </p:pic>
        <p:grpSp>
          <p:nvGrpSpPr>
            <p:cNvPr id="104" name="Groupe 103">
              <a:extLst>
                <a:ext uri="{FF2B5EF4-FFF2-40B4-BE49-F238E27FC236}">
                  <a16:creationId xmlns:a16="http://schemas.microsoft.com/office/drawing/2014/main" id="{110E1D73-A248-991C-F2D5-C0326DB18308}"/>
                </a:ext>
              </a:extLst>
            </p:cNvPr>
            <p:cNvGrpSpPr/>
            <p:nvPr/>
          </p:nvGrpSpPr>
          <p:grpSpPr>
            <a:xfrm>
              <a:off x="3755021" y="2177594"/>
              <a:ext cx="1630088" cy="1830728"/>
              <a:chOff x="3755021" y="2067695"/>
              <a:chExt cx="1630088" cy="1830728"/>
            </a:xfrm>
          </p:grpSpPr>
          <p:sp>
            <p:nvSpPr>
              <p:cNvPr id="106" name="Rectangle 105">
                <a:extLst>
                  <a:ext uri="{FF2B5EF4-FFF2-40B4-BE49-F238E27FC236}">
                    <a16:creationId xmlns:a16="http://schemas.microsoft.com/office/drawing/2014/main" id="{78070DB9-A980-2F30-993C-3507D0DDD692}"/>
                  </a:ext>
                </a:extLst>
              </p:cNvPr>
              <p:cNvSpPr/>
              <p:nvPr/>
            </p:nvSpPr>
            <p:spPr>
              <a:xfrm>
                <a:off x="3763648" y="2067695"/>
                <a:ext cx="1605309" cy="1830728"/>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7" name="Rectangle 106">
                <a:extLst>
                  <a:ext uri="{FF2B5EF4-FFF2-40B4-BE49-F238E27FC236}">
                    <a16:creationId xmlns:a16="http://schemas.microsoft.com/office/drawing/2014/main" id="{0DA87439-9FB4-C516-6862-6173027E50D1}"/>
                  </a:ext>
                </a:extLst>
              </p:cNvPr>
              <p:cNvSpPr/>
              <p:nvPr/>
            </p:nvSpPr>
            <p:spPr>
              <a:xfrm>
                <a:off x="3763648" y="2067695"/>
                <a:ext cx="1621461" cy="230832"/>
              </a:xfrm>
              <a:prstGeom prst="rect">
                <a:avLst/>
              </a:prstGeom>
            </p:spPr>
            <p:txBody>
              <a:bodyPr wrap="square">
                <a:spAutoFit/>
              </a:bodyPr>
              <a:lstStyle/>
              <a:p>
                <a:pPr lvl="0" algn="ctr"/>
                <a:r>
                  <a:rPr lang="fr-FR" sz="900" b="1" cap="small" dirty="0">
                    <a:solidFill>
                      <a:srgbClr val="002060"/>
                    </a:solidFill>
                  </a:rPr>
                  <a:t>Delta Security Solutions</a:t>
                </a:r>
              </a:p>
            </p:txBody>
          </p:sp>
          <p:sp>
            <p:nvSpPr>
              <p:cNvPr id="108" name="Text Box 14">
                <a:extLst>
                  <a:ext uri="{FF2B5EF4-FFF2-40B4-BE49-F238E27FC236}">
                    <a16:creationId xmlns:a16="http://schemas.microsoft.com/office/drawing/2014/main" id="{38FEDCB8-AB46-4AA1-FB8C-0945C544A3B7}"/>
                  </a:ext>
                </a:extLst>
              </p:cNvPr>
              <p:cNvSpPr txBox="1">
                <a:spLocks noChangeArrowheads="1"/>
              </p:cNvSpPr>
              <p:nvPr/>
            </p:nvSpPr>
            <p:spPr bwMode="auto">
              <a:xfrm>
                <a:off x="3755021" y="3528760"/>
                <a:ext cx="1608084" cy="340927"/>
              </a:xfrm>
              <a:prstGeom prst="rect">
                <a:avLst/>
              </a:prstGeom>
              <a:noFill/>
              <a:ln w="9525">
                <a:noFill/>
                <a:miter lim="800000"/>
                <a:headEnd/>
                <a:tailEnd/>
              </a:ln>
            </p:spPr>
            <p:txBody>
              <a:bodyPr wrap="square">
                <a:spAutoFit/>
              </a:bodyPr>
              <a:lstStyle/>
              <a:p>
                <a:pPr algn="ctr">
                  <a:lnSpc>
                    <a:spcPct val="60000"/>
                  </a:lnSpc>
                  <a:spcAft>
                    <a:spcPts val="600"/>
                  </a:spcAft>
                  <a:tabLst>
                    <a:tab pos="1196975" algn="l"/>
                  </a:tabLst>
                </a:pPr>
                <a:r>
                  <a:rPr lang="en-US" sz="900" dirty="0">
                    <a:solidFill>
                      <a:schemeClr val="bg1">
                        <a:lumMod val="50000"/>
                      </a:schemeClr>
                    </a:solidFill>
                  </a:rPr>
                  <a:t>~900 </a:t>
                </a:r>
                <a:r>
                  <a:rPr lang="fr-FR" sz="900" noProof="1">
                    <a:solidFill>
                      <a:schemeClr val="bg1">
                        <a:lumMod val="50000"/>
                      </a:schemeClr>
                    </a:solidFill>
                  </a:rPr>
                  <a:t>collaborateurs</a:t>
                </a:r>
              </a:p>
              <a:p>
                <a:pPr algn="ctr">
                  <a:lnSpc>
                    <a:spcPct val="60000"/>
                  </a:lnSpc>
                  <a:spcAft>
                    <a:spcPts val="600"/>
                  </a:spcAft>
                  <a:tabLst>
                    <a:tab pos="1196975" algn="l"/>
                  </a:tabLst>
                </a:pPr>
                <a:r>
                  <a:rPr lang="fr-FR" sz="900" noProof="1">
                    <a:solidFill>
                      <a:schemeClr val="bg1">
                        <a:lumMod val="50000"/>
                      </a:schemeClr>
                    </a:solidFill>
                  </a:rPr>
                  <a:t>51 établissements</a:t>
                </a:r>
              </a:p>
            </p:txBody>
          </p:sp>
          <p:pic>
            <p:nvPicPr>
              <p:cNvPr id="109" name="Image 108">
                <a:extLst>
                  <a:ext uri="{FF2B5EF4-FFF2-40B4-BE49-F238E27FC236}">
                    <a16:creationId xmlns:a16="http://schemas.microsoft.com/office/drawing/2014/main" id="{B74F9A8C-E73A-8FEC-009F-708AA7D0EE18}"/>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4197415" y="2800344"/>
                <a:ext cx="745239" cy="230759"/>
              </a:xfrm>
              <a:prstGeom prst="rect">
                <a:avLst/>
              </a:prstGeom>
            </p:spPr>
          </p:pic>
          <p:pic>
            <p:nvPicPr>
              <p:cNvPr id="110" name="Image 109">
                <a:extLst>
                  <a:ext uri="{FF2B5EF4-FFF2-40B4-BE49-F238E27FC236}">
                    <a16:creationId xmlns:a16="http://schemas.microsoft.com/office/drawing/2014/main" id="{435AAC23-ED7C-702B-1798-E2E3109AC232}"/>
                  </a:ext>
                </a:extLst>
              </p:cNvPr>
              <p:cNvPicPr>
                <a:picLocks noChangeAspect="1"/>
              </p:cNvPicPr>
              <p:nvPr/>
            </p:nvPicPr>
            <p:blipFill rotWithShape="1">
              <a:blip r:embed="rId14" cstate="print">
                <a:extLst>
                  <a:ext uri="{28A0092B-C50C-407E-A947-70E740481C1C}">
                    <a14:useLocalDpi xmlns:a14="http://schemas.microsoft.com/office/drawing/2010/main"/>
                  </a:ext>
                </a:extLst>
              </a:blip>
              <a:srcRect/>
              <a:stretch/>
            </p:blipFill>
            <p:spPr>
              <a:xfrm>
                <a:off x="3827292" y="2512312"/>
                <a:ext cx="1461459" cy="193424"/>
              </a:xfrm>
              <a:prstGeom prst="rect">
                <a:avLst/>
              </a:prstGeom>
            </p:spPr>
          </p:pic>
        </p:grpSp>
        <p:sp>
          <p:nvSpPr>
            <p:cNvPr id="105" name="ZoneTexte 104">
              <a:extLst>
                <a:ext uri="{FF2B5EF4-FFF2-40B4-BE49-F238E27FC236}">
                  <a16:creationId xmlns:a16="http://schemas.microsoft.com/office/drawing/2014/main" id="{D85A61CB-1528-31BD-C14A-A23AB40A79E7}"/>
                </a:ext>
              </a:extLst>
            </p:cNvPr>
            <p:cNvSpPr txBox="1"/>
            <p:nvPr/>
          </p:nvSpPr>
          <p:spPr>
            <a:xfrm>
              <a:off x="2195896" y="4578668"/>
              <a:ext cx="6677402" cy="323165"/>
            </a:xfrm>
            <a:prstGeom prst="rect">
              <a:avLst/>
            </a:prstGeom>
            <a:noFill/>
          </p:spPr>
          <p:txBody>
            <a:bodyPr wrap="square" rtlCol="0">
              <a:spAutoFit/>
            </a:bodyPr>
            <a:lstStyle/>
            <a:p>
              <a:pPr marL="0" marR="0" lvl="0" indent="0" algn="r" defTabSz="914378" rtl="0" eaLnBrk="1" fontAlgn="auto" latinLnBrk="0" hangingPunct="1">
                <a:lnSpc>
                  <a:spcPct val="100000"/>
                </a:lnSpc>
                <a:spcBef>
                  <a:spcPts val="0"/>
                </a:spcBef>
                <a:spcAft>
                  <a:spcPts val="0"/>
                </a:spcAft>
                <a:buClrTx/>
                <a:buSzTx/>
                <a:buFontTx/>
                <a:buNone/>
                <a:tabLst/>
                <a:defRPr/>
              </a:pPr>
              <a:r>
                <a:rPr kumimoji="0" lang="fr-FR" sz="500" b="0" i="1" u="none" strike="noStrike" kern="1200" cap="none" spc="0" normalizeH="0" baseline="0" noProof="0" dirty="0">
                  <a:ln>
                    <a:noFill/>
                  </a:ln>
                  <a:solidFill>
                    <a:schemeClr val="tx1">
                      <a:lumMod val="65000"/>
                      <a:lumOff val="35000"/>
                    </a:schemeClr>
                  </a:solidFill>
                  <a:effectLst/>
                  <a:uLnTx/>
                  <a:uFillTx/>
                  <a:latin typeface="Arial"/>
                  <a:ea typeface="+mn-ea"/>
                  <a:cs typeface="+mn-cs"/>
                </a:rPr>
                <a:t>Services de télésurveillances opérés par : Chubb Delta Télésurveillance. Société par Actions Simplifiées au capital de 1 045 612,72 €, 320 975 691 RCS Lyon. Siège social : Rue du Château d’Eau, 69410 Champagne-au-Mont-d’ Or. Autorisation d’exercer n°AUT-069-2118-04-04-20190368214 délivrée le 04/04/2019 par le CNAPS Sud-Est Lyon. </a:t>
              </a:r>
            </a:p>
            <a:p>
              <a:pPr marL="0" marR="0" lvl="0" indent="0" algn="r" defTabSz="914378" rtl="0" eaLnBrk="1" fontAlgn="auto" latinLnBrk="0" hangingPunct="1">
                <a:lnSpc>
                  <a:spcPct val="100000"/>
                </a:lnSpc>
                <a:spcBef>
                  <a:spcPts val="0"/>
                </a:spcBef>
                <a:spcAft>
                  <a:spcPts val="0"/>
                </a:spcAft>
                <a:buClrTx/>
                <a:buSzTx/>
                <a:buFontTx/>
                <a:buNone/>
                <a:tabLst/>
                <a:defRPr/>
              </a:pPr>
              <a:r>
                <a:rPr kumimoji="0" lang="fr-FR" sz="500" b="0" i="1" u="none" strike="noStrike" kern="1200" cap="none" spc="0" normalizeH="0" baseline="0" noProof="0" dirty="0">
                  <a:ln>
                    <a:noFill/>
                  </a:ln>
                  <a:solidFill>
                    <a:schemeClr val="tx1">
                      <a:lumMod val="65000"/>
                      <a:lumOff val="35000"/>
                    </a:schemeClr>
                  </a:solidFill>
                  <a:effectLst/>
                  <a:uLnTx/>
                  <a:uFillTx/>
                  <a:latin typeface="Arial"/>
                  <a:ea typeface="+mn-ea"/>
                  <a:cs typeface="+mn-cs"/>
                </a:rPr>
                <a:t>Article L612-14 du code de sécurité intérieure :  "L’autorisation d’exercice ne confère aucune prérogative de puissance publique à l’entreprise ou aux personnes qui en bénéficient."</a:t>
              </a:r>
            </a:p>
          </p:txBody>
        </p:sp>
      </p:grpSp>
      <p:sp>
        <p:nvSpPr>
          <p:cNvPr id="126" name="Rectangle 125">
            <a:extLst>
              <a:ext uri="{FF2B5EF4-FFF2-40B4-BE49-F238E27FC236}">
                <a16:creationId xmlns:a16="http://schemas.microsoft.com/office/drawing/2014/main" id="{68DCD2B3-F5DE-C877-50E4-E5A379A87AEA}"/>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noProof="0" dirty="0">
                <a:ln>
                  <a:noFill/>
                </a:ln>
                <a:solidFill>
                  <a:srgbClr val="00A0E4"/>
                </a:solidFill>
                <a:effectLst/>
                <a:uLnTx/>
                <a:uFillTx/>
                <a:latin typeface="Arial"/>
                <a:ea typeface="+mn-ea"/>
                <a:cs typeface="+mn-cs"/>
              </a:rPr>
              <a:t>Chubb Fire &amp; Security en France</a:t>
            </a:r>
          </a:p>
        </p:txBody>
      </p:sp>
      <p:grpSp>
        <p:nvGrpSpPr>
          <p:cNvPr id="2" name="Groupe 1">
            <a:extLst>
              <a:ext uri="{FF2B5EF4-FFF2-40B4-BE49-F238E27FC236}">
                <a16:creationId xmlns:a16="http://schemas.microsoft.com/office/drawing/2014/main" id="{9C2A80A9-B8B4-DA03-540E-726B09B24173}"/>
              </a:ext>
            </a:extLst>
          </p:cNvPr>
          <p:cNvGrpSpPr/>
          <p:nvPr/>
        </p:nvGrpSpPr>
        <p:grpSpPr>
          <a:xfrm>
            <a:off x="293281" y="4778604"/>
            <a:ext cx="1617232" cy="258317"/>
            <a:chOff x="293281" y="4778604"/>
            <a:chExt cx="1617232" cy="258317"/>
          </a:xfrm>
        </p:grpSpPr>
        <p:pic>
          <p:nvPicPr>
            <p:cNvPr id="3" name="Image 2">
              <a:hlinkClick r:id="rId15" action="ppaction://hlinksldjump"/>
              <a:extLst>
                <a:ext uri="{FF2B5EF4-FFF2-40B4-BE49-F238E27FC236}">
                  <a16:creationId xmlns:a16="http://schemas.microsoft.com/office/drawing/2014/main" id="{9784CC78-39FB-3949-CCBA-AB76E8BE9767}"/>
                </a:ext>
              </a:extLst>
            </p:cNvPr>
            <p:cNvPicPr>
              <a:picLocks noChangeAspect="1"/>
            </p:cNvPicPr>
            <p:nvPr/>
          </p:nvPicPr>
          <p:blipFill>
            <a:blip r:embed="rId16">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4" name="Image 3">
              <a:hlinkClick r:id="rId17" action="ppaction://hlinksldjump"/>
              <a:extLst>
                <a:ext uri="{FF2B5EF4-FFF2-40B4-BE49-F238E27FC236}">
                  <a16:creationId xmlns:a16="http://schemas.microsoft.com/office/drawing/2014/main" id="{1DB15B83-3930-5365-9295-5ECCEC869C72}"/>
                </a:ext>
              </a:extLst>
            </p:cNvPr>
            <p:cNvPicPr>
              <a:picLocks noChangeAspect="1"/>
            </p:cNvPicPr>
            <p:nvPr/>
          </p:nvPicPr>
          <p:blipFill>
            <a:blip r:embed="rId18"/>
            <a:stretch>
              <a:fillRect/>
            </a:stretch>
          </p:blipFill>
          <p:spPr>
            <a:xfrm>
              <a:off x="1403783" y="4778604"/>
              <a:ext cx="506730" cy="258317"/>
            </a:xfrm>
            <a:prstGeom prst="rect">
              <a:avLst/>
            </a:prstGeom>
          </p:spPr>
        </p:pic>
        <p:pic>
          <p:nvPicPr>
            <p:cNvPr id="5" name="Image 4">
              <a:hlinkClick r:id="rId19" action="ppaction://hlinksldjump"/>
              <a:extLst>
                <a:ext uri="{FF2B5EF4-FFF2-40B4-BE49-F238E27FC236}">
                  <a16:creationId xmlns:a16="http://schemas.microsoft.com/office/drawing/2014/main" id="{0C9C5BB2-60A5-D781-AA98-A120B2AE9C1B}"/>
                </a:ext>
              </a:extLst>
            </p:cNvPr>
            <p:cNvPicPr>
              <a:picLocks noChangeAspect="1"/>
            </p:cNvPicPr>
            <p:nvPr/>
          </p:nvPicPr>
          <p:blipFill>
            <a:blip r:embed="rId20"/>
            <a:stretch>
              <a:fillRect/>
            </a:stretch>
          </p:blipFill>
          <p:spPr>
            <a:xfrm>
              <a:off x="822290" y="4778604"/>
              <a:ext cx="584693" cy="258317"/>
            </a:xfrm>
            <a:prstGeom prst="rect">
              <a:avLst/>
            </a:prstGeom>
          </p:spPr>
        </p:pic>
      </p:grpSp>
    </p:spTree>
    <p:extLst>
      <p:ext uri="{BB962C8B-B14F-4D97-AF65-F5344CB8AC3E}">
        <p14:creationId xmlns:p14="http://schemas.microsoft.com/office/powerpoint/2010/main" val="29200607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5">
            <a:extLst>
              <a:ext uri="{FF2B5EF4-FFF2-40B4-BE49-F238E27FC236}">
                <a16:creationId xmlns:a16="http://schemas.microsoft.com/office/drawing/2014/main" id="{1AE5BB36-193C-E11A-09C2-71FC53558867}"/>
              </a:ext>
            </a:extLst>
          </p:cNvPr>
          <p:cNvSpPr txBox="1">
            <a:spLocks/>
          </p:cNvSpPr>
          <p:nvPr/>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E375096-6367-4A46-9B35-1C341654C780}" type="slidenum">
              <a:rPr lang="en-US" smtClean="0"/>
              <a:pPr/>
              <a:t>38</a:t>
            </a:fld>
            <a:endParaRPr lang="en-US" dirty="0"/>
          </a:p>
        </p:txBody>
      </p:sp>
      <p:sp>
        <p:nvSpPr>
          <p:cNvPr id="5" name="Titre 4">
            <a:extLst>
              <a:ext uri="{FF2B5EF4-FFF2-40B4-BE49-F238E27FC236}">
                <a16:creationId xmlns:a16="http://schemas.microsoft.com/office/drawing/2014/main" id="{E3700DD4-0ED9-BB61-E364-B16E576127D5}"/>
              </a:ext>
            </a:extLst>
          </p:cNvPr>
          <p:cNvSpPr>
            <a:spLocks noGrp="1"/>
          </p:cNvSpPr>
          <p:nvPr>
            <p:ph type="title"/>
          </p:nvPr>
        </p:nvSpPr>
        <p:spPr/>
        <p:txBody>
          <a:bodyPr/>
          <a:lstStyle/>
          <a:p>
            <a:r>
              <a:rPr lang="fr-FR" dirty="0"/>
              <a:t>Chubb France</a:t>
            </a:r>
          </a:p>
        </p:txBody>
      </p:sp>
      <p:grpSp>
        <p:nvGrpSpPr>
          <p:cNvPr id="17" name="Groupe 16">
            <a:extLst>
              <a:ext uri="{FF2B5EF4-FFF2-40B4-BE49-F238E27FC236}">
                <a16:creationId xmlns:a16="http://schemas.microsoft.com/office/drawing/2014/main" id="{BD2A2713-28B4-E8FB-15B1-37FCFED63611}"/>
              </a:ext>
            </a:extLst>
          </p:cNvPr>
          <p:cNvGrpSpPr/>
          <p:nvPr/>
        </p:nvGrpSpPr>
        <p:grpSpPr>
          <a:xfrm>
            <a:off x="107504" y="1155153"/>
            <a:ext cx="8765793" cy="3426153"/>
            <a:chOff x="107504" y="1491630"/>
            <a:chExt cx="8765793" cy="3426153"/>
          </a:xfrm>
        </p:grpSpPr>
        <p:grpSp>
          <p:nvGrpSpPr>
            <p:cNvPr id="18" name="Groupe 17">
              <a:extLst>
                <a:ext uri="{FF2B5EF4-FFF2-40B4-BE49-F238E27FC236}">
                  <a16:creationId xmlns:a16="http://schemas.microsoft.com/office/drawing/2014/main" id="{1AD97671-5FDA-BB97-5460-E90C7970E0D2}"/>
                </a:ext>
              </a:extLst>
            </p:cNvPr>
            <p:cNvGrpSpPr/>
            <p:nvPr/>
          </p:nvGrpSpPr>
          <p:grpSpPr>
            <a:xfrm>
              <a:off x="378262" y="1573323"/>
              <a:ext cx="8352927" cy="2932959"/>
              <a:chOff x="323528" y="1584175"/>
              <a:chExt cx="8352927" cy="2932959"/>
            </a:xfrm>
          </p:grpSpPr>
          <p:pic>
            <p:nvPicPr>
              <p:cNvPr id="103" name="Image 102">
                <a:extLst>
                  <a:ext uri="{FF2B5EF4-FFF2-40B4-BE49-F238E27FC236}">
                    <a16:creationId xmlns:a16="http://schemas.microsoft.com/office/drawing/2014/main" id="{4C325E94-C7CB-C98B-5492-A6300269AE09}"/>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267744" y="1584775"/>
                <a:ext cx="4993900" cy="2925213"/>
              </a:xfrm>
              <a:prstGeom prst="rect">
                <a:avLst/>
              </a:prstGeom>
            </p:spPr>
          </p:pic>
          <p:pic>
            <p:nvPicPr>
              <p:cNvPr id="104" name="Image 103" descr="Une image contenant intérieur, plafond, place&#10;&#10;Description générée automatiquement">
                <a:extLst>
                  <a:ext uri="{FF2B5EF4-FFF2-40B4-BE49-F238E27FC236}">
                    <a16:creationId xmlns:a16="http://schemas.microsoft.com/office/drawing/2014/main" id="{EDF12465-3360-33B6-B7C2-219C9A797DDC}"/>
                  </a:ext>
                </a:extLst>
              </p:cNvPr>
              <p:cNvPicPr>
                <a:picLocks noChangeAspect="1"/>
              </p:cNvPicPr>
              <p:nvPr/>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3528" y="1584175"/>
                <a:ext cx="3600400" cy="2923869"/>
              </a:xfrm>
              <a:prstGeom prst="rect">
                <a:avLst/>
              </a:prstGeom>
            </p:spPr>
          </p:pic>
          <p:pic>
            <p:nvPicPr>
              <p:cNvPr id="105" name="Image 104" descr="Une image contenant ciel, extérieur&#10;&#10;Description générée automatiquement">
                <a:extLst>
                  <a:ext uri="{FF2B5EF4-FFF2-40B4-BE49-F238E27FC236}">
                    <a16:creationId xmlns:a16="http://schemas.microsoft.com/office/drawing/2014/main" id="{341F5EB4-9523-13FC-BAA6-DB0A68476576}"/>
                  </a:ext>
                </a:extLst>
              </p:cNvPr>
              <p:cNvPicPr>
                <a:picLocks noChangeAspect="1"/>
              </p:cNvPicPr>
              <p:nvPr/>
            </p:nvPicPr>
            <p:blipFill rotWithShape="1">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6300192" y="1584175"/>
                <a:ext cx="2376263" cy="2932959"/>
              </a:xfrm>
              <a:prstGeom prst="rect">
                <a:avLst/>
              </a:prstGeom>
            </p:spPr>
          </p:pic>
        </p:grpSp>
        <p:pic>
          <p:nvPicPr>
            <p:cNvPr id="19" name="Image 18" descr="Une image contenant extérieur, arbre, terrain, pierre&#10;&#10;Description générée automatiquement">
              <a:extLst>
                <a:ext uri="{FF2B5EF4-FFF2-40B4-BE49-F238E27FC236}">
                  <a16:creationId xmlns:a16="http://schemas.microsoft.com/office/drawing/2014/main" id="{67C83DBD-2540-06FF-0CC2-7741BBB27FCC}"/>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741" t="7029" r="54226" b="5047"/>
            <a:stretch/>
          </p:blipFill>
          <p:spPr>
            <a:xfrm>
              <a:off x="220772" y="1609063"/>
              <a:ext cx="1366613" cy="2759174"/>
            </a:xfrm>
            <a:prstGeom prst="rect">
              <a:avLst/>
            </a:prstGeom>
          </p:spPr>
        </p:pic>
        <p:sp>
          <p:nvSpPr>
            <p:cNvPr id="21" name="Rectangle 20">
              <a:extLst>
                <a:ext uri="{FF2B5EF4-FFF2-40B4-BE49-F238E27FC236}">
                  <a16:creationId xmlns:a16="http://schemas.microsoft.com/office/drawing/2014/main" id="{ED1FDFFC-5C1A-06D5-3316-4751778E2D2B}"/>
                </a:ext>
              </a:extLst>
            </p:cNvPr>
            <p:cNvSpPr/>
            <p:nvPr/>
          </p:nvSpPr>
          <p:spPr>
            <a:xfrm>
              <a:off x="107504" y="1491630"/>
              <a:ext cx="8765793" cy="3096344"/>
            </a:xfrm>
            <a:prstGeom prst="rect">
              <a:avLst/>
            </a:prstGeom>
            <a:solidFill>
              <a:schemeClr val="accent1">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ZoneTexte 22">
              <a:extLst>
                <a:ext uri="{FF2B5EF4-FFF2-40B4-BE49-F238E27FC236}">
                  <a16:creationId xmlns:a16="http://schemas.microsoft.com/office/drawing/2014/main" id="{A244641B-697D-2E40-A45F-FD87B3FCCEF2}"/>
                </a:ext>
              </a:extLst>
            </p:cNvPr>
            <p:cNvSpPr txBox="1"/>
            <p:nvPr/>
          </p:nvSpPr>
          <p:spPr>
            <a:xfrm>
              <a:off x="1957127" y="4594618"/>
              <a:ext cx="6916169" cy="323165"/>
            </a:xfrm>
            <a:prstGeom prst="rect">
              <a:avLst/>
            </a:prstGeom>
            <a:noFill/>
          </p:spPr>
          <p:txBody>
            <a:bodyPr wrap="square" rtlCol="0">
              <a:spAutoFit/>
            </a:bodyPr>
            <a:lstStyle/>
            <a:p>
              <a:pPr marL="0" marR="0" lvl="0" indent="0" algn="r" defTabSz="914355" rtl="0" eaLnBrk="1" fontAlgn="auto" latinLnBrk="0" hangingPunct="1">
                <a:lnSpc>
                  <a:spcPct val="100000"/>
                </a:lnSpc>
                <a:spcBef>
                  <a:spcPts val="0"/>
                </a:spcBef>
                <a:spcAft>
                  <a:spcPts val="0"/>
                </a:spcAft>
                <a:buClrTx/>
                <a:buSzTx/>
                <a:buFontTx/>
                <a:buNone/>
                <a:tabLst/>
                <a:defRPr/>
              </a:pPr>
              <a:r>
                <a:rPr kumimoji="0" lang="fr-FR" sz="500" b="0" i="1" u="none" strike="noStrike" kern="1200" cap="none" spc="0" normalizeH="0" baseline="30000" noProof="0" dirty="0">
                  <a:ln>
                    <a:noFill/>
                  </a:ln>
                  <a:solidFill>
                    <a:schemeClr val="tx1">
                      <a:lumMod val="65000"/>
                      <a:lumOff val="35000"/>
                    </a:schemeClr>
                  </a:solidFill>
                  <a:effectLst/>
                  <a:uLnTx/>
                  <a:uFillTx/>
                  <a:latin typeface="Arial"/>
                  <a:ea typeface="+mn-ea"/>
                  <a:cs typeface="+mn-cs"/>
                </a:rPr>
                <a:t>(2)</a:t>
              </a:r>
              <a:r>
                <a:rPr kumimoji="0" lang="fr-FR" sz="500" b="0" i="1" u="none" strike="noStrike" kern="1200" cap="none" spc="0" normalizeH="0" baseline="0" noProof="0" dirty="0">
                  <a:ln>
                    <a:noFill/>
                  </a:ln>
                  <a:solidFill>
                    <a:schemeClr val="tx1">
                      <a:lumMod val="65000"/>
                      <a:lumOff val="35000"/>
                    </a:schemeClr>
                  </a:solidFill>
                  <a:effectLst/>
                  <a:uLnTx/>
                  <a:uFillTx/>
                  <a:latin typeface="Arial"/>
                  <a:ea typeface="+mn-ea"/>
                  <a:cs typeface="+mn-cs"/>
                </a:rPr>
                <a:t> SMC est une marque commerciale de Chubb Delta Télésurveillance - Société par Actions Simplifiées au capital de 1045612,72€. 320 975 691 RCS Lyon. Siège social : 9, rue du Chateau d’eau - Parc d’Affaires de Dardilly - BP 70 - 69543 Champagne au Mont d’Or Cedex. *Autorisation d’exercer n°AUT-069-2118-04-04-20190368214 délivrée le 04/04/2019 par le CNAPS Sud-Est Lyon. </a:t>
              </a:r>
            </a:p>
            <a:p>
              <a:pPr marL="0" marR="0" lvl="0" indent="0" algn="r" defTabSz="914355" rtl="0" eaLnBrk="1" fontAlgn="auto" latinLnBrk="0" hangingPunct="1">
                <a:lnSpc>
                  <a:spcPct val="100000"/>
                </a:lnSpc>
                <a:spcBef>
                  <a:spcPts val="0"/>
                </a:spcBef>
                <a:spcAft>
                  <a:spcPts val="0"/>
                </a:spcAft>
                <a:buClrTx/>
                <a:buSzTx/>
                <a:buFontTx/>
                <a:buNone/>
                <a:tabLst/>
                <a:defRPr/>
              </a:pPr>
              <a:r>
                <a:rPr kumimoji="0" lang="fr-FR" sz="500" b="0" i="1" u="none" strike="noStrike" kern="1200" cap="none" spc="0" normalizeH="0" baseline="0" noProof="0" dirty="0">
                  <a:ln>
                    <a:noFill/>
                  </a:ln>
                  <a:solidFill>
                    <a:schemeClr val="tx1">
                      <a:lumMod val="65000"/>
                      <a:lumOff val="35000"/>
                    </a:schemeClr>
                  </a:solidFill>
                  <a:effectLst/>
                  <a:uLnTx/>
                  <a:uFillTx/>
                  <a:latin typeface="Arial"/>
                  <a:ea typeface="+mn-ea"/>
                  <a:cs typeface="+mn-cs"/>
                </a:rPr>
                <a:t>Article L612-14 du code de sécurité intérieure : « L’autorisation d’exercice ne confère aucune prérogative de puissance publique à l’entreprise ou aux personnes qui en bénéficient ». </a:t>
              </a:r>
            </a:p>
          </p:txBody>
        </p:sp>
        <p:sp>
          <p:nvSpPr>
            <p:cNvPr id="25" name="Flèche : pentagone 24">
              <a:extLst>
                <a:ext uri="{FF2B5EF4-FFF2-40B4-BE49-F238E27FC236}">
                  <a16:creationId xmlns:a16="http://schemas.microsoft.com/office/drawing/2014/main" id="{F77BAE07-A5F0-C15C-B88A-B370EF2BDF7B}"/>
                </a:ext>
              </a:extLst>
            </p:cNvPr>
            <p:cNvSpPr/>
            <p:nvPr/>
          </p:nvSpPr>
          <p:spPr>
            <a:xfrm rot="5400000">
              <a:off x="4744009" y="2133390"/>
              <a:ext cx="510893" cy="1796136"/>
            </a:xfrm>
            <a:prstGeom prst="homePlate">
              <a:avLst/>
            </a:prstGeom>
            <a:solidFill>
              <a:schemeClr val="accent3">
                <a:lumMod val="40000"/>
                <a:lumOff val="60000"/>
              </a:schemeClr>
            </a:solidFill>
            <a:ln w="19050">
              <a:solidFill>
                <a:schemeClr val="tx2">
                  <a:lumMod val="40000"/>
                  <a:lumOff val="60000"/>
                </a:schemeClr>
              </a:solidFill>
              <a:prstDash val="sysDot"/>
              <a:extLst>
                <a:ext uri="{C807C97D-BFC1-408E-A445-0C87EB9F89A2}">
                  <ask:lineSketchStyleProps xmlns:ask="http://schemas.microsoft.com/office/drawing/2018/sketchyshapes" sd="399823571">
                    <a:custGeom>
                      <a:avLst/>
                      <a:gdLst>
                        <a:gd name="connsiteX0" fmla="*/ 0 w 510893"/>
                        <a:gd name="connsiteY0" fmla="*/ 0 h 362824"/>
                        <a:gd name="connsiteX1" fmla="*/ 329481 w 510893"/>
                        <a:gd name="connsiteY1" fmla="*/ 0 h 362824"/>
                        <a:gd name="connsiteX2" fmla="*/ 510893 w 510893"/>
                        <a:gd name="connsiteY2" fmla="*/ 181412 h 362824"/>
                        <a:gd name="connsiteX3" fmla="*/ 329481 w 510893"/>
                        <a:gd name="connsiteY3" fmla="*/ 362824 h 362824"/>
                        <a:gd name="connsiteX4" fmla="*/ 0 w 510893"/>
                        <a:gd name="connsiteY4" fmla="*/ 362824 h 362824"/>
                        <a:gd name="connsiteX5" fmla="*/ 0 w 510893"/>
                        <a:gd name="connsiteY5" fmla="*/ 0 h 36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893" h="362824" fill="none" extrusionOk="0">
                          <a:moveTo>
                            <a:pt x="0" y="0"/>
                          </a:moveTo>
                          <a:cubicBezTo>
                            <a:pt x="144367" y="-12380"/>
                            <a:pt x="238979" y="17128"/>
                            <a:pt x="329481" y="0"/>
                          </a:cubicBezTo>
                          <a:cubicBezTo>
                            <a:pt x="378311" y="32551"/>
                            <a:pt x="456460" y="131736"/>
                            <a:pt x="510893" y="181412"/>
                          </a:cubicBezTo>
                          <a:cubicBezTo>
                            <a:pt x="446988" y="272372"/>
                            <a:pt x="404298" y="259015"/>
                            <a:pt x="329481" y="362824"/>
                          </a:cubicBezTo>
                          <a:cubicBezTo>
                            <a:pt x="228327" y="401684"/>
                            <a:pt x="135751" y="349565"/>
                            <a:pt x="0" y="362824"/>
                          </a:cubicBezTo>
                          <a:cubicBezTo>
                            <a:pt x="-19123" y="282929"/>
                            <a:pt x="22088" y="93355"/>
                            <a:pt x="0" y="0"/>
                          </a:cubicBezTo>
                          <a:close/>
                        </a:path>
                        <a:path w="510893" h="362824" stroke="0" extrusionOk="0">
                          <a:moveTo>
                            <a:pt x="0" y="0"/>
                          </a:moveTo>
                          <a:cubicBezTo>
                            <a:pt x="146906" y="-6769"/>
                            <a:pt x="200276" y="18340"/>
                            <a:pt x="329481" y="0"/>
                          </a:cubicBezTo>
                          <a:cubicBezTo>
                            <a:pt x="384770" y="27636"/>
                            <a:pt x="429793" y="140476"/>
                            <a:pt x="510893" y="181412"/>
                          </a:cubicBezTo>
                          <a:cubicBezTo>
                            <a:pt x="448092" y="269308"/>
                            <a:pt x="361547" y="293836"/>
                            <a:pt x="329481" y="362824"/>
                          </a:cubicBezTo>
                          <a:cubicBezTo>
                            <a:pt x="258505" y="366103"/>
                            <a:pt x="118554" y="351850"/>
                            <a:pt x="0" y="362824"/>
                          </a:cubicBezTo>
                          <a:cubicBezTo>
                            <a:pt x="-21687" y="241861"/>
                            <a:pt x="27757" y="117953"/>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prstClr val="white"/>
                </a:solidFill>
                <a:effectLst/>
                <a:uLnTx/>
                <a:uFillTx/>
                <a:latin typeface="Arial"/>
                <a:ea typeface="+mn-ea"/>
                <a:cs typeface="+mn-cs"/>
              </a:endParaRPr>
            </a:p>
          </p:txBody>
        </p:sp>
        <p:sp>
          <p:nvSpPr>
            <p:cNvPr id="27" name="Flèche : pentagone 26">
              <a:extLst>
                <a:ext uri="{FF2B5EF4-FFF2-40B4-BE49-F238E27FC236}">
                  <a16:creationId xmlns:a16="http://schemas.microsoft.com/office/drawing/2014/main" id="{DEAB3391-91DF-9360-D286-08CCBE7DC783}"/>
                </a:ext>
              </a:extLst>
            </p:cNvPr>
            <p:cNvSpPr/>
            <p:nvPr/>
          </p:nvSpPr>
          <p:spPr>
            <a:xfrm rot="16200000">
              <a:off x="4744010" y="1458636"/>
              <a:ext cx="510893" cy="1796137"/>
            </a:xfrm>
            <a:prstGeom prst="homePlate">
              <a:avLst/>
            </a:prstGeom>
            <a:solidFill>
              <a:schemeClr val="accent3">
                <a:lumMod val="40000"/>
                <a:lumOff val="60000"/>
              </a:schemeClr>
            </a:solidFill>
            <a:ln w="19050">
              <a:solidFill>
                <a:schemeClr val="accent2">
                  <a:lumMod val="60000"/>
                  <a:lumOff val="40000"/>
                </a:schemeClr>
              </a:solidFill>
              <a:prstDash val="sysDot"/>
              <a:extLst>
                <a:ext uri="{C807C97D-BFC1-408E-A445-0C87EB9F89A2}">
                  <ask:lineSketchStyleProps xmlns:ask="http://schemas.microsoft.com/office/drawing/2018/sketchyshapes" sd="1219033472">
                    <a:custGeom>
                      <a:avLst/>
                      <a:gdLst>
                        <a:gd name="connsiteX0" fmla="*/ 0 w 510893"/>
                        <a:gd name="connsiteY0" fmla="*/ 0 h 362824"/>
                        <a:gd name="connsiteX1" fmla="*/ 329481 w 510893"/>
                        <a:gd name="connsiteY1" fmla="*/ 0 h 362824"/>
                        <a:gd name="connsiteX2" fmla="*/ 510893 w 510893"/>
                        <a:gd name="connsiteY2" fmla="*/ 181412 h 362824"/>
                        <a:gd name="connsiteX3" fmla="*/ 329481 w 510893"/>
                        <a:gd name="connsiteY3" fmla="*/ 362824 h 362824"/>
                        <a:gd name="connsiteX4" fmla="*/ 0 w 510893"/>
                        <a:gd name="connsiteY4" fmla="*/ 362824 h 362824"/>
                        <a:gd name="connsiteX5" fmla="*/ 0 w 510893"/>
                        <a:gd name="connsiteY5" fmla="*/ 0 h 362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10893" h="362824" fill="none" extrusionOk="0">
                          <a:moveTo>
                            <a:pt x="0" y="0"/>
                          </a:moveTo>
                          <a:cubicBezTo>
                            <a:pt x="112282" y="-32550"/>
                            <a:pt x="200450" y="26130"/>
                            <a:pt x="329481" y="0"/>
                          </a:cubicBezTo>
                          <a:cubicBezTo>
                            <a:pt x="382228" y="24241"/>
                            <a:pt x="436176" y="125889"/>
                            <a:pt x="510893" y="181412"/>
                          </a:cubicBezTo>
                          <a:cubicBezTo>
                            <a:pt x="446924" y="277024"/>
                            <a:pt x="389576" y="277799"/>
                            <a:pt x="329481" y="362824"/>
                          </a:cubicBezTo>
                          <a:cubicBezTo>
                            <a:pt x="176394" y="368383"/>
                            <a:pt x="81448" y="348977"/>
                            <a:pt x="0" y="362824"/>
                          </a:cubicBezTo>
                          <a:cubicBezTo>
                            <a:pt x="-23144" y="192872"/>
                            <a:pt x="34268" y="74061"/>
                            <a:pt x="0" y="0"/>
                          </a:cubicBezTo>
                          <a:close/>
                        </a:path>
                        <a:path w="510893" h="362824" stroke="0" extrusionOk="0">
                          <a:moveTo>
                            <a:pt x="0" y="0"/>
                          </a:moveTo>
                          <a:cubicBezTo>
                            <a:pt x="90319" y="-39230"/>
                            <a:pt x="215501" y="14755"/>
                            <a:pt x="329481" y="0"/>
                          </a:cubicBezTo>
                          <a:cubicBezTo>
                            <a:pt x="380637" y="38723"/>
                            <a:pt x="434429" y="110313"/>
                            <a:pt x="510893" y="181412"/>
                          </a:cubicBezTo>
                          <a:cubicBezTo>
                            <a:pt x="452391" y="269672"/>
                            <a:pt x="366970" y="315471"/>
                            <a:pt x="329481" y="362824"/>
                          </a:cubicBezTo>
                          <a:cubicBezTo>
                            <a:pt x="187930" y="400097"/>
                            <a:pt x="147976" y="338573"/>
                            <a:pt x="0" y="362824"/>
                          </a:cubicBezTo>
                          <a:cubicBezTo>
                            <a:pt x="-2913" y="231618"/>
                            <a:pt x="38020" y="172336"/>
                            <a:pt x="0" y="0"/>
                          </a:cubicBezTo>
                          <a:close/>
                        </a:path>
                      </a:pathLst>
                    </a:custGeom>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prstClr val="white"/>
                </a:solidFill>
                <a:effectLst/>
                <a:uLnTx/>
                <a:uFillTx/>
                <a:latin typeface="Arial"/>
                <a:ea typeface="+mn-ea"/>
                <a:cs typeface="+mn-cs"/>
              </a:endParaRPr>
            </a:p>
          </p:txBody>
        </p:sp>
        <p:grpSp>
          <p:nvGrpSpPr>
            <p:cNvPr id="32" name="Groupe 31">
              <a:extLst>
                <a:ext uri="{FF2B5EF4-FFF2-40B4-BE49-F238E27FC236}">
                  <a16:creationId xmlns:a16="http://schemas.microsoft.com/office/drawing/2014/main" id="{275191F0-389E-9129-7C12-3028C727A163}"/>
                </a:ext>
              </a:extLst>
            </p:cNvPr>
            <p:cNvGrpSpPr/>
            <p:nvPr/>
          </p:nvGrpSpPr>
          <p:grpSpPr>
            <a:xfrm>
              <a:off x="1153266" y="1609061"/>
              <a:ext cx="7712627" cy="747723"/>
              <a:chOff x="1153266" y="1609061"/>
              <a:chExt cx="7712627" cy="747723"/>
            </a:xfrm>
          </p:grpSpPr>
          <p:sp>
            <p:nvSpPr>
              <p:cNvPr id="92" name="Carré corné 88">
                <a:extLst>
                  <a:ext uri="{FF2B5EF4-FFF2-40B4-BE49-F238E27FC236}">
                    <a16:creationId xmlns:a16="http://schemas.microsoft.com/office/drawing/2014/main" id="{7D12344A-7CAF-F2DF-D4CE-BF7DBA5A2C4A}"/>
                  </a:ext>
                </a:extLst>
              </p:cNvPr>
              <p:cNvSpPr/>
              <p:nvPr/>
            </p:nvSpPr>
            <p:spPr>
              <a:xfrm>
                <a:off x="6368982" y="1609061"/>
                <a:ext cx="2496911" cy="747723"/>
              </a:xfrm>
              <a:prstGeom prst="foldedCorner">
                <a:avLst/>
              </a:prstGeom>
              <a:solidFill>
                <a:schemeClr val="accent2">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white"/>
                  </a:solidFill>
                  <a:effectLst/>
                  <a:uLnTx/>
                  <a:uFillTx/>
                  <a:latin typeface="Arial"/>
                  <a:ea typeface="+mn-ea"/>
                  <a:cs typeface="+mn-cs"/>
                </a:endParaRPr>
              </a:p>
            </p:txBody>
          </p:sp>
          <p:sp>
            <p:nvSpPr>
              <p:cNvPr id="93" name="Rectangle 92">
                <a:extLst>
                  <a:ext uri="{FF2B5EF4-FFF2-40B4-BE49-F238E27FC236}">
                    <a16:creationId xmlns:a16="http://schemas.microsoft.com/office/drawing/2014/main" id="{5B942B0C-19B2-808B-E644-B42C65E75539}"/>
                  </a:ext>
                </a:extLst>
              </p:cNvPr>
              <p:cNvSpPr>
                <a:spLocks noChangeArrowheads="1"/>
              </p:cNvSpPr>
              <p:nvPr/>
            </p:nvSpPr>
            <p:spPr bwMode="auto">
              <a:xfrm>
                <a:off x="6371894" y="1628979"/>
                <a:ext cx="2481909" cy="707886"/>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2813" rtl="0" eaLnBrk="1" fontAlgn="auto" latinLnBrk="0" hangingPunct="1">
                  <a:lnSpc>
                    <a:spcPct val="100000"/>
                  </a:lnSpc>
                  <a:spcBef>
                    <a:spcPts val="0"/>
                  </a:spcBef>
                  <a:spcAft>
                    <a:spcPts val="0"/>
                  </a:spcAft>
                  <a:buClr>
                    <a:srgbClr val="80B5F0"/>
                  </a:buClr>
                  <a:buSzTx/>
                  <a:buFont typeface="Wingdings 2" pitchFamily="18" charset="2"/>
                  <a:buNone/>
                  <a:tabLst/>
                  <a:defRPr/>
                </a:pPr>
                <a:r>
                  <a:rPr kumimoji="0" lang="fr-FR" sz="800" b="0" i="0" u="none" strike="noStrike" kern="0" cap="none" spc="0" normalizeH="0" baseline="0" noProof="0" dirty="0">
                    <a:ln>
                      <a:noFill/>
                    </a:ln>
                    <a:solidFill>
                      <a:srgbClr val="800000"/>
                    </a:solidFill>
                    <a:effectLst/>
                    <a:uLnTx/>
                    <a:uFillTx/>
                    <a:latin typeface="Arial"/>
                    <a:ea typeface="+mn-ea"/>
                    <a:cs typeface="+mn-cs"/>
                  </a:rPr>
                  <a:t>Extincteurs portatifs / mobiles, </a:t>
                </a:r>
              </a:p>
              <a:p>
                <a:pPr marL="0" marR="0" lvl="0" indent="0" algn="r" defTabSz="912813" rtl="0" eaLnBrk="1" fontAlgn="auto" latinLnBrk="0" hangingPunct="1">
                  <a:lnSpc>
                    <a:spcPct val="100000"/>
                  </a:lnSpc>
                  <a:spcBef>
                    <a:spcPts val="0"/>
                  </a:spcBef>
                  <a:spcAft>
                    <a:spcPts val="0"/>
                  </a:spcAft>
                  <a:buClr>
                    <a:srgbClr val="80B5F0"/>
                  </a:buClr>
                  <a:buSzTx/>
                  <a:buFontTx/>
                  <a:buNone/>
                  <a:tabLst/>
                  <a:defRPr/>
                </a:pPr>
                <a:r>
                  <a:rPr kumimoji="0" lang="fr-FR" sz="800" b="0" i="0" u="none" strike="noStrike" kern="0" cap="none" spc="0" normalizeH="0" baseline="0" noProof="0" dirty="0">
                    <a:ln>
                      <a:noFill/>
                    </a:ln>
                    <a:solidFill>
                      <a:srgbClr val="800000"/>
                    </a:solidFill>
                    <a:effectLst/>
                    <a:uLnTx/>
                    <a:uFillTx/>
                    <a:latin typeface="Arial"/>
                    <a:ea typeface="+mn-ea"/>
                    <a:cs typeface="+mn-cs"/>
                  </a:rPr>
                  <a:t>extinction autonome, robinets d’incendie armés, éclairage de sécurité, colonnes incendie, </a:t>
                </a:r>
              </a:p>
              <a:p>
                <a:pPr marL="0" marR="0" lvl="0" indent="0" algn="r" defTabSz="912813" rtl="0" eaLnBrk="1" fontAlgn="auto" latinLnBrk="0" hangingPunct="1">
                  <a:lnSpc>
                    <a:spcPct val="100000"/>
                  </a:lnSpc>
                  <a:spcBef>
                    <a:spcPts val="0"/>
                  </a:spcBef>
                  <a:spcAft>
                    <a:spcPts val="0"/>
                  </a:spcAft>
                  <a:buClr>
                    <a:srgbClr val="80B5F0"/>
                  </a:buClr>
                  <a:buSzTx/>
                  <a:buFontTx/>
                  <a:buNone/>
                  <a:tabLst/>
                  <a:defRPr/>
                </a:pPr>
                <a:r>
                  <a:rPr kumimoji="0" lang="fr-FR" sz="800" b="0" i="0" u="none" strike="noStrike" kern="0" cap="none" spc="0" normalizeH="0" baseline="0" noProof="0" dirty="0">
                    <a:ln>
                      <a:noFill/>
                    </a:ln>
                    <a:solidFill>
                      <a:srgbClr val="800000"/>
                    </a:solidFill>
                    <a:effectLst/>
                    <a:uLnTx/>
                    <a:uFillTx/>
                    <a:latin typeface="Arial"/>
                    <a:ea typeface="+mn-ea"/>
                    <a:cs typeface="+mn-cs"/>
                  </a:rPr>
                  <a:t>plans &amp; signalétique, protection respiratoire, défibrillateurs, désenfumage, portes coupe feu, </a:t>
                </a:r>
              </a:p>
            </p:txBody>
          </p:sp>
          <p:grpSp>
            <p:nvGrpSpPr>
              <p:cNvPr id="94" name="Groupe 93">
                <a:extLst>
                  <a:ext uri="{FF2B5EF4-FFF2-40B4-BE49-F238E27FC236}">
                    <a16:creationId xmlns:a16="http://schemas.microsoft.com/office/drawing/2014/main" id="{4F41C079-CA82-7A1F-0F56-CA7AE2945A1F}"/>
                  </a:ext>
                </a:extLst>
              </p:cNvPr>
              <p:cNvGrpSpPr/>
              <p:nvPr/>
            </p:nvGrpSpPr>
            <p:grpSpPr>
              <a:xfrm>
                <a:off x="3954635" y="1676922"/>
                <a:ext cx="2417566" cy="612000"/>
                <a:chOff x="3635897" y="1924685"/>
                <a:chExt cx="2736304" cy="612000"/>
              </a:xfrm>
            </p:grpSpPr>
            <p:sp>
              <p:nvSpPr>
                <p:cNvPr id="98" name="ZoneTexte 63">
                  <a:extLst>
                    <a:ext uri="{FF2B5EF4-FFF2-40B4-BE49-F238E27FC236}">
                      <a16:creationId xmlns:a16="http://schemas.microsoft.com/office/drawing/2014/main" id="{889DA4A0-54CD-8407-5DCF-1B6DB7E4C6A0}"/>
                    </a:ext>
                  </a:extLst>
                </p:cNvPr>
                <p:cNvSpPr txBox="1"/>
                <p:nvPr/>
              </p:nvSpPr>
              <p:spPr>
                <a:xfrm>
                  <a:off x="3635897" y="1924685"/>
                  <a:ext cx="2736304" cy="612000"/>
                </a:xfrm>
                <a:prstGeom prst="stripedRightArrow">
                  <a:avLst/>
                </a:prstGeom>
                <a:solidFill>
                  <a:srgbClr val="C0000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1" i="0" u="none" strike="noStrike" kern="1200" cap="small" spc="0" normalizeH="0" baseline="0" noProof="0" dirty="0">
                    <a:ln>
                      <a:noFill/>
                    </a:ln>
                    <a:solidFill>
                      <a:prstClr val="white"/>
                    </a:solidFill>
                    <a:effectLst/>
                    <a:uLnTx/>
                    <a:uFillTx/>
                    <a:latin typeface="Arial"/>
                    <a:ea typeface="+mn-ea"/>
                    <a:cs typeface="+mn-cs"/>
                  </a:endParaRPr>
                </a:p>
              </p:txBody>
            </p:sp>
            <p:sp>
              <p:nvSpPr>
                <p:cNvPr id="102" name="ZoneTexte 101">
                  <a:extLst>
                    <a:ext uri="{FF2B5EF4-FFF2-40B4-BE49-F238E27FC236}">
                      <a16:creationId xmlns:a16="http://schemas.microsoft.com/office/drawing/2014/main" id="{1C7E19DB-E2C1-F5E8-A1FB-C31CF9E45DDB}"/>
                    </a:ext>
                  </a:extLst>
                </p:cNvPr>
                <p:cNvSpPr txBox="1"/>
                <p:nvPr/>
              </p:nvSpPr>
              <p:spPr>
                <a:xfrm>
                  <a:off x="3725401" y="2046019"/>
                  <a:ext cx="2557297"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900" b="1" i="0" u="none" strike="noStrike" kern="1200" cap="small" spc="0" normalizeH="0" baseline="0" noProof="0" dirty="0">
                      <a:ln>
                        <a:noFill/>
                      </a:ln>
                      <a:solidFill>
                        <a:prstClr val="white"/>
                      </a:solidFill>
                      <a:effectLst/>
                      <a:uLnTx/>
                      <a:uFillTx/>
                      <a:latin typeface="Arial"/>
                      <a:ea typeface="+mn-ea"/>
                      <a:cs typeface="+mn-cs"/>
                    </a:rPr>
                    <a:t>Protection incendie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900" b="1" i="0" u="none" strike="noStrike" kern="1200" cap="small" spc="0" normalizeH="0" baseline="0" noProof="0" dirty="0">
                      <a:ln>
                        <a:noFill/>
                      </a:ln>
                      <a:solidFill>
                        <a:prstClr val="white"/>
                      </a:solidFill>
                      <a:effectLst/>
                      <a:uLnTx/>
                      <a:uFillTx/>
                      <a:latin typeface="Arial"/>
                      <a:ea typeface="+mn-ea"/>
                      <a:cs typeface="+mn-cs"/>
                    </a:rPr>
                    <a:t>installation – maintenance et service</a:t>
                  </a:r>
                </a:p>
              </p:txBody>
            </p:sp>
          </p:grpSp>
          <p:pic>
            <p:nvPicPr>
              <p:cNvPr id="95" name="Image 94">
                <a:extLst>
                  <a:ext uri="{FF2B5EF4-FFF2-40B4-BE49-F238E27FC236}">
                    <a16:creationId xmlns:a16="http://schemas.microsoft.com/office/drawing/2014/main" id="{376FC4CE-A348-81E3-F03D-60362F0E3041}"/>
                  </a:ext>
                </a:extLst>
              </p:cNvPr>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74337" y="1749585"/>
                <a:ext cx="771569" cy="466675"/>
              </a:xfrm>
              <a:prstGeom prst="rect">
                <a:avLst/>
              </a:prstGeom>
            </p:spPr>
          </p:pic>
          <p:pic>
            <p:nvPicPr>
              <p:cNvPr id="96" name="Image 95">
                <a:extLst>
                  <a:ext uri="{FF2B5EF4-FFF2-40B4-BE49-F238E27FC236}">
                    <a16:creationId xmlns:a16="http://schemas.microsoft.com/office/drawing/2014/main" id="{8E8F1CD2-3254-4107-A81A-553491522457}"/>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017694" y="1746954"/>
                <a:ext cx="462683" cy="471937"/>
              </a:xfrm>
              <a:prstGeom prst="rect">
                <a:avLst/>
              </a:prstGeom>
            </p:spPr>
          </p:pic>
          <p:pic>
            <p:nvPicPr>
              <p:cNvPr id="97" name="Image 96">
                <a:extLst>
                  <a:ext uri="{FF2B5EF4-FFF2-40B4-BE49-F238E27FC236}">
                    <a16:creationId xmlns:a16="http://schemas.microsoft.com/office/drawing/2014/main" id="{547A318B-998A-3E33-C795-E0B21D94079D}"/>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153266" y="1866296"/>
                <a:ext cx="788359" cy="233253"/>
              </a:xfrm>
              <a:prstGeom prst="rect">
                <a:avLst/>
              </a:prstGeom>
            </p:spPr>
          </p:pic>
        </p:grpSp>
        <p:grpSp>
          <p:nvGrpSpPr>
            <p:cNvPr id="33" name="Groupe 32">
              <a:extLst>
                <a:ext uri="{FF2B5EF4-FFF2-40B4-BE49-F238E27FC236}">
                  <a16:creationId xmlns:a16="http://schemas.microsoft.com/office/drawing/2014/main" id="{77477BBE-8404-F301-EB56-8EDEF8B1C61D}"/>
                </a:ext>
              </a:extLst>
            </p:cNvPr>
            <p:cNvGrpSpPr/>
            <p:nvPr/>
          </p:nvGrpSpPr>
          <p:grpSpPr>
            <a:xfrm>
              <a:off x="1153266" y="2356625"/>
              <a:ext cx="7712738" cy="1327708"/>
              <a:chOff x="1153266" y="2356625"/>
              <a:chExt cx="7712738" cy="1327708"/>
            </a:xfrm>
          </p:grpSpPr>
          <p:grpSp>
            <p:nvGrpSpPr>
              <p:cNvPr id="45" name="Groupe 44">
                <a:extLst>
                  <a:ext uri="{FF2B5EF4-FFF2-40B4-BE49-F238E27FC236}">
                    <a16:creationId xmlns:a16="http://schemas.microsoft.com/office/drawing/2014/main" id="{CCB10BE3-1B07-2B65-B963-D031EA005C57}"/>
                  </a:ext>
                </a:extLst>
              </p:cNvPr>
              <p:cNvGrpSpPr/>
              <p:nvPr/>
            </p:nvGrpSpPr>
            <p:grpSpPr>
              <a:xfrm>
                <a:off x="2074337" y="2356625"/>
                <a:ext cx="6789213" cy="680176"/>
                <a:chOff x="2074337" y="2356625"/>
                <a:chExt cx="6789213" cy="680176"/>
              </a:xfrm>
            </p:grpSpPr>
            <p:pic>
              <p:nvPicPr>
                <p:cNvPr id="81" name="Image 80">
                  <a:extLst>
                    <a:ext uri="{FF2B5EF4-FFF2-40B4-BE49-F238E27FC236}">
                      <a16:creationId xmlns:a16="http://schemas.microsoft.com/office/drawing/2014/main" id="{49FACA25-DC41-79F5-3795-8F4F4CA0B390}"/>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r="12653"/>
                <a:stretch/>
              </p:blipFill>
              <p:spPr>
                <a:xfrm>
                  <a:off x="3141496" y="2451636"/>
                  <a:ext cx="654732" cy="490154"/>
                </a:xfrm>
                <a:prstGeom prst="rect">
                  <a:avLst/>
                </a:prstGeom>
                <a:effectLst>
                  <a:outerShdw blurRad="50800" dist="38100" dir="2700000" algn="tl" rotWithShape="0">
                    <a:prstClr val="black">
                      <a:alpha val="40000"/>
                    </a:prstClr>
                  </a:outerShdw>
                </a:effectLst>
              </p:spPr>
            </p:pic>
            <p:sp>
              <p:nvSpPr>
                <p:cNvPr id="82" name="Carré corné 85">
                  <a:extLst>
                    <a:ext uri="{FF2B5EF4-FFF2-40B4-BE49-F238E27FC236}">
                      <a16:creationId xmlns:a16="http://schemas.microsoft.com/office/drawing/2014/main" id="{500D2A0F-C110-61B3-18B5-A7F710A67C34}"/>
                    </a:ext>
                  </a:extLst>
                </p:cNvPr>
                <p:cNvSpPr/>
                <p:nvPr/>
              </p:nvSpPr>
              <p:spPr>
                <a:xfrm>
                  <a:off x="6374775" y="2356625"/>
                  <a:ext cx="2488775" cy="680176"/>
                </a:xfrm>
                <a:prstGeom prst="foldedCorner">
                  <a:avLst/>
                </a:prstGeom>
                <a:solidFill>
                  <a:schemeClr val="accent3">
                    <a:lumMod val="40000"/>
                    <a:lumOff val="60000"/>
                    <a:alpha val="56863"/>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a:ln>
                      <a:noFill/>
                    </a:ln>
                    <a:solidFill>
                      <a:prstClr val="white"/>
                    </a:solidFill>
                    <a:effectLst/>
                    <a:uLnTx/>
                    <a:uFillTx/>
                    <a:latin typeface="Arial"/>
                    <a:ea typeface="+mn-ea"/>
                    <a:cs typeface="+mn-cs"/>
                  </a:endParaRPr>
                </a:p>
              </p:txBody>
            </p:sp>
            <p:sp>
              <p:nvSpPr>
                <p:cNvPr id="83" name="Rectangle 82">
                  <a:extLst>
                    <a:ext uri="{FF2B5EF4-FFF2-40B4-BE49-F238E27FC236}">
                      <a16:creationId xmlns:a16="http://schemas.microsoft.com/office/drawing/2014/main" id="{2131FA91-C919-B585-75A2-A7445EE3BCD8}"/>
                    </a:ext>
                  </a:extLst>
                </p:cNvPr>
                <p:cNvSpPr>
                  <a:spLocks noChangeArrowheads="1"/>
                </p:cNvSpPr>
                <p:nvPr/>
              </p:nvSpPr>
              <p:spPr bwMode="auto">
                <a:xfrm>
                  <a:off x="6371894" y="2404326"/>
                  <a:ext cx="2481909" cy="584775"/>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2813" rtl="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srgbClr val="006600"/>
                      </a:solidFill>
                      <a:effectLst/>
                      <a:uLnTx/>
                      <a:uFillTx/>
                      <a:latin typeface="Arial"/>
                      <a:ea typeface="+mn-ea"/>
                      <a:cs typeface="+mn-cs"/>
                    </a:rPr>
                    <a:t>Formations à l’évacuation incendie, </a:t>
                  </a:r>
                </a:p>
                <a:p>
                  <a:pPr marL="0" marR="0" lvl="0" indent="0" algn="r" defTabSz="912813" rtl="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srgbClr val="006600"/>
                      </a:solidFill>
                      <a:effectLst/>
                      <a:uLnTx/>
                      <a:uFillTx/>
                      <a:latin typeface="Arial"/>
                      <a:ea typeface="+mn-ea"/>
                      <a:cs typeface="+mn-cs"/>
                    </a:rPr>
                    <a:t>formations diplômantes et qualifiantes, </a:t>
                  </a:r>
                </a:p>
                <a:p>
                  <a:pPr marL="0" marR="0" lvl="0" indent="0" algn="r" defTabSz="912813" rtl="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srgbClr val="006600"/>
                      </a:solidFill>
                      <a:effectLst/>
                      <a:uLnTx/>
                      <a:uFillTx/>
                      <a:latin typeface="Arial"/>
                      <a:ea typeface="+mn-ea"/>
                      <a:cs typeface="+mn-cs"/>
                    </a:rPr>
                    <a:t>formations  à l’exploitation des S.S.I., conseil, </a:t>
                  </a:r>
                </a:p>
                <a:p>
                  <a:pPr marL="0" marR="0" lvl="0" indent="0" algn="r" defTabSz="912813" rtl="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srgbClr val="006600"/>
                      </a:solidFill>
                      <a:effectLst/>
                      <a:uLnTx/>
                      <a:uFillTx/>
                      <a:latin typeface="Arial"/>
                      <a:ea typeface="+mn-ea"/>
                      <a:cs typeface="+mn-cs"/>
                    </a:rPr>
                    <a:t>rédaction des Plans d’Organisation Internes. </a:t>
                  </a:r>
                </a:p>
              </p:txBody>
            </p:sp>
            <p:grpSp>
              <p:nvGrpSpPr>
                <p:cNvPr id="84" name="Groupe 83">
                  <a:extLst>
                    <a:ext uri="{FF2B5EF4-FFF2-40B4-BE49-F238E27FC236}">
                      <a16:creationId xmlns:a16="http://schemas.microsoft.com/office/drawing/2014/main" id="{D33E910A-8BC7-3373-D76F-BD2EC5D812DE}"/>
                    </a:ext>
                  </a:extLst>
                </p:cNvPr>
                <p:cNvGrpSpPr/>
                <p:nvPr/>
              </p:nvGrpSpPr>
              <p:grpSpPr>
                <a:xfrm>
                  <a:off x="3954327" y="2390713"/>
                  <a:ext cx="2417567" cy="612000"/>
                  <a:chOff x="3954327" y="2799484"/>
                  <a:chExt cx="2417567" cy="612000"/>
                </a:xfrm>
              </p:grpSpPr>
              <p:sp>
                <p:nvSpPr>
                  <p:cNvPr id="88" name="ZoneTexte 77">
                    <a:extLst>
                      <a:ext uri="{FF2B5EF4-FFF2-40B4-BE49-F238E27FC236}">
                        <a16:creationId xmlns:a16="http://schemas.microsoft.com/office/drawing/2014/main" id="{0CD681AD-408B-5E08-E178-E1D08D219C63}"/>
                      </a:ext>
                    </a:extLst>
                  </p:cNvPr>
                  <p:cNvSpPr txBox="1"/>
                  <p:nvPr/>
                </p:nvSpPr>
                <p:spPr>
                  <a:xfrm>
                    <a:off x="3954327" y="2799484"/>
                    <a:ext cx="2417567" cy="612000"/>
                  </a:xfrm>
                  <a:prstGeom prst="stripedRightArrow">
                    <a:avLst/>
                  </a:prstGeom>
                  <a:solidFill>
                    <a:srgbClr val="00B050"/>
                  </a:solidFill>
                </p:spPr>
                <p:txBody>
                  <a:bodyPr wrap="square" rtlCol="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1" i="0" u="none" strike="noStrike" kern="1200" cap="small" spc="0" normalizeH="0" baseline="0" noProof="0" dirty="0">
                      <a:ln>
                        <a:noFill/>
                      </a:ln>
                      <a:solidFill>
                        <a:prstClr val="white"/>
                      </a:solidFill>
                      <a:effectLst/>
                      <a:uLnTx/>
                      <a:uFillTx/>
                      <a:latin typeface="Arial"/>
                      <a:ea typeface="+mn-ea"/>
                      <a:cs typeface="+mn-cs"/>
                    </a:endParaRPr>
                  </a:p>
                </p:txBody>
              </p:sp>
              <p:sp>
                <p:nvSpPr>
                  <p:cNvPr id="91" name="ZoneTexte 90">
                    <a:extLst>
                      <a:ext uri="{FF2B5EF4-FFF2-40B4-BE49-F238E27FC236}">
                        <a16:creationId xmlns:a16="http://schemas.microsoft.com/office/drawing/2014/main" id="{CF507972-A52A-7DB9-D315-0F67936269D3}"/>
                      </a:ext>
                    </a:extLst>
                  </p:cNvPr>
                  <p:cNvSpPr txBox="1"/>
                  <p:nvPr/>
                </p:nvSpPr>
                <p:spPr>
                  <a:xfrm>
                    <a:off x="4033713" y="2920818"/>
                    <a:ext cx="2248831"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900" b="1" i="0" u="none" strike="noStrike" kern="1200" cap="small" spc="0" normalizeH="0" baseline="0" noProof="0" dirty="0">
                        <a:ln>
                          <a:noFill/>
                        </a:ln>
                        <a:solidFill>
                          <a:prstClr val="white"/>
                        </a:solidFill>
                        <a:effectLst/>
                        <a:uLnTx/>
                        <a:uFillTx/>
                        <a:latin typeface="Arial"/>
                        <a:ea typeface="+mn-ea"/>
                        <a:cs typeface="+mn-cs"/>
                      </a:rPr>
                      <a:t>Formation incendie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900" b="1" i="0" u="none" strike="noStrike" kern="1200" cap="small" spc="0" normalizeH="0" baseline="0" noProof="0" dirty="0">
                        <a:ln>
                          <a:noFill/>
                        </a:ln>
                        <a:solidFill>
                          <a:prstClr val="white"/>
                        </a:solidFill>
                        <a:effectLst/>
                        <a:uLnTx/>
                        <a:uFillTx/>
                        <a:latin typeface="Arial"/>
                        <a:ea typeface="+mn-ea"/>
                        <a:cs typeface="+mn-cs"/>
                      </a:rPr>
                      <a:t>Présentiel – webinaires – mixtes </a:t>
                    </a:r>
                  </a:p>
                </p:txBody>
              </p:sp>
            </p:grpSp>
            <p:pic>
              <p:nvPicPr>
                <p:cNvPr id="85" name="Image 84">
                  <a:extLst>
                    <a:ext uri="{FF2B5EF4-FFF2-40B4-BE49-F238E27FC236}">
                      <a16:creationId xmlns:a16="http://schemas.microsoft.com/office/drawing/2014/main" id="{07EE2DFA-C200-712F-A957-77F86D69AA23}"/>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t="2824"/>
                <a:stretch/>
              </p:blipFill>
              <p:spPr>
                <a:xfrm>
                  <a:off x="2074337" y="2469939"/>
                  <a:ext cx="654731" cy="453548"/>
                </a:xfrm>
                <a:prstGeom prst="rect">
                  <a:avLst/>
                </a:prstGeom>
                <a:effectLst>
                  <a:outerShdw blurRad="50800" dist="38100" dir="2700000" algn="tl" rotWithShape="0">
                    <a:prstClr val="black">
                      <a:alpha val="40000"/>
                    </a:prstClr>
                  </a:outerShdw>
                </a:effectLst>
              </p:spPr>
            </p:pic>
          </p:grpSp>
          <p:grpSp>
            <p:nvGrpSpPr>
              <p:cNvPr id="46" name="Groupe 45">
                <a:extLst>
                  <a:ext uri="{FF2B5EF4-FFF2-40B4-BE49-F238E27FC236}">
                    <a16:creationId xmlns:a16="http://schemas.microsoft.com/office/drawing/2014/main" id="{E18614A2-7687-3B06-67FE-7B6D56159396}"/>
                  </a:ext>
                </a:extLst>
              </p:cNvPr>
              <p:cNvGrpSpPr/>
              <p:nvPr/>
            </p:nvGrpSpPr>
            <p:grpSpPr>
              <a:xfrm>
                <a:off x="2074337" y="3026115"/>
                <a:ext cx="6791667" cy="658218"/>
                <a:chOff x="2074337" y="3026115"/>
                <a:chExt cx="6791667" cy="658218"/>
              </a:xfrm>
            </p:grpSpPr>
            <p:sp>
              <p:nvSpPr>
                <p:cNvPr id="71" name="Carré corné 58">
                  <a:extLst>
                    <a:ext uri="{FF2B5EF4-FFF2-40B4-BE49-F238E27FC236}">
                      <a16:creationId xmlns:a16="http://schemas.microsoft.com/office/drawing/2014/main" id="{754A9DD0-C9CE-B560-4247-AF9C2E82B328}"/>
                    </a:ext>
                  </a:extLst>
                </p:cNvPr>
                <p:cNvSpPr/>
                <p:nvPr/>
              </p:nvSpPr>
              <p:spPr>
                <a:xfrm>
                  <a:off x="6366876" y="3026115"/>
                  <a:ext cx="2499128" cy="658218"/>
                </a:xfrm>
                <a:prstGeom prst="foldedCorner">
                  <a:avLst/>
                </a:prstGeom>
                <a:solidFill>
                  <a:schemeClr val="accent5">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white"/>
                    </a:solidFill>
                    <a:effectLst/>
                    <a:uLnTx/>
                    <a:uFillTx/>
                    <a:latin typeface="Arial"/>
                    <a:ea typeface="+mn-ea"/>
                    <a:cs typeface="+mn-cs"/>
                  </a:endParaRPr>
                </a:p>
              </p:txBody>
            </p:sp>
            <p:sp>
              <p:nvSpPr>
                <p:cNvPr id="72" name="Rectangle 71">
                  <a:extLst>
                    <a:ext uri="{FF2B5EF4-FFF2-40B4-BE49-F238E27FC236}">
                      <a16:creationId xmlns:a16="http://schemas.microsoft.com/office/drawing/2014/main" id="{71DC7486-0E00-F98E-B8C9-11A6FBEFF98C}"/>
                    </a:ext>
                  </a:extLst>
                </p:cNvPr>
                <p:cNvSpPr>
                  <a:spLocks noChangeArrowheads="1"/>
                </p:cNvSpPr>
                <p:nvPr/>
              </p:nvSpPr>
              <p:spPr bwMode="auto">
                <a:xfrm>
                  <a:off x="6390158" y="3062837"/>
                  <a:ext cx="2463646" cy="584775"/>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2813" rtl="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srgbClr val="1F497D"/>
                      </a:solidFill>
                      <a:effectLst/>
                      <a:uLnTx/>
                      <a:uFillTx/>
                      <a:latin typeface="Arial"/>
                      <a:ea typeface="+mn-ea"/>
                      <a:cs typeface="+mn-cs"/>
                    </a:rPr>
                    <a:t>Détection automatique incendie, </a:t>
                  </a:r>
                </a:p>
                <a:p>
                  <a:pPr marL="0" marR="0" lvl="0" indent="0" algn="r" defTabSz="912813" rtl="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srgbClr val="1F497D"/>
                      </a:solidFill>
                      <a:effectLst/>
                      <a:uLnTx/>
                      <a:uFillTx/>
                      <a:latin typeface="Arial"/>
                      <a:ea typeface="+mn-ea"/>
                      <a:cs typeface="+mn-cs"/>
                    </a:rPr>
                    <a:t>mise en sécurité, supervision, </a:t>
                  </a:r>
                </a:p>
                <a:p>
                  <a:pPr marL="0" marR="0" lvl="0" indent="0" algn="r" defTabSz="912813" rtl="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srgbClr val="1F497D"/>
                      </a:solidFill>
                      <a:effectLst/>
                      <a:uLnTx/>
                      <a:uFillTx/>
                      <a:latin typeface="Arial"/>
                      <a:ea typeface="+mn-ea"/>
                      <a:cs typeface="+mn-cs"/>
                    </a:rPr>
                    <a:t>Systèmes, extinction autonome, </a:t>
                  </a:r>
                </a:p>
                <a:p>
                  <a:pPr marL="0" marR="0" lvl="0" indent="0" algn="r" defTabSz="912813" rtl="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srgbClr val="1F497D"/>
                      </a:solidFill>
                      <a:effectLst/>
                      <a:uLnTx/>
                      <a:uFillTx/>
                      <a:latin typeface="Arial"/>
                      <a:ea typeface="+mn-ea"/>
                      <a:cs typeface="+mn-cs"/>
                    </a:rPr>
                    <a:t>extinction automatique par gaz et mousse.</a:t>
                  </a:r>
                </a:p>
              </p:txBody>
            </p:sp>
            <p:sp>
              <p:nvSpPr>
                <p:cNvPr id="73" name="ZoneTexte 72">
                  <a:extLst>
                    <a:ext uri="{FF2B5EF4-FFF2-40B4-BE49-F238E27FC236}">
                      <a16:creationId xmlns:a16="http://schemas.microsoft.com/office/drawing/2014/main" id="{1C98EEC6-11BE-D77A-F537-C30633D1943E}"/>
                    </a:ext>
                  </a:extLst>
                </p:cNvPr>
                <p:cNvSpPr txBox="1"/>
                <p:nvPr/>
              </p:nvSpPr>
              <p:spPr>
                <a:xfrm>
                  <a:off x="3722334" y="3170558"/>
                  <a:ext cx="2557297"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900" b="1" i="0" u="none" strike="noStrike" kern="1200" cap="small" spc="0" normalizeH="0" baseline="0" noProof="0" dirty="0">
                      <a:ln>
                        <a:noFill/>
                      </a:ln>
                      <a:solidFill>
                        <a:prstClr val="white"/>
                      </a:solidFill>
                      <a:effectLst/>
                      <a:uLnTx/>
                      <a:uFillTx/>
                      <a:latin typeface="Arial"/>
                      <a:ea typeface="+mn-ea"/>
                      <a:cs typeface="+mn-cs"/>
                    </a:rPr>
                    <a:t>Systèmes incendie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900" b="1" i="0" u="none" strike="noStrike" kern="1200" cap="small" spc="0" normalizeH="0" baseline="0" noProof="0" dirty="0">
                      <a:ln>
                        <a:noFill/>
                      </a:ln>
                      <a:solidFill>
                        <a:prstClr val="white"/>
                      </a:solidFill>
                      <a:effectLst/>
                      <a:uLnTx/>
                      <a:uFillTx/>
                      <a:latin typeface="Arial"/>
                      <a:ea typeface="+mn-ea"/>
                      <a:cs typeface="+mn-cs"/>
                    </a:rPr>
                    <a:t>installation – maintenance et service</a:t>
                  </a:r>
                </a:p>
              </p:txBody>
            </p:sp>
            <p:grpSp>
              <p:nvGrpSpPr>
                <p:cNvPr id="74" name="Groupe 73">
                  <a:extLst>
                    <a:ext uri="{FF2B5EF4-FFF2-40B4-BE49-F238E27FC236}">
                      <a16:creationId xmlns:a16="http://schemas.microsoft.com/office/drawing/2014/main" id="{A8F57053-4EB9-7A9D-BF04-DC2A81167E5B}"/>
                    </a:ext>
                  </a:extLst>
                </p:cNvPr>
                <p:cNvGrpSpPr/>
                <p:nvPr/>
              </p:nvGrpSpPr>
              <p:grpSpPr>
                <a:xfrm>
                  <a:off x="3951414" y="3049224"/>
                  <a:ext cx="2417568" cy="612000"/>
                  <a:chOff x="3951414" y="3233100"/>
                  <a:chExt cx="2417568" cy="612000"/>
                </a:xfrm>
              </p:grpSpPr>
              <p:sp>
                <p:nvSpPr>
                  <p:cNvPr id="78" name="ZoneTexte 72">
                    <a:extLst>
                      <a:ext uri="{FF2B5EF4-FFF2-40B4-BE49-F238E27FC236}">
                        <a16:creationId xmlns:a16="http://schemas.microsoft.com/office/drawing/2014/main" id="{E61DB6E0-1208-4B4C-41E3-CCE91FE17E5D}"/>
                      </a:ext>
                    </a:extLst>
                  </p:cNvPr>
                  <p:cNvSpPr txBox="1"/>
                  <p:nvPr/>
                </p:nvSpPr>
                <p:spPr>
                  <a:xfrm>
                    <a:off x="3951414" y="3233100"/>
                    <a:ext cx="2417568" cy="612000"/>
                  </a:xfrm>
                  <a:prstGeom prst="stripedRightArrow">
                    <a:avLst/>
                  </a:prstGeom>
                  <a:solidFill>
                    <a:srgbClr val="0070C0"/>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1" i="0" u="none" strike="noStrike" kern="1200" cap="small" spc="0" normalizeH="0" baseline="0" noProof="0" dirty="0">
                      <a:ln>
                        <a:noFill/>
                      </a:ln>
                      <a:solidFill>
                        <a:prstClr val="white"/>
                      </a:solidFill>
                      <a:effectLst/>
                      <a:uLnTx/>
                      <a:uFillTx/>
                      <a:latin typeface="Arial"/>
                      <a:ea typeface="+mn-ea"/>
                      <a:cs typeface="+mn-cs"/>
                    </a:endParaRPr>
                  </a:p>
                </p:txBody>
              </p:sp>
              <p:sp>
                <p:nvSpPr>
                  <p:cNvPr id="79" name="ZoneTexte 78">
                    <a:extLst>
                      <a:ext uri="{FF2B5EF4-FFF2-40B4-BE49-F238E27FC236}">
                        <a16:creationId xmlns:a16="http://schemas.microsoft.com/office/drawing/2014/main" id="{C52802C0-99C4-034E-1046-5E03E514A48F}"/>
                      </a:ext>
                    </a:extLst>
                  </p:cNvPr>
                  <p:cNvSpPr txBox="1"/>
                  <p:nvPr/>
                </p:nvSpPr>
                <p:spPr>
                  <a:xfrm>
                    <a:off x="4033713" y="3354434"/>
                    <a:ext cx="2245918"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900" b="1" i="0" u="none" strike="noStrike" kern="1200" cap="small" spc="0" normalizeH="0" baseline="0" noProof="0" dirty="0">
                        <a:ln>
                          <a:noFill/>
                        </a:ln>
                        <a:solidFill>
                          <a:prstClr val="white"/>
                        </a:solidFill>
                        <a:effectLst/>
                        <a:uLnTx/>
                        <a:uFillTx/>
                        <a:latin typeface="Arial"/>
                        <a:ea typeface="+mn-ea"/>
                        <a:cs typeface="+mn-cs"/>
                      </a:rPr>
                      <a:t>Systèmes incendie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900" b="1" i="0" u="none" strike="noStrike" kern="1200" cap="small" spc="0" normalizeH="0" baseline="0" noProof="0" dirty="0">
                        <a:ln>
                          <a:noFill/>
                        </a:ln>
                        <a:solidFill>
                          <a:prstClr val="white"/>
                        </a:solidFill>
                        <a:effectLst/>
                        <a:uLnTx/>
                        <a:uFillTx/>
                        <a:latin typeface="Arial"/>
                        <a:ea typeface="+mn-ea"/>
                        <a:cs typeface="+mn-cs"/>
                      </a:rPr>
                      <a:t>installation – maintenance et service</a:t>
                    </a:r>
                  </a:p>
                </p:txBody>
              </p:sp>
            </p:grpSp>
            <p:pic>
              <p:nvPicPr>
                <p:cNvPr id="76" name="Image 75" descr="Une image contenant vert, intérieur&#10;&#10;Description générée automatiquement">
                  <a:extLst>
                    <a:ext uri="{FF2B5EF4-FFF2-40B4-BE49-F238E27FC236}">
                      <a16:creationId xmlns:a16="http://schemas.microsoft.com/office/drawing/2014/main" id="{12D568A2-36B3-C8B5-EEDA-57CB605BB04A}"/>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189214" y="3132439"/>
                  <a:ext cx="560521" cy="445571"/>
                </a:xfrm>
                <a:prstGeom prst="rect">
                  <a:avLst/>
                </a:prstGeom>
              </p:spPr>
            </p:pic>
            <p:pic>
              <p:nvPicPr>
                <p:cNvPr id="77" name="Image 76">
                  <a:extLst>
                    <a:ext uri="{FF2B5EF4-FFF2-40B4-BE49-F238E27FC236}">
                      <a16:creationId xmlns:a16="http://schemas.microsoft.com/office/drawing/2014/main" id="{5CE59CC8-1C4C-8DA0-95E7-F5899BA44F30}"/>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074337" y="3098426"/>
                  <a:ext cx="927928" cy="513597"/>
                </a:xfrm>
                <a:prstGeom prst="rect">
                  <a:avLst/>
                </a:prstGeom>
              </p:spPr>
            </p:pic>
          </p:grpSp>
          <p:pic>
            <p:nvPicPr>
              <p:cNvPr id="70" name="Image 69">
                <a:extLst>
                  <a:ext uri="{FF2B5EF4-FFF2-40B4-BE49-F238E27FC236}">
                    <a16:creationId xmlns:a16="http://schemas.microsoft.com/office/drawing/2014/main" id="{E7F07CF2-E61A-12C5-7197-F7851EF49AFE}"/>
                  </a:ext>
                </a:extLst>
              </p:cNvPr>
              <p:cNvPicPr>
                <a:picLocks noChangeAspect="1"/>
              </p:cNvPicPr>
              <p:nvPr/>
            </p:nvPicPr>
            <p:blipFill>
              <a:blip r:embed="rId13" cstate="print">
                <a:extLst>
                  <a:ext uri="{28A0092B-C50C-407E-A947-70E740481C1C}">
                    <a14:useLocalDpi xmlns:a14="http://schemas.microsoft.com/office/drawing/2010/main"/>
                  </a:ext>
                </a:extLst>
              </a:blip>
              <a:stretch>
                <a:fillRect/>
              </a:stretch>
            </p:blipFill>
            <p:spPr>
              <a:xfrm>
                <a:off x="1153266" y="2922193"/>
                <a:ext cx="801563" cy="196573"/>
              </a:xfrm>
              <a:prstGeom prst="rect">
                <a:avLst/>
              </a:prstGeom>
            </p:spPr>
          </p:pic>
        </p:grpSp>
        <p:grpSp>
          <p:nvGrpSpPr>
            <p:cNvPr id="34" name="Groupe 33">
              <a:extLst>
                <a:ext uri="{FF2B5EF4-FFF2-40B4-BE49-F238E27FC236}">
                  <a16:creationId xmlns:a16="http://schemas.microsoft.com/office/drawing/2014/main" id="{123385DF-C77D-239A-D91F-1C18E7049B79}"/>
                </a:ext>
              </a:extLst>
            </p:cNvPr>
            <p:cNvGrpSpPr/>
            <p:nvPr/>
          </p:nvGrpSpPr>
          <p:grpSpPr>
            <a:xfrm>
              <a:off x="1166291" y="3684333"/>
              <a:ext cx="7707006" cy="683904"/>
              <a:chOff x="1166291" y="3684333"/>
              <a:chExt cx="7707006" cy="683904"/>
            </a:xfrm>
          </p:grpSpPr>
          <p:pic>
            <p:nvPicPr>
              <p:cNvPr id="35" name="Image 34" descr="Une image contenant texte, personne, équipement électronique, ordinateur&#10;&#10;Description générée automatiquement">
                <a:extLst>
                  <a:ext uri="{FF2B5EF4-FFF2-40B4-BE49-F238E27FC236}">
                    <a16:creationId xmlns:a16="http://schemas.microsoft.com/office/drawing/2014/main" id="{A43C8DD6-FC66-6FB8-36C2-9C36391DBF3A}"/>
                  </a:ext>
                </a:extLst>
              </p:cNvPr>
              <p:cNvPicPr>
                <a:picLocks noChangeAspect="1"/>
              </p:cNvPicPr>
              <p:nvPr/>
            </p:nvPicPr>
            <p:blipFill>
              <a:blip r:embed="rId14" cstate="print">
                <a:extLst>
                  <a:ext uri="{28A0092B-C50C-407E-A947-70E740481C1C}">
                    <a14:useLocalDpi xmlns:a14="http://schemas.microsoft.com/office/drawing/2010/main"/>
                  </a:ext>
                </a:extLst>
              </a:blip>
              <a:stretch>
                <a:fillRect/>
              </a:stretch>
            </p:blipFill>
            <p:spPr>
              <a:xfrm>
                <a:off x="3129030" y="3808121"/>
                <a:ext cx="654734" cy="436329"/>
              </a:xfrm>
              <a:prstGeom prst="rect">
                <a:avLst/>
              </a:prstGeom>
              <a:effectLst>
                <a:outerShdw blurRad="63500" sx="102000" sy="102000" algn="ctr" rotWithShape="0">
                  <a:prstClr val="black">
                    <a:alpha val="40000"/>
                  </a:prstClr>
                </a:outerShdw>
              </a:effectLst>
            </p:spPr>
          </p:pic>
          <p:pic>
            <p:nvPicPr>
              <p:cNvPr id="36" name="Image 35" descr="Une image contenant texte, ordinateur&#10;&#10;Description générée automatiquement">
                <a:extLst>
                  <a:ext uri="{FF2B5EF4-FFF2-40B4-BE49-F238E27FC236}">
                    <a16:creationId xmlns:a16="http://schemas.microsoft.com/office/drawing/2014/main" id="{E5AA11B1-9029-F26F-D6F5-CF7238F7D9EA}"/>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2216396" y="3808121"/>
                <a:ext cx="654732" cy="436328"/>
              </a:xfrm>
              <a:prstGeom prst="rect">
                <a:avLst/>
              </a:prstGeom>
              <a:effectLst>
                <a:outerShdw blurRad="63500" sx="102000" sy="102000" algn="ctr" rotWithShape="0">
                  <a:prstClr val="black">
                    <a:alpha val="40000"/>
                  </a:prstClr>
                </a:outerShdw>
              </a:effectLst>
            </p:spPr>
          </p:pic>
          <p:sp>
            <p:nvSpPr>
              <p:cNvPr id="37" name="Carré corné 58">
                <a:extLst>
                  <a:ext uri="{FF2B5EF4-FFF2-40B4-BE49-F238E27FC236}">
                    <a16:creationId xmlns:a16="http://schemas.microsoft.com/office/drawing/2014/main" id="{4CE15AB3-CC37-5F28-C655-09CF7E8FA695}"/>
                  </a:ext>
                </a:extLst>
              </p:cNvPr>
              <p:cNvSpPr/>
              <p:nvPr/>
            </p:nvSpPr>
            <p:spPr>
              <a:xfrm>
                <a:off x="6368982" y="3684333"/>
                <a:ext cx="2504315" cy="683904"/>
              </a:xfrm>
              <a:prstGeom prst="foldedCorner">
                <a:avLst/>
              </a:prstGeom>
              <a:solidFill>
                <a:schemeClr val="accent6">
                  <a:lumMod val="20000"/>
                  <a:lumOff val="80000"/>
                  <a:alpha val="5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0" i="0" u="none" strike="noStrike" kern="1200" cap="none" spc="0" normalizeH="0" baseline="0" noProof="0" dirty="0">
                  <a:ln>
                    <a:noFill/>
                  </a:ln>
                  <a:solidFill>
                    <a:prstClr val="white"/>
                  </a:solidFill>
                  <a:effectLst/>
                  <a:uLnTx/>
                  <a:uFillTx/>
                  <a:latin typeface="Arial"/>
                  <a:ea typeface="+mn-ea"/>
                  <a:cs typeface="+mn-cs"/>
                </a:endParaRPr>
              </a:p>
            </p:txBody>
          </p:sp>
          <p:sp>
            <p:nvSpPr>
              <p:cNvPr id="38" name="Rectangle 37">
                <a:extLst>
                  <a:ext uri="{FF2B5EF4-FFF2-40B4-BE49-F238E27FC236}">
                    <a16:creationId xmlns:a16="http://schemas.microsoft.com/office/drawing/2014/main" id="{0C362D07-E398-2718-0120-885F9EB8E761}"/>
                  </a:ext>
                </a:extLst>
              </p:cNvPr>
              <p:cNvSpPr>
                <a:spLocks noChangeArrowheads="1"/>
              </p:cNvSpPr>
              <p:nvPr/>
            </p:nvSpPr>
            <p:spPr bwMode="auto">
              <a:xfrm>
                <a:off x="6390158" y="3733898"/>
                <a:ext cx="2473392" cy="584775"/>
              </a:xfrm>
              <a:prstGeom prst="rect">
                <a:avLst/>
              </a:prstGeom>
              <a:noFill/>
              <a:ln w="9525">
                <a:noFill/>
                <a:miter lim="800000"/>
                <a:headEnd/>
                <a:tailEnd/>
              </a:ln>
            </p:spPr>
            <p:txBody>
              <a:bodyPr wrap="square">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2813" rtl="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srgbClr val="993300"/>
                    </a:solidFill>
                    <a:effectLst/>
                    <a:uLnTx/>
                    <a:uFillTx/>
                    <a:latin typeface="Arial"/>
                    <a:ea typeface="+mn-ea"/>
                    <a:cs typeface="+mn-cs"/>
                  </a:rPr>
                  <a:t>Sites tertiaires et industriels,</a:t>
                </a:r>
              </a:p>
              <a:p>
                <a:pPr marL="0" marR="0" lvl="0" indent="0" algn="r" defTabSz="912813" rtl="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srgbClr val="993300"/>
                    </a:solidFill>
                    <a:effectLst/>
                    <a:uLnTx/>
                    <a:uFillTx/>
                    <a:latin typeface="Arial"/>
                    <a:ea typeface="+mn-ea"/>
                    <a:cs typeface="+mn-cs"/>
                  </a:rPr>
                  <a:t>Etablissements recevant du public,</a:t>
                </a:r>
              </a:p>
              <a:p>
                <a:pPr marL="0" marR="0" lvl="0" indent="0" algn="r" defTabSz="912813" rtl="0" eaLnBrk="1" fontAlgn="auto" latinLnBrk="0" hangingPunct="1">
                  <a:lnSpc>
                    <a:spcPct val="100000"/>
                  </a:lnSpc>
                  <a:spcBef>
                    <a:spcPts val="0"/>
                  </a:spcBef>
                  <a:spcAft>
                    <a:spcPts val="0"/>
                  </a:spcAft>
                  <a:buClrTx/>
                  <a:buSzTx/>
                  <a:buFontTx/>
                  <a:buNone/>
                  <a:tabLst/>
                  <a:defRPr/>
                </a:pPr>
                <a:r>
                  <a:rPr kumimoji="0" lang="fr-FR" sz="800" b="0" i="0" u="none" strike="noStrike" kern="0" cap="none" spc="0" normalizeH="0" baseline="0" noProof="0" dirty="0">
                    <a:ln>
                      <a:noFill/>
                    </a:ln>
                    <a:solidFill>
                      <a:srgbClr val="993300"/>
                    </a:solidFill>
                    <a:effectLst/>
                    <a:uLnTx/>
                    <a:uFillTx/>
                    <a:latin typeface="Arial"/>
                    <a:ea typeface="+mn-ea"/>
                    <a:cs typeface="+mn-cs"/>
                  </a:rPr>
                  <a:t>Accompagnement dans l’établissement de procédures de levées de doute.</a:t>
                </a:r>
              </a:p>
            </p:txBody>
          </p:sp>
          <p:sp>
            <p:nvSpPr>
              <p:cNvPr id="39" name="ZoneTexte 72">
                <a:extLst>
                  <a:ext uri="{FF2B5EF4-FFF2-40B4-BE49-F238E27FC236}">
                    <a16:creationId xmlns:a16="http://schemas.microsoft.com/office/drawing/2014/main" id="{FE81E79A-DF5C-EE78-C4A0-BE56BDAE9450}"/>
                  </a:ext>
                </a:extLst>
              </p:cNvPr>
              <p:cNvSpPr txBox="1"/>
              <p:nvPr/>
            </p:nvSpPr>
            <p:spPr>
              <a:xfrm>
                <a:off x="3951414" y="3720285"/>
                <a:ext cx="2419674" cy="612000"/>
              </a:xfrm>
              <a:prstGeom prst="stripedRightArrow">
                <a:avLst/>
              </a:prstGeom>
              <a:solidFill>
                <a:schemeClr val="accent6">
                  <a:lumMod val="75000"/>
                </a:schemeClr>
              </a:solid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900" b="1" i="0" u="none" strike="noStrike" kern="1200" cap="small" spc="0" normalizeH="0" baseline="0" noProof="0" dirty="0">
                  <a:ln>
                    <a:noFill/>
                  </a:ln>
                  <a:solidFill>
                    <a:prstClr val="white"/>
                  </a:solidFill>
                  <a:effectLst/>
                  <a:uLnTx/>
                  <a:uFillTx/>
                  <a:latin typeface="Arial"/>
                  <a:ea typeface="+mn-ea"/>
                  <a:cs typeface="+mn-cs"/>
                </a:endParaRPr>
              </a:p>
            </p:txBody>
          </p:sp>
          <p:sp>
            <p:nvSpPr>
              <p:cNvPr id="40" name="ZoneTexte 39">
                <a:extLst>
                  <a:ext uri="{FF2B5EF4-FFF2-40B4-BE49-F238E27FC236}">
                    <a16:creationId xmlns:a16="http://schemas.microsoft.com/office/drawing/2014/main" id="{309D9D01-994E-251A-30E4-67D477859D52}"/>
                  </a:ext>
                </a:extLst>
              </p:cNvPr>
              <p:cNvSpPr txBox="1"/>
              <p:nvPr/>
            </p:nvSpPr>
            <p:spPr>
              <a:xfrm>
                <a:off x="4033713" y="3841619"/>
                <a:ext cx="2248024"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900" b="1" i="0" u="none" strike="noStrike" kern="1200" cap="small" spc="0" normalizeH="0" baseline="0" noProof="0" dirty="0">
                    <a:ln>
                      <a:noFill/>
                    </a:ln>
                    <a:solidFill>
                      <a:prstClr val="white"/>
                    </a:solidFill>
                    <a:effectLst/>
                    <a:uLnTx/>
                    <a:uFillTx/>
                    <a:latin typeface="Arial"/>
                    <a:ea typeface="+mn-ea"/>
                    <a:cs typeface="+mn-cs"/>
                  </a:rPr>
                  <a:t>Télésurveillance</a:t>
                </a:r>
              </a:p>
              <a:p>
                <a:pPr marL="0" marR="0" lvl="0" indent="0" algn="ctr" defTabSz="685800" rtl="0" eaLnBrk="1" fontAlgn="auto" latinLnBrk="0" hangingPunct="1">
                  <a:lnSpc>
                    <a:spcPct val="100000"/>
                  </a:lnSpc>
                  <a:spcBef>
                    <a:spcPts val="0"/>
                  </a:spcBef>
                  <a:spcAft>
                    <a:spcPts val="0"/>
                  </a:spcAft>
                  <a:buClrTx/>
                  <a:buSzTx/>
                  <a:buFontTx/>
                  <a:buNone/>
                  <a:tabLst/>
                  <a:defRPr/>
                </a:pPr>
                <a:r>
                  <a:rPr kumimoji="0" lang="fr-FR" sz="900" b="1" i="0" u="none" strike="noStrike" kern="1200" cap="small" spc="0" normalizeH="0" baseline="0" noProof="0" dirty="0">
                    <a:ln>
                      <a:noFill/>
                    </a:ln>
                    <a:solidFill>
                      <a:prstClr val="white"/>
                    </a:solidFill>
                    <a:effectLst/>
                    <a:uLnTx/>
                    <a:uFillTx/>
                    <a:latin typeface="Arial"/>
                    <a:ea typeface="+mn-ea"/>
                    <a:cs typeface="+mn-cs"/>
                  </a:rPr>
                  <a:t> incendie</a:t>
                </a:r>
              </a:p>
            </p:txBody>
          </p:sp>
          <p:pic>
            <p:nvPicPr>
              <p:cNvPr id="44" name="Image 43">
                <a:extLst>
                  <a:ext uri="{FF2B5EF4-FFF2-40B4-BE49-F238E27FC236}">
                    <a16:creationId xmlns:a16="http://schemas.microsoft.com/office/drawing/2014/main" id="{26BBC494-AA5B-A238-3E9B-5DB29474EB65}"/>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166291" y="3903846"/>
                <a:ext cx="790836" cy="244879"/>
              </a:xfrm>
              <a:prstGeom prst="rect">
                <a:avLst/>
              </a:prstGeom>
            </p:spPr>
          </p:pic>
        </p:grpSp>
      </p:grpSp>
      <p:sp>
        <p:nvSpPr>
          <p:cNvPr id="106" name="Rectangle 105">
            <a:extLst>
              <a:ext uri="{FF2B5EF4-FFF2-40B4-BE49-F238E27FC236}">
                <a16:creationId xmlns:a16="http://schemas.microsoft.com/office/drawing/2014/main" id="{39F7AFCD-B8CD-3F58-50A1-4DF23037EB73}"/>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Nos solutions et synergies </a:t>
            </a:r>
          </a:p>
        </p:txBody>
      </p:sp>
      <p:grpSp>
        <p:nvGrpSpPr>
          <p:cNvPr id="2" name="Groupe 1">
            <a:extLst>
              <a:ext uri="{FF2B5EF4-FFF2-40B4-BE49-F238E27FC236}">
                <a16:creationId xmlns:a16="http://schemas.microsoft.com/office/drawing/2014/main" id="{4900ADA3-F220-30DE-7E73-747B1AFBCA21}"/>
              </a:ext>
            </a:extLst>
          </p:cNvPr>
          <p:cNvGrpSpPr/>
          <p:nvPr/>
        </p:nvGrpSpPr>
        <p:grpSpPr>
          <a:xfrm>
            <a:off x="293281" y="4778604"/>
            <a:ext cx="1617232" cy="258317"/>
            <a:chOff x="293281" y="4778604"/>
            <a:chExt cx="1617232" cy="258317"/>
          </a:xfrm>
        </p:grpSpPr>
        <p:pic>
          <p:nvPicPr>
            <p:cNvPr id="3" name="Image 2">
              <a:hlinkClick r:id="rId17" action="ppaction://hlinksldjump"/>
              <a:extLst>
                <a:ext uri="{FF2B5EF4-FFF2-40B4-BE49-F238E27FC236}">
                  <a16:creationId xmlns:a16="http://schemas.microsoft.com/office/drawing/2014/main" id="{3719970B-0AD6-A962-C2E7-79EF590A3F5B}"/>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6" name="Image 5">
              <a:hlinkClick r:id="rId19" action="ppaction://hlinksldjump"/>
              <a:extLst>
                <a:ext uri="{FF2B5EF4-FFF2-40B4-BE49-F238E27FC236}">
                  <a16:creationId xmlns:a16="http://schemas.microsoft.com/office/drawing/2014/main" id="{78286776-6B3F-1B7D-6ABB-E3C1670B7E90}"/>
                </a:ext>
              </a:extLst>
            </p:cNvPr>
            <p:cNvPicPr>
              <a:picLocks noChangeAspect="1"/>
            </p:cNvPicPr>
            <p:nvPr/>
          </p:nvPicPr>
          <p:blipFill>
            <a:blip r:embed="rId20"/>
            <a:stretch>
              <a:fillRect/>
            </a:stretch>
          </p:blipFill>
          <p:spPr>
            <a:xfrm>
              <a:off x="1403783" y="4778604"/>
              <a:ext cx="506730" cy="258317"/>
            </a:xfrm>
            <a:prstGeom prst="rect">
              <a:avLst/>
            </a:prstGeom>
          </p:spPr>
        </p:pic>
        <p:pic>
          <p:nvPicPr>
            <p:cNvPr id="7" name="Image 6">
              <a:hlinkClick r:id="rId21" action="ppaction://hlinksldjump"/>
              <a:extLst>
                <a:ext uri="{FF2B5EF4-FFF2-40B4-BE49-F238E27FC236}">
                  <a16:creationId xmlns:a16="http://schemas.microsoft.com/office/drawing/2014/main" id="{DDA9F1D3-1F4E-2EB2-903B-B3CABFCC0F6F}"/>
                </a:ext>
              </a:extLst>
            </p:cNvPr>
            <p:cNvPicPr>
              <a:picLocks noChangeAspect="1"/>
            </p:cNvPicPr>
            <p:nvPr/>
          </p:nvPicPr>
          <p:blipFill>
            <a:blip r:embed="rId22"/>
            <a:stretch>
              <a:fillRect/>
            </a:stretch>
          </p:blipFill>
          <p:spPr>
            <a:xfrm>
              <a:off x="822290" y="4778604"/>
              <a:ext cx="584693" cy="258317"/>
            </a:xfrm>
            <a:prstGeom prst="rect">
              <a:avLst/>
            </a:prstGeom>
          </p:spPr>
        </p:pic>
      </p:grpSp>
    </p:spTree>
    <p:extLst>
      <p:ext uri="{BB962C8B-B14F-4D97-AF65-F5344CB8AC3E}">
        <p14:creationId xmlns:p14="http://schemas.microsoft.com/office/powerpoint/2010/main" val="3279328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5">
            <a:extLst>
              <a:ext uri="{FF2B5EF4-FFF2-40B4-BE49-F238E27FC236}">
                <a16:creationId xmlns:a16="http://schemas.microsoft.com/office/drawing/2014/main" id="{946A2C8D-96A5-8D38-1D25-566710C221F9}"/>
              </a:ext>
            </a:extLst>
          </p:cNvPr>
          <p:cNvSpPr txBox="1">
            <a:spLocks/>
          </p:cNvSpPr>
          <p:nvPr/>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E375096-6367-4A46-9B35-1C341654C780}" type="slidenum">
              <a:rPr lang="en-US" smtClean="0"/>
              <a:pPr/>
              <a:t>39</a:t>
            </a:fld>
            <a:endParaRPr lang="en-US" dirty="0"/>
          </a:p>
        </p:txBody>
      </p:sp>
      <p:sp>
        <p:nvSpPr>
          <p:cNvPr id="6" name="Titre 5">
            <a:extLst>
              <a:ext uri="{FF2B5EF4-FFF2-40B4-BE49-F238E27FC236}">
                <a16:creationId xmlns:a16="http://schemas.microsoft.com/office/drawing/2014/main" id="{834B8F89-CC38-92B7-6741-512C491E8042}"/>
              </a:ext>
            </a:extLst>
          </p:cNvPr>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Chubb France</a:t>
            </a:r>
            <a:endParaRPr lang="fr-FR" dirty="0"/>
          </a:p>
        </p:txBody>
      </p:sp>
      <p:sp>
        <p:nvSpPr>
          <p:cNvPr id="28" name="Rectangle 27">
            <a:extLst>
              <a:ext uri="{FF2B5EF4-FFF2-40B4-BE49-F238E27FC236}">
                <a16:creationId xmlns:a16="http://schemas.microsoft.com/office/drawing/2014/main" id="{3A66D755-1551-410A-8833-173E85FCC8C1}"/>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Nos engagements métiers et DEPF</a:t>
            </a:r>
          </a:p>
        </p:txBody>
      </p:sp>
      <p:grpSp>
        <p:nvGrpSpPr>
          <p:cNvPr id="2" name="Groupe 1">
            <a:extLst>
              <a:ext uri="{FF2B5EF4-FFF2-40B4-BE49-F238E27FC236}">
                <a16:creationId xmlns:a16="http://schemas.microsoft.com/office/drawing/2014/main" id="{8A02C038-617D-89FF-F635-CD67F192BBE7}"/>
              </a:ext>
            </a:extLst>
          </p:cNvPr>
          <p:cNvGrpSpPr/>
          <p:nvPr/>
        </p:nvGrpSpPr>
        <p:grpSpPr>
          <a:xfrm>
            <a:off x="293281" y="4778604"/>
            <a:ext cx="1617232" cy="258317"/>
            <a:chOff x="293281" y="4778604"/>
            <a:chExt cx="1617232" cy="258317"/>
          </a:xfrm>
        </p:grpSpPr>
        <p:pic>
          <p:nvPicPr>
            <p:cNvPr id="3" name="Image 2">
              <a:hlinkClick r:id="rId2" action="ppaction://hlinksldjump"/>
              <a:extLst>
                <a:ext uri="{FF2B5EF4-FFF2-40B4-BE49-F238E27FC236}">
                  <a16:creationId xmlns:a16="http://schemas.microsoft.com/office/drawing/2014/main" id="{6539DF62-91C3-35C0-C8E2-B70A7AB33C79}"/>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4" name="Image 3">
              <a:hlinkClick r:id="rId4" action="ppaction://hlinksldjump"/>
              <a:extLst>
                <a:ext uri="{FF2B5EF4-FFF2-40B4-BE49-F238E27FC236}">
                  <a16:creationId xmlns:a16="http://schemas.microsoft.com/office/drawing/2014/main" id="{AEE48DCD-9865-AD5F-F1F7-49022F689830}"/>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7" name="Image 6">
              <a:hlinkClick r:id="rId6" action="ppaction://hlinksldjump"/>
              <a:extLst>
                <a:ext uri="{FF2B5EF4-FFF2-40B4-BE49-F238E27FC236}">
                  <a16:creationId xmlns:a16="http://schemas.microsoft.com/office/drawing/2014/main" id="{6B33183C-3093-A960-8651-4461DBC818BD}"/>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8" name="Groupe 7">
            <a:extLst>
              <a:ext uri="{FF2B5EF4-FFF2-40B4-BE49-F238E27FC236}">
                <a16:creationId xmlns:a16="http://schemas.microsoft.com/office/drawing/2014/main" id="{AE6BDF21-28BE-6CBC-238C-29AE9487CF56}"/>
              </a:ext>
            </a:extLst>
          </p:cNvPr>
          <p:cNvGrpSpPr/>
          <p:nvPr/>
        </p:nvGrpSpPr>
        <p:grpSpPr>
          <a:xfrm>
            <a:off x="378262" y="1236846"/>
            <a:ext cx="8352927" cy="2932959"/>
            <a:chOff x="323528" y="1584175"/>
            <a:chExt cx="8352927" cy="2932959"/>
          </a:xfrm>
        </p:grpSpPr>
        <p:pic>
          <p:nvPicPr>
            <p:cNvPr id="9" name="Image 8">
              <a:extLst>
                <a:ext uri="{FF2B5EF4-FFF2-40B4-BE49-F238E27FC236}">
                  <a16:creationId xmlns:a16="http://schemas.microsoft.com/office/drawing/2014/main" id="{D6268AC1-30AB-27A3-B79C-BB5CAC8F6CB4}"/>
                </a:ext>
              </a:extLst>
            </p:cNvPr>
            <p:cNvPicPr>
              <a:picLocks noChangeAspect="1"/>
            </p:cNvPicPr>
            <p:nvPr/>
          </p:nvPicPr>
          <p:blipFill>
            <a:blip r:embed="rId8" cstate="print">
              <a:duotone>
                <a:schemeClr val="accent1">
                  <a:shade val="45000"/>
                  <a:satMod val="135000"/>
                </a:schemeClr>
                <a:prstClr val="white"/>
              </a:duotone>
              <a:extLst>
                <a:ext uri="{28A0092B-C50C-407E-A947-70E740481C1C}">
                  <a14:useLocalDpi xmlns:a14="http://schemas.microsoft.com/office/drawing/2010/main" val="0"/>
                </a:ext>
              </a:extLst>
            </a:blip>
            <a:stretch>
              <a:fillRect/>
            </a:stretch>
          </p:blipFill>
          <p:spPr>
            <a:xfrm>
              <a:off x="2267744" y="1584775"/>
              <a:ext cx="4993900" cy="2925213"/>
            </a:xfrm>
            <a:prstGeom prst="rect">
              <a:avLst/>
            </a:prstGeom>
          </p:spPr>
        </p:pic>
        <p:pic>
          <p:nvPicPr>
            <p:cNvPr id="10" name="Image 9" descr="Une image contenant intérieur, plafond, place&#10;&#10;Description générée automatiquement">
              <a:extLst>
                <a:ext uri="{FF2B5EF4-FFF2-40B4-BE49-F238E27FC236}">
                  <a16:creationId xmlns:a16="http://schemas.microsoft.com/office/drawing/2014/main" id="{C2CDB5F5-88C2-7D7A-85CE-4EC79CF0672E}"/>
                </a:ext>
              </a:extLst>
            </p:cNvPr>
            <p:cNvPicPr>
              <a:picLocks noChangeAspect="1"/>
            </p:cNvPicPr>
            <p:nvPr/>
          </p:nvPicPr>
          <p:blipFill rotWithShape="1">
            <a:blip r:embed="rId9" cstate="print">
              <a:duotone>
                <a:schemeClr val="accent1">
                  <a:shade val="45000"/>
                  <a:satMod val="135000"/>
                </a:schemeClr>
                <a:prstClr val="white"/>
              </a:duotone>
              <a:extLst>
                <a:ext uri="{28A0092B-C50C-407E-A947-70E740481C1C}">
                  <a14:useLocalDpi xmlns:a14="http://schemas.microsoft.com/office/drawing/2010/main" val="0"/>
                </a:ext>
              </a:extLst>
            </a:blip>
            <a:srcRect r="17908"/>
            <a:stretch/>
          </p:blipFill>
          <p:spPr>
            <a:xfrm>
              <a:off x="323528" y="1584175"/>
              <a:ext cx="3600400" cy="2923869"/>
            </a:xfrm>
            <a:prstGeom prst="rect">
              <a:avLst/>
            </a:prstGeom>
          </p:spPr>
        </p:pic>
        <p:pic>
          <p:nvPicPr>
            <p:cNvPr id="11" name="Image 10" descr="Une image contenant ciel, extérieur&#10;&#10;Description générée automatiquement">
              <a:extLst>
                <a:ext uri="{FF2B5EF4-FFF2-40B4-BE49-F238E27FC236}">
                  <a16:creationId xmlns:a16="http://schemas.microsoft.com/office/drawing/2014/main" id="{7F205170-0909-8A9A-F542-F46FCC174B21}"/>
                </a:ext>
              </a:extLst>
            </p:cNvPr>
            <p:cNvPicPr>
              <a:picLocks noChangeAspect="1"/>
            </p:cNvPicPr>
            <p:nvPr/>
          </p:nvPicPr>
          <p:blipFill rotWithShape="1">
            <a:blip r:embed="rId10" cstate="print">
              <a:duotone>
                <a:schemeClr val="accent1">
                  <a:shade val="45000"/>
                  <a:satMod val="135000"/>
                </a:schemeClr>
                <a:prstClr val="white"/>
              </a:duotone>
              <a:extLst>
                <a:ext uri="{28A0092B-C50C-407E-A947-70E740481C1C}">
                  <a14:useLocalDpi xmlns:a14="http://schemas.microsoft.com/office/drawing/2010/main" val="0"/>
                </a:ext>
              </a:extLst>
            </a:blip>
            <a:srcRect l="16972"/>
            <a:stretch/>
          </p:blipFill>
          <p:spPr>
            <a:xfrm>
              <a:off x="6300192" y="1584175"/>
              <a:ext cx="2376263" cy="2932959"/>
            </a:xfrm>
            <a:prstGeom prst="rect">
              <a:avLst/>
            </a:prstGeom>
          </p:spPr>
        </p:pic>
      </p:grpSp>
      <p:sp>
        <p:nvSpPr>
          <p:cNvPr id="12" name="Rectangle 11">
            <a:extLst>
              <a:ext uri="{FF2B5EF4-FFF2-40B4-BE49-F238E27FC236}">
                <a16:creationId xmlns:a16="http://schemas.microsoft.com/office/drawing/2014/main" id="{4C1A6400-162F-8214-E8CC-87A786E830F6}"/>
              </a:ext>
            </a:extLst>
          </p:cNvPr>
          <p:cNvSpPr/>
          <p:nvPr/>
        </p:nvSpPr>
        <p:spPr>
          <a:xfrm>
            <a:off x="123456" y="1203598"/>
            <a:ext cx="8765793" cy="3096344"/>
          </a:xfrm>
          <a:prstGeom prst="rect">
            <a:avLst/>
          </a:prstGeom>
          <a:solidFill>
            <a:schemeClr val="accent1">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02B3464E-43CE-9AF5-FB16-9B0F4778D23A}"/>
              </a:ext>
            </a:extLst>
          </p:cNvPr>
          <p:cNvSpPr/>
          <p:nvPr/>
        </p:nvSpPr>
        <p:spPr>
          <a:xfrm>
            <a:off x="1742332" y="3775313"/>
            <a:ext cx="4724328" cy="246221"/>
          </a:xfrm>
          <a:prstGeom prst="rect">
            <a:avLst/>
          </a:prstGeom>
          <a:solidFill>
            <a:schemeClr val="bg1"/>
          </a:solidFill>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500" b="0" i="1" u="none" strike="noStrike" kern="1200" cap="none" spc="0" normalizeH="0" baseline="0" noProof="0" dirty="0">
                <a:ln>
                  <a:noFill/>
                </a:ln>
                <a:solidFill>
                  <a:schemeClr val="tx1">
                    <a:lumMod val="65000"/>
                    <a:lumOff val="35000"/>
                  </a:schemeClr>
                </a:solidFill>
                <a:effectLst/>
                <a:uLnTx/>
                <a:uFillTx/>
                <a:latin typeface="Arial"/>
                <a:ea typeface="+mn-ea"/>
                <a:cs typeface="+mn-cs"/>
              </a:rPr>
              <a:t>Listes des produits et /ou périmètres de certification, d’habilitation ou de labellisation disponibles auprès de votre représentant local Chubb France ou sur :</a:t>
            </a:r>
          </a:p>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500" b="0" i="1" u="none" strike="noStrike" kern="1200" cap="none" spc="0" normalizeH="0" baseline="0" noProof="0" dirty="0">
                <a:ln>
                  <a:noFill/>
                </a:ln>
                <a:solidFill>
                  <a:schemeClr val="tx1">
                    <a:lumMod val="65000"/>
                    <a:lumOff val="35000"/>
                  </a:schemeClr>
                </a:solidFill>
                <a:effectLst/>
                <a:uLnTx/>
                <a:uFillTx/>
                <a:latin typeface="Arial"/>
                <a:ea typeface="+mn-ea"/>
                <a:cs typeface="+mn-cs"/>
              </a:rPr>
              <a:t>APSAD : www.cnpp.com ; </a:t>
            </a:r>
            <a:r>
              <a:rPr kumimoji="0" lang="fr-FR" sz="500" b="0" i="1" u="none" strike="noStrike" kern="1200" cap="none" spc="0" normalizeH="0" baseline="0" noProof="0" dirty="0" err="1">
                <a:ln>
                  <a:noFill/>
                </a:ln>
                <a:solidFill>
                  <a:schemeClr val="tx1">
                    <a:lumMod val="65000"/>
                    <a:lumOff val="35000"/>
                  </a:schemeClr>
                </a:solidFill>
                <a:effectLst/>
                <a:uLnTx/>
                <a:uFillTx/>
                <a:latin typeface="Arial"/>
                <a:ea typeface="+mn-ea"/>
                <a:cs typeface="+mn-cs"/>
              </a:rPr>
              <a:t>Qualdion</a:t>
            </a:r>
            <a:r>
              <a:rPr kumimoji="0" lang="fr-FR" sz="500" b="0" i="1" u="none" strike="noStrike" kern="1200" cap="none" spc="0" normalizeH="0" baseline="0" noProof="0" dirty="0">
                <a:ln>
                  <a:noFill/>
                </a:ln>
                <a:solidFill>
                  <a:schemeClr val="tx1">
                    <a:lumMod val="65000"/>
                    <a:lumOff val="35000"/>
                  </a:schemeClr>
                </a:solidFill>
                <a:effectLst/>
                <a:uLnTx/>
                <a:uFillTx/>
                <a:latin typeface="Arial"/>
                <a:ea typeface="+mn-ea"/>
                <a:cs typeface="+mn-cs"/>
              </a:rPr>
              <a:t> : www.lne.fr ; INRS : www.inrs.fr ; MASE: http://mase-asso.fr/</a:t>
            </a:r>
          </a:p>
        </p:txBody>
      </p:sp>
      <p:sp>
        <p:nvSpPr>
          <p:cNvPr id="14" name="Rectangle 13">
            <a:extLst>
              <a:ext uri="{FF2B5EF4-FFF2-40B4-BE49-F238E27FC236}">
                <a16:creationId xmlns:a16="http://schemas.microsoft.com/office/drawing/2014/main" id="{E5DC6BFD-987D-E37B-6484-E5080CF70779}"/>
              </a:ext>
            </a:extLst>
          </p:cNvPr>
          <p:cNvSpPr/>
          <p:nvPr/>
        </p:nvSpPr>
        <p:spPr>
          <a:xfrm>
            <a:off x="1742332" y="1562334"/>
            <a:ext cx="4729717" cy="21796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fr-FR" sz="1350" b="0" i="0" u="none" strike="noStrike" kern="1200" cap="none" spc="0" normalizeH="0" baseline="0" noProof="0">
              <a:ln>
                <a:noFill/>
              </a:ln>
              <a:solidFill>
                <a:prstClr val="white"/>
              </a:solidFill>
              <a:effectLst/>
              <a:uLnTx/>
              <a:uFillTx/>
              <a:latin typeface="Arial"/>
              <a:ea typeface="+mn-ea"/>
              <a:cs typeface="+mn-cs"/>
            </a:endParaRPr>
          </a:p>
        </p:txBody>
      </p:sp>
      <p:sp>
        <p:nvSpPr>
          <p:cNvPr id="15" name="Rectangle 14">
            <a:extLst>
              <a:ext uri="{FF2B5EF4-FFF2-40B4-BE49-F238E27FC236}">
                <a16:creationId xmlns:a16="http://schemas.microsoft.com/office/drawing/2014/main" id="{7382AD98-7AEB-874F-9D7F-1EF6BD70016E}"/>
              </a:ext>
            </a:extLst>
          </p:cNvPr>
          <p:cNvSpPr/>
          <p:nvPr/>
        </p:nvSpPr>
        <p:spPr>
          <a:xfrm>
            <a:off x="1742331" y="3143482"/>
            <a:ext cx="2253606" cy="4674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6" name="Image 15" descr="Une image contenant extérieur, arbre, terrain, pierre&#10;&#10;Description générée automatiquement">
            <a:extLst>
              <a:ext uri="{FF2B5EF4-FFF2-40B4-BE49-F238E27FC236}">
                <a16:creationId xmlns:a16="http://schemas.microsoft.com/office/drawing/2014/main" id="{6DF15F31-3CCC-7B76-36C8-750FE92F8230}"/>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16741" t="7029" r="54226" b="5047"/>
          <a:stretch/>
        </p:blipFill>
        <p:spPr>
          <a:xfrm>
            <a:off x="220772" y="1272586"/>
            <a:ext cx="1366613" cy="2759174"/>
          </a:xfrm>
          <a:prstGeom prst="rect">
            <a:avLst/>
          </a:prstGeom>
        </p:spPr>
      </p:pic>
      <p:pic>
        <p:nvPicPr>
          <p:cNvPr id="17" name="Image 16">
            <a:extLst>
              <a:ext uri="{FF2B5EF4-FFF2-40B4-BE49-F238E27FC236}">
                <a16:creationId xmlns:a16="http://schemas.microsoft.com/office/drawing/2014/main" id="{AAA49560-9310-E235-11A5-C95B3784DE49}"/>
              </a:ext>
            </a:extLst>
          </p:cNvPr>
          <p:cNvPicPr>
            <a:picLocks noChangeAspect="1"/>
          </p:cNvPicPr>
          <p:nvPr/>
        </p:nvPicPr>
        <p:blipFill>
          <a:blip r:embed="rId12"/>
          <a:stretch>
            <a:fillRect/>
          </a:stretch>
        </p:blipFill>
        <p:spPr>
          <a:xfrm>
            <a:off x="6640687" y="1269770"/>
            <a:ext cx="1963761" cy="2779986"/>
          </a:xfrm>
          <a:prstGeom prst="rect">
            <a:avLst/>
          </a:prstGeom>
        </p:spPr>
      </p:pic>
      <p:grpSp>
        <p:nvGrpSpPr>
          <p:cNvPr id="18" name="Groupe 17">
            <a:extLst>
              <a:ext uri="{FF2B5EF4-FFF2-40B4-BE49-F238E27FC236}">
                <a16:creationId xmlns:a16="http://schemas.microsoft.com/office/drawing/2014/main" id="{A42ED0F3-67A3-41A8-685F-09F3DD18F772}"/>
              </a:ext>
            </a:extLst>
          </p:cNvPr>
          <p:cNvGrpSpPr/>
          <p:nvPr/>
        </p:nvGrpSpPr>
        <p:grpSpPr>
          <a:xfrm>
            <a:off x="1775510" y="1669034"/>
            <a:ext cx="2145482" cy="369332"/>
            <a:chOff x="1775510" y="1669034"/>
            <a:chExt cx="2145482" cy="369332"/>
          </a:xfrm>
        </p:grpSpPr>
        <p:pic>
          <p:nvPicPr>
            <p:cNvPr id="19" name="Image 18">
              <a:extLst>
                <a:ext uri="{FF2B5EF4-FFF2-40B4-BE49-F238E27FC236}">
                  <a16:creationId xmlns:a16="http://schemas.microsoft.com/office/drawing/2014/main" id="{9B2C248A-507D-0F31-DCCB-25B5B97168E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775510" y="1693668"/>
              <a:ext cx="425918" cy="320065"/>
            </a:xfrm>
            <a:prstGeom prst="rect">
              <a:avLst/>
            </a:prstGeom>
          </p:spPr>
        </p:pic>
        <p:sp>
          <p:nvSpPr>
            <p:cNvPr id="20" name="Rectangle 19">
              <a:extLst>
                <a:ext uri="{FF2B5EF4-FFF2-40B4-BE49-F238E27FC236}">
                  <a16:creationId xmlns:a16="http://schemas.microsoft.com/office/drawing/2014/main" id="{41E57073-8C75-AA55-5E1D-3BB4DF9EFA7C}"/>
                </a:ext>
              </a:extLst>
            </p:cNvPr>
            <p:cNvSpPr/>
            <p:nvPr/>
          </p:nvSpPr>
          <p:spPr>
            <a:xfrm>
              <a:off x="2537280" y="1669034"/>
              <a:ext cx="1383712" cy="369332"/>
            </a:xfrm>
            <a:prstGeom prst="rect">
              <a:avLst/>
            </a:prstGeom>
          </p:spPr>
          <p:txBody>
            <a:bodyPr wrap="none">
              <a:spAutoFit/>
            </a:bodyPr>
            <a:lstStyle/>
            <a:p>
              <a:pPr lvl="0"/>
              <a:r>
                <a:rPr lang="fr-FR" sz="600" dirty="0">
                  <a:solidFill>
                    <a:schemeClr val="bg1">
                      <a:lumMod val="50000"/>
                    </a:schemeClr>
                  </a:solidFill>
                  <a:latin typeface="HelveticaNeueLT Pro 57 Cn" panose="020B0506030502030204" pitchFamily="34" charset="0"/>
                </a:rPr>
                <a:t>SSI, extincteurs, RIA-PIA,</a:t>
              </a:r>
            </a:p>
            <a:p>
              <a:pPr lvl="0"/>
              <a:r>
                <a:rPr lang="fr-FR" sz="600" dirty="0">
                  <a:solidFill>
                    <a:schemeClr val="bg1">
                      <a:lumMod val="50000"/>
                    </a:schemeClr>
                  </a:solidFill>
                  <a:latin typeface="HelveticaNeueLT Pro 57 Cn" panose="020B0506030502030204" pitchFamily="34" charset="0"/>
                </a:rPr>
                <a:t>reconditionnement, appareils</a:t>
              </a:r>
            </a:p>
            <a:p>
              <a:pPr lvl="0"/>
              <a:r>
                <a:rPr lang="fr-FR" sz="600" dirty="0">
                  <a:solidFill>
                    <a:schemeClr val="bg1">
                      <a:lumMod val="50000"/>
                    </a:schemeClr>
                  </a:solidFill>
                  <a:latin typeface="HelveticaNeueLT Pro 57 Cn" panose="020B0506030502030204" pitchFamily="34" charset="0"/>
                </a:rPr>
                <a:t>électriques autonomes de sécurité.</a:t>
              </a:r>
            </a:p>
          </p:txBody>
        </p:sp>
      </p:grpSp>
      <p:grpSp>
        <p:nvGrpSpPr>
          <p:cNvPr id="21" name="Groupe 20">
            <a:extLst>
              <a:ext uri="{FF2B5EF4-FFF2-40B4-BE49-F238E27FC236}">
                <a16:creationId xmlns:a16="http://schemas.microsoft.com/office/drawing/2014/main" id="{46987BAC-44BE-B9CA-8F65-758E97660565}"/>
              </a:ext>
            </a:extLst>
          </p:cNvPr>
          <p:cNvGrpSpPr/>
          <p:nvPr/>
        </p:nvGrpSpPr>
        <p:grpSpPr>
          <a:xfrm>
            <a:off x="1775510" y="2135814"/>
            <a:ext cx="1959534" cy="319719"/>
            <a:chOff x="1775510" y="2078143"/>
            <a:chExt cx="1959534" cy="319719"/>
          </a:xfrm>
        </p:grpSpPr>
        <p:pic>
          <p:nvPicPr>
            <p:cNvPr id="22" name="Image 21">
              <a:extLst>
                <a:ext uri="{FF2B5EF4-FFF2-40B4-BE49-F238E27FC236}">
                  <a16:creationId xmlns:a16="http://schemas.microsoft.com/office/drawing/2014/main" id="{716C806C-4C8D-2A8B-DDDF-E5613D69FF17}"/>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1775510" y="2078143"/>
              <a:ext cx="566989" cy="319719"/>
            </a:xfrm>
            <a:prstGeom prst="rect">
              <a:avLst/>
            </a:prstGeom>
          </p:spPr>
        </p:pic>
        <p:sp>
          <p:nvSpPr>
            <p:cNvPr id="23" name="Rectangle 22">
              <a:extLst>
                <a:ext uri="{FF2B5EF4-FFF2-40B4-BE49-F238E27FC236}">
                  <a16:creationId xmlns:a16="http://schemas.microsoft.com/office/drawing/2014/main" id="{6EC98E5E-2660-B26D-9245-5573E72AC50A}"/>
                </a:ext>
              </a:extLst>
            </p:cNvPr>
            <p:cNvSpPr/>
            <p:nvPr/>
          </p:nvSpPr>
          <p:spPr>
            <a:xfrm>
              <a:off x="2537280" y="2145669"/>
              <a:ext cx="1197764" cy="184666"/>
            </a:xfrm>
            <a:prstGeom prst="rect">
              <a:avLst/>
            </a:prstGeom>
          </p:spPr>
          <p:txBody>
            <a:bodyPr wrap="none">
              <a:spAutoFit/>
            </a:bodyPr>
            <a:lstStyle/>
            <a:p>
              <a:pPr lvl="0"/>
              <a:r>
                <a:rPr lang="fr-FR" sz="600" dirty="0">
                  <a:solidFill>
                    <a:schemeClr val="bg1">
                      <a:lumMod val="50000"/>
                    </a:schemeClr>
                  </a:solidFill>
                  <a:latin typeface="HelveticaNeueLT Pro 57 Cn" panose="020B0506030502030204" pitchFamily="34" charset="0"/>
                </a:rPr>
                <a:t>Extinction automatique à gaz.</a:t>
              </a:r>
            </a:p>
          </p:txBody>
        </p:sp>
      </p:grpSp>
      <p:grpSp>
        <p:nvGrpSpPr>
          <p:cNvPr id="24" name="Groupe 23">
            <a:extLst>
              <a:ext uri="{FF2B5EF4-FFF2-40B4-BE49-F238E27FC236}">
                <a16:creationId xmlns:a16="http://schemas.microsoft.com/office/drawing/2014/main" id="{F6CC8025-2499-BF26-CDF7-97BE809A2FCF}"/>
              </a:ext>
            </a:extLst>
          </p:cNvPr>
          <p:cNvGrpSpPr/>
          <p:nvPr/>
        </p:nvGrpSpPr>
        <p:grpSpPr>
          <a:xfrm>
            <a:off x="1775510" y="2552981"/>
            <a:ext cx="2052508" cy="369332"/>
            <a:chOff x="1775510" y="2540237"/>
            <a:chExt cx="2052508" cy="369332"/>
          </a:xfrm>
        </p:grpSpPr>
        <p:pic>
          <p:nvPicPr>
            <p:cNvPr id="25" name="Image 24" descr="Une image contenant texte, clipart&#10;&#10;Description générée automatiquement">
              <a:extLst>
                <a:ext uri="{FF2B5EF4-FFF2-40B4-BE49-F238E27FC236}">
                  <a16:creationId xmlns:a16="http://schemas.microsoft.com/office/drawing/2014/main" id="{E24A8B2B-6224-5368-D005-2961706D68EF}"/>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1775510" y="2564871"/>
              <a:ext cx="800162" cy="320065"/>
            </a:xfrm>
            <a:prstGeom prst="rect">
              <a:avLst/>
            </a:prstGeom>
          </p:spPr>
        </p:pic>
        <p:sp>
          <p:nvSpPr>
            <p:cNvPr id="26" name="Rectangle 25">
              <a:extLst>
                <a:ext uri="{FF2B5EF4-FFF2-40B4-BE49-F238E27FC236}">
                  <a16:creationId xmlns:a16="http://schemas.microsoft.com/office/drawing/2014/main" id="{8742F946-2862-00F7-3D77-0986B0CA8E0A}"/>
                </a:ext>
              </a:extLst>
            </p:cNvPr>
            <p:cNvSpPr/>
            <p:nvPr/>
          </p:nvSpPr>
          <p:spPr>
            <a:xfrm>
              <a:off x="2537280" y="2540237"/>
              <a:ext cx="1290738" cy="369332"/>
            </a:xfrm>
            <a:prstGeom prst="rect">
              <a:avLst/>
            </a:prstGeom>
          </p:spPr>
          <p:txBody>
            <a:bodyPr wrap="none">
              <a:spAutoFit/>
            </a:bodyPr>
            <a:lstStyle/>
            <a:p>
              <a:pPr lvl="0"/>
              <a:r>
                <a:rPr lang="fr-FR" sz="600" dirty="0">
                  <a:solidFill>
                    <a:schemeClr val="bg1">
                      <a:lumMod val="50000"/>
                    </a:schemeClr>
                  </a:solidFill>
                  <a:latin typeface="HelveticaNeueLT Pro 57 Cn" panose="020B0506030502030204" pitchFamily="34" charset="0"/>
                </a:rPr>
                <a:t>Certification de service APSAD :</a:t>
              </a:r>
            </a:p>
            <a:p>
              <a:pPr lvl="0"/>
              <a:r>
                <a:rPr lang="fr-FR" sz="600" dirty="0">
                  <a:solidFill>
                    <a:schemeClr val="bg1">
                      <a:lumMod val="50000"/>
                    </a:schemeClr>
                  </a:solidFill>
                  <a:latin typeface="HelveticaNeueLT Pro 57 Cn" panose="020B0506030502030204" pitchFamily="34" charset="0"/>
                </a:rPr>
                <a:t>I7, F7, I.F13, F'GAZ, I4-NF285,</a:t>
              </a:r>
            </a:p>
            <a:p>
              <a:pPr lvl="0"/>
              <a:r>
                <a:rPr lang="fr-FR" sz="600" dirty="0">
                  <a:solidFill>
                    <a:schemeClr val="bg1">
                      <a:lumMod val="50000"/>
                    </a:schemeClr>
                  </a:solidFill>
                  <a:latin typeface="HelveticaNeueLT Pro 57 Cn" panose="020B0506030502030204" pitchFamily="34" charset="0"/>
                </a:rPr>
                <a:t>I17. F17, J5-F5, I31.</a:t>
              </a:r>
            </a:p>
          </p:txBody>
        </p:sp>
      </p:grpSp>
      <p:grpSp>
        <p:nvGrpSpPr>
          <p:cNvPr id="27" name="Groupe 26">
            <a:extLst>
              <a:ext uri="{FF2B5EF4-FFF2-40B4-BE49-F238E27FC236}">
                <a16:creationId xmlns:a16="http://schemas.microsoft.com/office/drawing/2014/main" id="{5087AF43-9BCE-FA3C-9B68-9093A1E04F66}"/>
              </a:ext>
            </a:extLst>
          </p:cNvPr>
          <p:cNvGrpSpPr/>
          <p:nvPr/>
        </p:nvGrpSpPr>
        <p:grpSpPr>
          <a:xfrm>
            <a:off x="4171018" y="1696726"/>
            <a:ext cx="2295642" cy="276999"/>
            <a:chOff x="4171018" y="1696726"/>
            <a:chExt cx="2295642" cy="276999"/>
          </a:xfrm>
        </p:grpSpPr>
        <p:pic>
          <p:nvPicPr>
            <p:cNvPr id="36" name="Image 35" descr="Une image contenant texte, clipart&#10;&#10;Description générée automatiquement">
              <a:extLst>
                <a:ext uri="{FF2B5EF4-FFF2-40B4-BE49-F238E27FC236}">
                  <a16:creationId xmlns:a16="http://schemas.microsoft.com/office/drawing/2014/main" id="{4AB5F88E-6E8C-FD14-8BF2-5BD70EE3E97B}"/>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4171018" y="1699259"/>
              <a:ext cx="727260" cy="271932"/>
            </a:xfrm>
            <a:prstGeom prst="rect">
              <a:avLst/>
            </a:prstGeom>
          </p:spPr>
        </p:pic>
        <p:sp>
          <p:nvSpPr>
            <p:cNvPr id="47" name="Rectangle 46">
              <a:extLst>
                <a:ext uri="{FF2B5EF4-FFF2-40B4-BE49-F238E27FC236}">
                  <a16:creationId xmlns:a16="http://schemas.microsoft.com/office/drawing/2014/main" id="{F35FB1E1-1258-2935-8760-38F574E14FC5}"/>
                </a:ext>
              </a:extLst>
            </p:cNvPr>
            <p:cNvSpPr/>
            <p:nvPr/>
          </p:nvSpPr>
          <p:spPr>
            <a:xfrm>
              <a:off x="5047682" y="1696726"/>
              <a:ext cx="1418978" cy="276999"/>
            </a:xfrm>
            <a:prstGeom prst="rect">
              <a:avLst/>
            </a:prstGeom>
          </p:spPr>
          <p:txBody>
            <a:bodyPr wrap="none">
              <a:spAutoFit/>
            </a:bodyPr>
            <a:lstStyle/>
            <a:p>
              <a:pPr lvl="0"/>
              <a:r>
                <a:rPr lang="fr-FR" sz="600" dirty="0">
                  <a:solidFill>
                    <a:schemeClr val="bg1">
                      <a:lumMod val="50000"/>
                    </a:schemeClr>
                  </a:solidFill>
                  <a:latin typeface="HelveticaNeueLT Pro 57 Cn" panose="020B0506030502030204" pitchFamily="34" charset="0"/>
                </a:rPr>
                <a:t>Dépose, installation, maintenance,</a:t>
              </a:r>
            </a:p>
            <a:p>
              <a:pPr lvl="0"/>
              <a:r>
                <a:rPr lang="fr-FR" sz="600" dirty="0">
                  <a:solidFill>
                    <a:schemeClr val="bg1">
                      <a:lumMod val="50000"/>
                    </a:schemeClr>
                  </a:solidFill>
                  <a:latin typeface="HelveticaNeueLT Pro 57 Cn" panose="020B0506030502030204" pitchFamily="34" charset="0"/>
                </a:rPr>
                <a:t>démantèlement, reconditionnement.</a:t>
              </a:r>
            </a:p>
          </p:txBody>
        </p:sp>
      </p:grpSp>
      <p:grpSp>
        <p:nvGrpSpPr>
          <p:cNvPr id="48" name="Groupe 47">
            <a:extLst>
              <a:ext uri="{FF2B5EF4-FFF2-40B4-BE49-F238E27FC236}">
                <a16:creationId xmlns:a16="http://schemas.microsoft.com/office/drawing/2014/main" id="{8B3B0E9A-4D2C-A3B4-E0AB-5CDB6DF7DCF9}"/>
              </a:ext>
            </a:extLst>
          </p:cNvPr>
          <p:cNvGrpSpPr/>
          <p:nvPr/>
        </p:nvGrpSpPr>
        <p:grpSpPr>
          <a:xfrm>
            <a:off x="4165572" y="2404571"/>
            <a:ext cx="2209375" cy="369332"/>
            <a:chOff x="4165572" y="2129648"/>
            <a:chExt cx="2209375" cy="369332"/>
          </a:xfrm>
        </p:grpSpPr>
        <p:pic>
          <p:nvPicPr>
            <p:cNvPr id="49" name="Image 48" descr="Une image contenant texte, clipart, arts de la table, vaisselle&#10;&#10;Description générée automatiquement">
              <a:extLst>
                <a:ext uri="{FF2B5EF4-FFF2-40B4-BE49-F238E27FC236}">
                  <a16:creationId xmlns:a16="http://schemas.microsoft.com/office/drawing/2014/main" id="{70D13CD4-16C9-1FC2-27E8-617FE2DEE09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165572" y="2168590"/>
              <a:ext cx="838476" cy="291449"/>
            </a:xfrm>
            <a:prstGeom prst="rect">
              <a:avLst/>
            </a:prstGeom>
          </p:spPr>
        </p:pic>
        <p:sp>
          <p:nvSpPr>
            <p:cNvPr id="50" name="Rectangle 49">
              <a:extLst>
                <a:ext uri="{FF2B5EF4-FFF2-40B4-BE49-F238E27FC236}">
                  <a16:creationId xmlns:a16="http://schemas.microsoft.com/office/drawing/2014/main" id="{EC48BCB2-578D-20B8-5CFD-3A691E2636AD}"/>
                </a:ext>
              </a:extLst>
            </p:cNvPr>
            <p:cNvSpPr/>
            <p:nvPr/>
          </p:nvSpPr>
          <p:spPr>
            <a:xfrm>
              <a:off x="5050288" y="2129648"/>
              <a:ext cx="1324659" cy="369332"/>
            </a:xfrm>
            <a:prstGeom prst="rect">
              <a:avLst/>
            </a:prstGeom>
          </p:spPr>
          <p:txBody>
            <a:bodyPr wrap="square">
              <a:spAutoFit/>
            </a:bodyPr>
            <a:lstStyle/>
            <a:p>
              <a:pPr lvl="0"/>
              <a:r>
                <a:rPr lang="fr-FR" sz="600" dirty="0">
                  <a:solidFill>
                    <a:schemeClr val="bg1">
                      <a:lumMod val="50000"/>
                    </a:schemeClr>
                  </a:solidFill>
                  <a:latin typeface="HelveticaNeueLT Pro 57 Cn" panose="020B0506030502030204" pitchFamily="34" charset="0"/>
                </a:rPr>
                <a:t>Habilitation de sauvetage secourisme du travail pour la formation des acteurs SST.</a:t>
              </a:r>
            </a:p>
          </p:txBody>
        </p:sp>
      </p:grpSp>
      <p:grpSp>
        <p:nvGrpSpPr>
          <p:cNvPr id="51" name="Groupe 50">
            <a:extLst>
              <a:ext uri="{FF2B5EF4-FFF2-40B4-BE49-F238E27FC236}">
                <a16:creationId xmlns:a16="http://schemas.microsoft.com/office/drawing/2014/main" id="{B3D23DD2-232B-20E1-1FF0-74C59C5FF491}"/>
              </a:ext>
            </a:extLst>
          </p:cNvPr>
          <p:cNvGrpSpPr/>
          <p:nvPr/>
        </p:nvGrpSpPr>
        <p:grpSpPr>
          <a:xfrm>
            <a:off x="4171018" y="3204748"/>
            <a:ext cx="2284232" cy="461665"/>
            <a:chOff x="4171018" y="3204748"/>
            <a:chExt cx="2284232" cy="461665"/>
          </a:xfrm>
        </p:grpSpPr>
        <p:pic>
          <p:nvPicPr>
            <p:cNvPr id="52" name="Image 51">
              <a:extLst>
                <a:ext uri="{FF2B5EF4-FFF2-40B4-BE49-F238E27FC236}">
                  <a16:creationId xmlns:a16="http://schemas.microsoft.com/office/drawing/2014/main" id="{4FDA75B4-A8A5-1CD4-6012-4160CD1A34A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4171018" y="3293946"/>
              <a:ext cx="827584" cy="283268"/>
            </a:xfrm>
            <a:prstGeom prst="rect">
              <a:avLst/>
            </a:prstGeom>
          </p:spPr>
        </p:pic>
        <p:sp>
          <p:nvSpPr>
            <p:cNvPr id="53" name="Rectangle 52">
              <a:extLst>
                <a:ext uri="{FF2B5EF4-FFF2-40B4-BE49-F238E27FC236}">
                  <a16:creationId xmlns:a16="http://schemas.microsoft.com/office/drawing/2014/main" id="{D3603045-ACEF-DC8E-6908-18813457D68C}"/>
                </a:ext>
              </a:extLst>
            </p:cNvPr>
            <p:cNvSpPr/>
            <p:nvPr/>
          </p:nvSpPr>
          <p:spPr>
            <a:xfrm>
              <a:off x="5084210" y="3204748"/>
              <a:ext cx="1371040" cy="461665"/>
            </a:xfrm>
            <a:prstGeom prst="rect">
              <a:avLst/>
            </a:prstGeom>
          </p:spPr>
          <p:txBody>
            <a:bodyPr wrap="square">
              <a:spAutoFit/>
            </a:bodyPr>
            <a:lstStyle/>
            <a:p>
              <a:pPr lvl="0"/>
              <a:r>
                <a:rPr lang="fr-FR" sz="600" dirty="0">
                  <a:solidFill>
                    <a:schemeClr val="bg1">
                      <a:lumMod val="50000"/>
                    </a:schemeClr>
                  </a:solidFill>
                  <a:latin typeface="HelveticaNeueLT Pro 57 Cn" panose="020B0506030502030204" pitchFamily="34" charset="0"/>
                </a:rPr>
                <a:t>Certification délivrée par le comité de pilotage MASE de notre système de management de Sécurité Santé Environnement.</a:t>
              </a:r>
            </a:p>
          </p:txBody>
        </p:sp>
      </p:grpSp>
      <p:grpSp>
        <p:nvGrpSpPr>
          <p:cNvPr id="54" name="Groupe 53">
            <a:extLst>
              <a:ext uri="{FF2B5EF4-FFF2-40B4-BE49-F238E27FC236}">
                <a16:creationId xmlns:a16="http://schemas.microsoft.com/office/drawing/2014/main" id="{9F64C81D-042B-7363-6832-CCED2490F67A}"/>
              </a:ext>
            </a:extLst>
          </p:cNvPr>
          <p:cNvGrpSpPr/>
          <p:nvPr/>
        </p:nvGrpSpPr>
        <p:grpSpPr>
          <a:xfrm>
            <a:off x="1770461" y="3019760"/>
            <a:ext cx="2097946" cy="646653"/>
            <a:chOff x="1770461" y="3019760"/>
            <a:chExt cx="2097946" cy="646653"/>
          </a:xfrm>
        </p:grpSpPr>
        <p:sp>
          <p:nvSpPr>
            <p:cNvPr id="55" name="Rectangle 54">
              <a:extLst>
                <a:ext uri="{FF2B5EF4-FFF2-40B4-BE49-F238E27FC236}">
                  <a16:creationId xmlns:a16="http://schemas.microsoft.com/office/drawing/2014/main" id="{91D498D1-9389-FB42-87B8-FA9D45573294}"/>
                </a:ext>
              </a:extLst>
            </p:cNvPr>
            <p:cNvSpPr/>
            <p:nvPr/>
          </p:nvSpPr>
          <p:spPr>
            <a:xfrm>
              <a:off x="2537280" y="3389414"/>
              <a:ext cx="1156086" cy="276999"/>
            </a:xfrm>
            <a:prstGeom prst="rect">
              <a:avLst/>
            </a:prstGeom>
          </p:spPr>
          <p:txBody>
            <a:bodyPr wrap="none">
              <a:spAutoFit/>
            </a:bodyPr>
            <a:lstStyle/>
            <a:p>
              <a:pPr lvl="0"/>
              <a:r>
                <a:rPr lang="fr-FR" sz="600" dirty="0">
                  <a:solidFill>
                    <a:schemeClr val="bg1">
                      <a:lumMod val="50000"/>
                    </a:schemeClr>
                  </a:solidFill>
                  <a:latin typeface="HelveticaNeueLT Pro 57 Cn" panose="020B0506030502030204" pitchFamily="34" charset="0"/>
                </a:rPr>
                <a:t>Organisme de formation </a:t>
              </a:r>
            </a:p>
            <a:p>
              <a:pPr lvl="0"/>
              <a:r>
                <a:rPr lang="fr-FR" sz="600" dirty="0">
                  <a:solidFill>
                    <a:schemeClr val="bg1">
                      <a:lumMod val="50000"/>
                    </a:schemeClr>
                  </a:solidFill>
                  <a:latin typeface="HelveticaNeueLT Pro 57 Cn" panose="020B0506030502030204" pitchFamily="34" charset="0"/>
                </a:rPr>
                <a:t>déclaré   n° 11 95 05014 95.</a:t>
              </a:r>
            </a:p>
          </p:txBody>
        </p:sp>
        <p:pic>
          <p:nvPicPr>
            <p:cNvPr id="56" name="Image 55" descr="Une image contenant texte&#10;&#10;Description générée automatiquement">
              <a:extLst>
                <a:ext uri="{FF2B5EF4-FFF2-40B4-BE49-F238E27FC236}">
                  <a16:creationId xmlns:a16="http://schemas.microsoft.com/office/drawing/2014/main" id="{DD3BAF55-8A46-1F25-4236-8F81525D2404}"/>
                </a:ext>
              </a:extLst>
            </p:cNvPr>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770461" y="3019760"/>
              <a:ext cx="750192" cy="402311"/>
            </a:xfrm>
            <a:prstGeom prst="rect">
              <a:avLst/>
            </a:prstGeom>
          </p:spPr>
        </p:pic>
        <p:sp>
          <p:nvSpPr>
            <p:cNvPr id="57" name="ZoneTexte 56">
              <a:extLst>
                <a:ext uri="{FF2B5EF4-FFF2-40B4-BE49-F238E27FC236}">
                  <a16:creationId xmlns:a16="http://schemas.microsoft.com/office/drawing/2014/main" id="{266FCE71-F416-1B1D-AD5D-D4DD153BC0AC}"/>
                </a:ext>
              </a:extLst>
            </p:cNvPr>
            <p:cNvSpPr txBox="1"/>
            <p:nvPr/>
          </p:nvSpPr>
          <p:spPr>
            <a:xfrm>
              <a:off x="2537280" y="3082416"/>
              <a:ext cx="1331127" cy="276999"/>
            </a:xfrm>
            <a:prstGeom prst="rect">
              <a:avLst/>
            </a:prstGeom>
            <a:noFill/>
          </p:spPr>
          <p:txBody>
            <a:bodyPr wrap="square" rtlCol="0">
              <a:spAutoFit/>
            </a:bodyPr>
            <a:lstStyle/>
            <a:p>
              <a:r>
                <a:rPr lang="fr-FR" sz="600" dirty="0">
                  <a:solidFill>
                    <a:schemeClr val="bg1">
                      <a:lumMod val="50000"/>
                    </a:schemeClr>
                  </a:solidFill>
                  <a:latin typeface="HelveticaNeueLT Pro 57 Cn" panose="020B0506030502030204" pitchFamily="34" charset="0"/>
                </a:rPr>
                <a:t>Qualiopi :  Certification Chubb France sous le n° 848588</a:t>
              </a:r>
            </a:p>
          </p:txBody>
        </p:sp>
      </p:grpSp>
    </p:spTree>
    <p:extLst>
      <p:ext uri="{BB962C8B-B14F-4D97-AF65-F5344CB8AC3E}">
        <p14:creationId xmlns:p14="http://schemas.microsoft.com/office/powerpoint/2010/main" val="37705146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 name="Image 44">
            <a:extLst>
              <a:ext uri="{FF2B5EF4-FFF2-40B4-BE49-F238E27FC236}">
                <a16:creationId xmlns:a16="http://schemas.microsoft.com/office/drawing/2014/main" id="{C0476C69-E3F3-43F8-A65E-BD9A16E5CC96}"/>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8367"/>
          <a:stretch/>
        </p:blipFill>
        <p:spPr>
          <a:xfrm>
            <a:off x="664" y="0"/>
            <a:ext cx="9151920" cy="4731990"/>
          </a:xfrm>
          <a:prstGeom prst="rect">
            <a:avLst/>
          </a:prstGeom>
        </p:spPr>
      </p:pic>
      <p:sp>
        <p:nvSpPr>
          <p:cNvPr id="9" name="Titre 8">
            <a:extLst>
              <a:ext uri="{FF2B5EF4-FFF2-40B4-BE49-F238E27FC236}">
                <a16:creationId xmlns:a16="http://schemas.microsoft.com/office/drawing/2014/main" id="{6D62CDBD-BD41-A595-B7C4-167C2DEACB65}"/>
              </a:ext>
            </a:extLst>
          </p:cNvPr>
          <p:cNvSpPr>
            <a:spLocks noGrp="1"/>
          </p:cNvSpPr>
          <p:nvPr>
            <p:ph type="title"/>
          </p:nvPr>
        </p:nvSpPr>
        <p:spPr>
          <a:xfrm>
            <a:off x="1741864" y="75199"/>
            <a:ext cx="5668943" cy="524447"/>
          </a:xfrm>
          <a:solidFill>
            <a:schemeClr val="bg1">
              <a:alpha val="80000"/>
            </a:schemeClr>
          </a:solidFill>
        </p:spPr>
        <p:txBody>
          <a:bodyPr/>
          <a:lstStyle/>
          <a:p>
            <a:pPr algn="ctr"/>
            <a:r>
              <a:rPr lang="fr-FR" dirty="0"/>
              <a:t>Les solutions Chubb France</a:t>
            </a:r>
          </a:p>
        </p:txBody>
      </p:sp>
      <p:sp>
        <p:nvSpPr>
          <p:cNvPr id="3" name="Espace réservé du numéro de diapositive 2">
            <a:extLst>
              <a:ext uri="{FF2B5EF4-FFF2-40B4-BE49-F238E27FC236}">
                <a16:creationId xmlns:a16="http://schemas.microsoft.com/office/drawing/2014/main" id="{57538ABB-DF7C-8455-019B-AB52925EA4D4}"/>
              </a:ext>
            </a:extLst>
          </p:cNvPr>
          <p:cNvSpPr>
            <a:spLocks noGrp="1"/>
          </p:cNvSpPr>
          <p:nvPr>
            <p:ph type="sldNum" sz="quarter" idx="4"/>
          </p:nvPr>
        </p:nvSpPr>
        <p:spPr/>
        <p:txBody>
          <a:bodyPr/>
          <a:lstStyle/>
          <a:p>
            <a:fld id="{BE375096-6367-4A46-9B35-1C341654C780}" type="slidenum">
              <a:rPr lang="en-US" smtClean="0"/>
              <a:t>4</a:t>
            </a:fld>
            <a:endParaRPr lang="en-US"/>
          </a:p>
        </p:txBody>
      </p:sp>
      <p:sp>
        <p:nvSpPr>
          <p:cNvPr id="46" name="Rectangle 45">
            <a:extLst>
              <a:ext uri="{FF2B5EF4-FFF2-40B4-BE49-F238E27FC236}">
                <a16:creationId xmlns:a16="http://schemas.microsoft.com/office/drawing/2014/main" id="{0278EB61-48D0-4B86-AD18-3DF4B6655B3C}"/>
              </a:ext>
            </a:extLst>
          </p:cNvPr>
          <p:cNvSpPr/>
          <p:nvPr/>
        </p:nvSpPr>
        <p:spPr>
          <a:xfrm>
            <a:off x="-2" y="0"/>
            <a:ext cx="899593" cy="4731710"/>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7" name="Rectangle 46">
            <a:extLst>
              <a:ext uri="{FF2B5EF4-FFF2-40B4-BE49-F238E27FC236}">
                <a16:creationId xmlns:a16="http://schemas.microsoft.com/office/drawing/2014/main" id="{A1568F47-0C55-4AAE-AF35-880BC65FD803}"/>
              </a:ext>
            </a:extLst>
          </p:cNvPr>
          <p:cNvSpPr/>
          <p:nvPr/>
        </p:nvSpPr>
        <p:spPr>
          <a:xfrm>
            <a:off x="8253081" y="-279"/>
            <a:ext cx="899593" cy="4731989"/>
          </a:xfrm>
          <a:prstGeom prst="rect">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ZoneTexte 29">
            <a:extLst>
              <a:ext uri="{FF2B5EF4-FFF2-40B4-BE49-F238E27FC236}">
                <a16:creationId xmlns:a16="http://schemas.microsoft.com/office/drawing/2014/main" id="{505D7A0B-B85F-434F-B59B-7F93AACD1EB3}"/>
              </a:ext>
            </a:extLst>
          </p:cNvPr>
          <p:cNvSpPr txBox="1"/>
          <p:nvPr/>
        </p:nvSpPr>
        <p:spPr>
          <a:xfrm rot="18573277">
            <a:off x="6756889" y="4272194"/>
            <a:ext cx="1016696" cy="169277"/>
          </a:xfrm>
          <a:prstGeom prst="rect">
            <a:avLst/>
          </a:prstGeom>
          <a:noFill/>
        </p:spPr>
        <p:txBody>
          <a:bodyPr wrap="square" rtlCol="0">
            <a:spAutoFit/>
          </a:bodyPr>
          <a:lstStyle/>
          <a:p>
            <a:r>
              <a:rPr lang="fr-FR" sz="500" i="1" dirty="0">
                <a:solidFill>
                  <a:schemeClr val="tx2">
                    <a:lumMod val="75000"/>
                  </a:schemeClr>
                </a:solidFill>
                <a:latin typeface="HelveticaNeueLT Pro 57 Cn" panose="020B0506030502030204" pitchFamily="34" charset="0"/>
              </a:rPr>
              <a:t>Kobalt Communication</a:t>
            </a:r>
          </a:p>
        </p:txBody>
      </p:sp>
      <p:grpSp>
        <p:nvGrpSpPr>
          <p:cNvPr id="4" name="Groupe 3">
            <a:extLst>
              <a:ext uri="{FF2B5EF4-FFF2-40B4-BE49-F238E27FC236}">
                <a16:creationId xmlns:a16="http://schemas.microsoft.com/office/drawing/2014/main" id="{7FB22F2F-7A6C-94B7-8561-A0D795D25754}"/>
              </a:ext>
            </a:extLst>
          </p:cNvPr>
          <p:cNvGrpSpPr/>
          <p:nvPr/>
        </p:nvGrpSpPr>
        <p:grpSpPr>
          <a:xfrm>
            <a:off x="80039" y="319225"/>
            <a:ext cx="739510" cy="4263697"/>
            <a:chOff x="74822" y="337948"/>
            <a:chExt cx="739510" cy="4263697"/>
          </a:xfrm>
        </p:grpSpPr>
        <p:pic>
          <p:nvPicPr>
            <p:cNvPr id="66" name="Image 65">
              <a:extLst>
                <a:ext uri="{FF2B5EF4-FFF2-40B4-BE49-F238E27FC236}">
                  <a16:creationId xmlns:a16="http://schemas.microsoft.com/office/drawing/2014/main" id="{CDDDD08B-9796-436A-B069-E2EF29B7FAF0}"/>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4822" y="337948"/>
              <a:ext cx="739510" cy="181355"/>
            </a:xfrm>
            <a:prstGeom prst="rect">
              <a:avLst/>
            </a:prstGeom>
          </p:spPr>
        </p:pic>
        <p:pic>
          <p:nvPicPr>
            <p:cNvPr id="67" name="Image 66">
              <a:hlinkClick r:id="rId4" action="ppaction://hlinksldjump"/>
              <a:extLst>
                <a:ext uri="{FF2B5EF4-FFF2-40B4-BE49-F238E27FC236}">
                  <a16:creationId xmlns:a16="http://schemas.microsoft.com/office/drawing/2014/main" id="{5AA16521-F40D-4B76-AE31-1E63B3B232EC}"/>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41885" y="1994325"/>
              <a:ext cx="405385" cy="405385"/>
            </a:xfrm>
            <a:prstGeom prst="rect">
              <a:avLst/>
            </a:prstGeom>
          </p:spPr>
        </p:pic>
        <p:pic>
          <p:nvPicPr>
            <p:cNvPr id="69" name="Image 68" descr="Une image contenant texte, hache, clipart&#10;&#10;Description générée automatiquement">
              <a:hlinkClick r:id="rId6" action="ppaction://hlinksldjump"/>
              <a:extLst>
                <a:ext uri="{FF2B5EF4-FFF2-40B4-BE49-F238E27FC236}">
                  <a16:creationId xmlns:a16="http://schemas.microsoft.com/office/drawing/2014/main" id="{30302134-4E44-4D72-AC02-CEA38DF22ECA}"/>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41885" y="2580795"/>
              <a:ext cx="405385" cy="405385"/>
            </a:xfrm>
            <a:prstGeom prst="rect">
              <a:avLst/>
            </a:prstGeom>
          </p:spPr>
        </p:pic>
        <p:pic>
          <p:nvPicPr>
            <p:cNvPr id="72" name="Image 71">
              <a:hlinkClick r:id="rId8" action="ppaction://hlinksldjump"/>
              <a:extLst>
                <a:ext uri="{FF2B5EF4-FFF2-40B4-BE49-F238E27FC236}">
                  <a16:creationId xmlns:a16="http://schemas.microsoft.com/office/drawing/2014/main" id="{E0A00679-0BD4-476D-9547-C35F557333AE}"/>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241885" y="4196260"/>
              <a:ext cx="405385" cy="405385"/>
            </a:xfrm>
            <a:prstGeom prst="rect">
              <a:avLst/>
            </a:prstGeom>
          </p:spPr>
        </p:pic>
        <p:pic>
          <p:nvPicPr>
            <p:cNvPr id="75" name="Image 74">
              <a:hlinkClick r:id="rId10" action="ppaction://hlinksldjump"/>
              <a:extLst>
                <a:ext uri="{FF2B5EF4-FFF2-40B4-BE49-F238E27FC236}">
                  <a16:creationId xmlns:a16="http://schemas.microsoft.com/office/drawing/2014/main" id="{B60B6367-F65D-4C7B-908D-0D44449FB6A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205011" y="3167265"/>
              <a:ext cx="479133" cy="326962"/>
            </a:xfrm>
            <a:prstGeom prst="rect">
              <a:avLst/>
            </a:prstGeom>
          </p:spPr>
        </p:pic>
        <p:pic>
          <p:nvPicPr>
            <p:cNvPr id="82" name="Image 81">
              <a:hlinkClick r:id="rId12" action="ppaction://hlinksldjump"/>
              <a:extLst>
                <a:ext uri="{FF2B5EF4-FFF2-40B4-BE49-F238E27FC236}">
                  <a16:creationId xmlns:a16="http://schemas.microsoft.com/office/drawing/2014/main" id="{C3D981C3-344B-409B-A077-241B9F0156A5}"/>
                </a:ext>
              </a:extLst>
            </p:cNvPr>
            <p:cNvPicPr>
              <a:picLocks noChangeAspect="1"/>
            </p:cNvPicPr>
            <p:nvPr/>
          </p:nvPicPr>
          <p:blipFill>
            <a:blip r:embed="rId13" cstate="screen">
              <a:extLst>
                <a:ext uri="{28A0092B-C50C-407E-A947-70E740481C1C}">
                  <a14:useLocalDpi xmlns:a14="http://schemas.microsoft.com/office/drawing/2010/main"/>
                </a:ext>
              </a:extLst>
            </a:blip>
            <a:stretch>
              <a:fillRect/>
            </a:stretch>
          </p:blipFill>
          <p:spPr>
            <a:xfrm>
              <a:off x="241885" y="1407855"/>
              <a:ext cx="405385" cy="405385"/>
            </a:xfrm>
            <a:prstGeom prst="rect">
              <a:avLst/>
            </a:prstGeom>
          </p:spPr>
        </p:pic>
        <p:pic>
          <p:nvPicPr>
            <p:cNvPr id="83" name="Image 82">
              <a:hlinkClick r:id="rId14" action="ppaction://hlinksldjump"/>
              <a:extLst>
                <a:ext uri="{FF2B5EF4-FFF2-40B4-BE49-F238E27FC236}">
                  <a16:creationId xmlns:a16="http://schemas.microsoft.com/office/drawing/2014/main" id="{78F69CC4-DDE9-4AE1-A581-F40D5363F27A}"/>
                </a:ext>
              </a:extLst>
            </p:cNvPr>
            <p:cNvPicPr>
              <a:picLocks noChangeAspect="1"/>
            </p:cNvPicPr>
            <p:nvPr/>
          </p:nvPicPr>
          <p:blipFill>
            <a:blip r:embed="rId15" cstate="screen">
              <a:extLst>
                <a:ext uri="{28A0092B-C50C-407E-A947-70E740481C1C}">
                  <a14:useLocalDpi xmlns:a14="http://schemas.microsoft.com/office/drawing/2010/main"/>
                </a:ext>
              </a:extLst>
            </a:blip>
            <a:stretch>
              <a:fillRect/>
            </a:stretch>
          </p:blipFill>
          <p:spPr>
            <a:xfrm>
              <a:off x="241885" y="821385"/>
              <a:ext cx="405385" cy="405385"/>
            </a:xfrm>
            <a:prstGeom prst="rect">
              <a:avLst/>
            </a:prstGeom>
          </p:spPr>
        </p:pic>
        <p:pic>
          <p:nvPicPr>
            <p:cNvPr id="35" name="Image 34">
              <a:hlinkClick r:id="rId16" action="ppaction://hlinksldjump"/>
              <a:extLst>
                <a:ext uri="{FF2B5EF4-FFF2-40B4-BE49-F238E27FC236}">
                  <a16:creationId xmlns:a16="http://schemas.microsoft.com/office/drawing/2014/main" id="{FF47111F-ABC3-4B69-A48A-58449C4E24D6}"/>
                </a:ext>
              </a:extLst>
            </p:cNvPr>
            <p:cNvPicPr>
              <a:picLocks noChangeAspect="1"/>
            </p:cNvPicPr>
            <p:nvPr/>
          </p:nvPicPr>
          <p:blipFill>
            <a:blip r:embed="rId17"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274812" y="3675312"/>
              <a:ext cx="339531" cy="339863"/>
            </a:xfrm>
            <a:prstGeom prst="rect">
              <a:avLst/>
            </a:prstGeom>
          </p:spPr>
        </p:pic>
      </p:grpSp>
      <p:grpSp>
        <p:nvGrpSpPr>
          <p:cNvPr id="8" name="Groupe 7">
            <a:extLst>
              <a:ext uri="{FF2B5EF4-FFF2-40B4-BE49-F238E27FC236}">
                <a16:creationId xmlns:a16="http://schemas.microsoft.com/office/drawing/2014/main" id="{B846B4A3-16DD-435F-B789-43B921B4E48C}"/>
              </a:ext>
            </a:extLst>
          </p:cNvPr>
          <p:cNvGrpSpPr/>
          <p:nvPr/>
        </p:nvGrpSpPr>
        <p:grpSpPr>
          <a:xfrm>
            <a:off x="8333122" y="319225"/>
            <a:ext cx="739510" cy="4372040"/>
            <a:chOff x="8333122" y="319225"/>
            <a:chExt cx="739510" cy="4372040"/>
          </a:xfrm>
        </p:grpSpPr>
        <p:pic>
          <p:nvPicPr>
            <p:cNvPr id="64" name="Image 63">
              <a:hlinkClick r:id="rId18" action="ppaction://hlinksldjump"/>
              <a:extLst>
                <a:ext uri="{FF2B5EF4-FFF2-40B4-BE49-F238E27FC236}">
                  <a16:creationId xmlns:a16="http://schemas.microsoft.com/office/drawing/2014/main" id="{B92DC458-C2F5-4CEF-A47B-1624B10C1BBC}"/>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8542909" y="3843704"/>
              <a:ext cx="319937" cy="319937"/>
            </a:xfrm>
            <a:prstGeom prst="rect">
              <a:avLst/>
            </a:prstGeom>
          </p:spPr>
        </p:pic>
        <p:pic>
          <p:nvPicPr>
            <p:cNvPr id="65" name="Image 64" descr="Une image contenant texte, trousse de secours&#10;&#10;Description générée automatiquement">
              <a:hlinkClick r:id="rId20" action="ppaction://hlinksldjump"/>
              <a:extLst>
                <a:ext uri="{FF2B5EF4-FFF2-40B4-BE49-F238E27FC236}">
                  <a16:creationId xmlns:a16="http://schemas.microsoft.com/office/drawing/2014/main" id="{1E6B4204-44C6-4295-9F84-D79E7E023423}"/>
                </a:ext>
              </a:extLst>
            </p:cNvPr>
            <p:cNvPicPr>
              <a:picLocks noChangeAspect="1"/>
            </p:cNvPicPr>
            <p:nvPr/>
          </p:nvPicPr>
          <p:blipFill>
            <a:blip r:embed="rId21"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474523" y="4234557"/>
              <a:ext cx="456708" cy="456708"/>
            </a:xfrm>
            <a:prstGeom prst="rect">
              <a:avLst/>
            </a:prstGeom>
          </p:spPr>
        </p:pic>
        <p:pic>
          <p:nvPicPr>
            <p:cNvPr id="74" name="Image 73">
              <a:hlinkClick r:id="rId22" action="ppaction://hlinksldjump"/>
              <a:extLst>
                <a:ext uri="{FF2B5EF4-FFF2-40B4-BE49-F238E27FC236}">
                  <a16:creationId xmlns:a16="http://schemas.microsoft.com/office/drawing/2014/main" id="{18FC2B01-B9D6-4FB4-9256-2A431D6D0391}"/>
                </a:ext>
              </a:extLst>
            </p:cNvPr>
            <p:cNvPicPr>
              <a:picLocks noChangeAspect="1"/>
            </p:cNvPicPr>
            <p:nvPr/>
          </p:nvPicPr>
          <p:blipFill>
            <a:blip r:embed="rId23" cstate="screen">
              <a:extLst>
                <a:ext uri="{28A0092B-C50C-407E-A947-70E740481C1C}">
                  <a14:useLocalDpi xmlns:a14="http://schemas.microsoft.com/office/drawing/2010/main"/>
                </a:ext>
              </a:extLst>
            </a:blip>
            <a:stretch>
              <a:fillRect/>
            </a:stretch>
          </p:blipFill>
          <p:spPr>
            <a:xfrm>
              <a:off x="8500185" y="608940"/>
              <a:ext cx="405385" cy="405385"/>
            </a:xfrm>
            <a:prstGeom prst="rect">
              <a:avLst/>
            </a:prstGeom>
          </p:spPr>
        </p:pic>
        <p:pic>
          <p:nvPicPr>
            <p:cNvPr id="77" name="Image 76">
              <a:hlinkClick r:id="rId24" action="ppaction://hlinksldjump"/>
              <a:extLst>
                <a:ext uri="{FF2B5EF4-FFF2-40B4-BE49-F238E27FC236}">
                  <a16:creationId xmlns:a16="http://schemas.microsoft.com/office/drawing/2014/main" id="{57DA9C6F-6561-4B62-A877-03D7831AFEB4}"/>
                </a:ext>
              </a:extLst>
            </p:cNvPr>
            <p:cNvPicPr>
              <a:picLocks noChangeAspect="1"/>
            </p:cNvPicPr>
            <p:nvPr/>
          </p:nvPicPr>
          <p:blipFill>
            <a:blip r:embed="rId25" cstate="screen">
              <a:extLst>
                <a:ext uri="{28A0092B-C50C-407E-A947-70E740481C1C}">
                  <a14:useLocalDpi xmlns:a14="http://schemas.microsoft.com/office/drawing/2010/main"/>
                </a:ext>
              </a:extLst>
            </a:blip>
            <a:stretch>
              <a:fillRect/>
            </a:stretch>
          </p:blipFill>
          <p:spPr>
            <a:xfrm>
              <a:off x="8500185" y="2659721"/>
              <a:ext cx="405385" cy="405385"/>
            </a:xfrm>
            <a:prstGeom prst="rect">
              <a:avLst/>
            </a:prstGeom>
          </p:spPr>
        </p:pic>
        <p:pic>
          <p:nvPicPr>
            <p:cNvPr id="78" name="Image 77" descr="Une image contenant texte&#10;&#10;Description générée automatiquement">
              <a:hlinkClick r:id="rId24" action="ppaction://hlinksldjump"/>
              <a:extLst>
                <a:ext uri="{FF2B5EF4-FFF2-40B4-BE49-F238E27FC236}">
                  <a16:creationId xmlns:a16="http://schemas.microsoft.com/office/drawing/2014/main" id="{E3CF2EF7-180E-4D68-82DC-EFE2A37EA690}"/>
                </a:ext>
              </a:extLst>
            </p:cNvPr>
            <p:cNvPicPr>
              <a:picLocks noChangeAspect="1"/>
            </p:cNvPicPr>
            <p:nvPr/>
          </p:nvPicPr>
          <p:blipFill>
            <a:blip r:embed="rId26" cstate="screen">
              <a:extLst>
                <a:ext uri="{28A0092B-C50C-407E-A947-70E740481C1C}">
                  <a14:useLocalDpi xmlns:a14="http://schemas.microsoft.com/office/drawing/2010/main"/>
                </a:ext>
              </a:extLst>
            </a:blip>
            <a:stretch>
              <a:fillRect/>
            </a:stretch>
          </p:blipFill>
          <p:spPr>
            <a:xfrm>
              <a:off x="8484600" y="2145977"/>
              <a:ext cx="436555" cy="436555"/>
            </a:xfrm>
            <a:prstGeom prst="rect">
              <a:avLst/>
            </a:prstGeom>
          </p:spPr>
        </p:pic>
        <p:pic>
          <p:nvPicPr>
            <p:cNvPr id="79" name="Image 78" descr="Une image contenant texte, lumière&#10;&#10;Description générée automatiquement">
              <a:hlinkClick r:id="rId24" action="ppaction://hlinksldjump"/>
              <a:extLst>
                <a:ext uri="{FF2B5EF4-FFF2-40B4-BE49-F238E27FC236}">
                  <a16:creationId xmlns:a16="http://schemas.microsoft.com/office/drawing/2014/main" id="{51EB0B0F-967D-4F4E-AC7D-D8C5209FE478}"/>
                </a:ext>
              </a:extLst>
            </p:cNvPr>
            <p:cNvPicPr>
              <a:picLocks noChangeAspect="1"/>
            </p:cNvPicPr>
            <p:nvPr/>
          </p:nvPicPr>
          <p:blipFill rotWithShape="1">
            <a:blip r:embed="rId27" cstate="screen">
              <a:extLst>
                <a:ext uri="{28A0092B-C50C-407E-A947-70E740481C1C}">
                  <a14:useLocalDpi xmlns:a14="http://schemas.microsoft.com/office/drawing/2010/main"/>
                </a:ext>
              </a:extLst>
            </a:blip>
            <a:srcRect l="27837" r="29576"/>
            <a:stretch/>
          </p:blipFill>
          <p:spPr>
            <a:xfrm>
              <a:off x="8594866" y="1561540"/>
              <a:ext cx="216023" cy="507248"/>
            </a:xfrm>
            <a:prstGeom prst="rect">
              <a:avLst/>
            </a:prstGeom>
          </p:spPr>
        </p:pic>
        <p:pic>
          <p:nvPicPr>
            <p:cNvPr id="81" name="Image 80">
              <a:extLst>
                <a:ext uri="{FF2B5EF4-FFF2-40B4-BE49-F238E27FC236}">
                  <a16:creationId xmlns:a16="http://schemas.microsoft.com/office/drawing/2014/main" id="{AF2CE1B1-AD31-4C7C-9C69-BD3F652733CE}"/>
                </a:ext>
              </a:extLst>
            </p:cNvPr>
            <p:cNvPicPr>
              <a:picLocks noChangeAspect="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8333122" y="319225"/>
              <a:ext cx="739510" cy="218800"/>
            </a:xfrm>
            <a:prstGeom prst="rect">
              <a:avLst/>
            </a:prstGeom>
          </p:spPr>
        </p:pic>
        <p:pic>
          <p:nvPicPr>
            <p:cNvPr id="27" name="Image 26" descr="Une image contenant texte, clipart&#10;&#10;Description générée automatiquement">
              <a:hlinkClick r:id="rId22" action="ppaction://hlinksldjump"/>
              <a:extLst>
                <a:ext uri="{FF2B5EF4-FFF2-40B4-BE49-F238E27FC236}">
                  <a16:creationId xmlns:a16="http://schemas.microsoft.com/office/drawing/2014/main" id="{A754A9C0-6331-4B48-8458-395DA6EFF00D}"/>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8500185" y="1085240"/>
              <a:ext cx="405385" cy="405385"/>
            </a:xfrm>
            <a:prstGeom prst="rect">
              <a:avLst/>
            </a:prstGeom>
          </p:spPr>
        </p:pic>
        <p:pic>
          <p:nvPicPr>
            <p:cNvPr id="29" name="Image 28">
              <a:hlinkClick r:id="rId30" action="ppaction://hlinksldjump"/>
              <a:extLst>
                <a:ext uri="{FF2B5EF4-FFF2-40B4-BE49-F238E27FC236}">
                  <a16:creationId xmlns:a16="http://schemas.microsoft.com/office/drawing/2014/main" id="{4B4924FC-2ECD-4947-A3AA-EAF640350E3D}"/>
                </a:ext>
              </a:extLst>
            </p:cNvPr>
            <p:cNvPicPr>
              <a:picLocks noChangeAspect="1"/>
            </p:cNvPicPr>
            <p:nvPr/>
          </p:nvPicPr>
          <p:blipFill rotWithShape="1">
            <a:blip r:embed="rId31" cstate="print">
              <a:clrChange>
                <a:clrFrom>
                  <a:srgbClr val="39A935"/>
                </a:clrFrom>
                <a:clrTo>
                  <a:srgbClr val="39A935">
                    <a:alpha val="0"/>
                  </a:srgbClr>
                </a:clrTo>
              </a:clrChange>
              <a:extLst>
                <a:ext uri="{28A0092B-C50C-407E-A947-70E740481C1C}">
                  <a14:useLocalDpi xmlns:a14="http://schemas.microsoft.com/office/drawing/2010/main"/>
                </a:ext>
              </a:extLst>
            </a:blip>
            <a:srcRect t="13677" b="12492"/>
            <a:stretch/>
          </p:blipFill>
          <p:spPr>
            <a:xfrm>
              <a:off x="8500185" y="3473486"/>
              <a:ext cx="405385" cy="299303"/>
            </a:xfrm>
            <a:prstGeom prst="rect">
              <a:avLst/>
            </a:prstGeom>
          </p:spPr>
        </p:pic>
        <p:pic>
          <p:nvPicPr>
            <p:cNvPr id="7" name="Image 6">
              <a:hlinkClick r:id="rId32" action="ppaction://hlinksldjump"/>
              <a:extLst>
                <a:ext uri="{FF2B5EF4-FFF2-40B4-BE49-F238E27FC236}">
                  <a16:creationId xmlns:a16="http://schemas.microsoft.com/office/drawing/2014/main" id="{6434A7E7-F6B7-91CB-E95A-0D85F1225612}"/>
                </a:ext>
              </a:extLst>
            </p:cNvPr>
            <p:cNvPicPr>
              <a:picLocks noChangeAspect="1"/>
            </p:cNvPicPr>
            <p:nvPr/>
          </p:nvPicPr>
          <p:blipFill rotWithShape="1">
            <a:blip r:embed="rId33">
              <a:extLst>
                <a:ext uri="{28A0092B-C50C-407E-A947-70E740481C1C}">
                  <a14:useLocalDpi xmlns:a14="http://schemas.microsoft.com/office/drawing/2010/main" val="0"/>
                </a:ext>
              </a:extLst>
            </a:blip>
            <a:srcRect l="5555" t="24133" r="4972" b="27472"/>
            <a:stretch/>
          </p:blipFill>
          <p:spPr>
            <a:xfrm>
              <a:off x="8456478" y="3136021"/>
              <a:ext cx="492799" cy="266550"/>
            </a:xfrm>
            <a:prstGeom prst="rect">
              <a:avLst/>
            </a:prstGeom>
          </p:spPr>
        </p:pic>
      </p:grpSp>
      <p:grpSp>
        <p:nvGrpSpPr>
          <p:cNvPr id="10" name="Groupe 9">
            <a:extLst>
              <a:ext uri="{FF2B5EF4-FFF2-40B4-BE49-F238E27FC236}">
                <a16:creationId xmlns:a16="http://schemas.microsoft.com/office/drawing/2014/main" id="{501F2BE8-8D4E-DCDB-7AAE-57C8DA60FA18}"/>
              </a:ext>
            </a:extLst>
          </p:cNvPr>
          <p:cNvGrpSpPr/>
          <p:nvPr/>
        </p:nvGrpSpPr>
        <p:grpSpPr>
          <a:xfrm>
            <a:off x="293281" y="4778604"/>
            <a:ext cx="1617232" cy="258317"/>
            <a:chOff x="293281" y="4778604"/>
            <a:chExt cx="1617232" cy="258317"/>
          </a:xfrm>
        </p:grpSpPr>
        <p:pic>
          <p:nvPicPr>
            <p:cNvPr id="11" name="Image 10">
              <a:hlinkClick r:id="rId34" action="ppaction://hlinksldjump"/>
              <a:extLst>
                <a:ext uri="{FF2B5EF4-FFF2-40B4-BE49-F238E27FC236}">
                  <a16:creationId xmlns:a16="http://schemas.microsoft.com/office/drawing/2014/main" id="{FE4429AC-4D69-32F6-8A53-AB02E9B0AD45}"/>
                </a:ext>
              </a:extLst>
            </p:cNvPr>
            <p:cNvPicPr>
              <a:picLocks noChangeAspect="1"/>
            </p:cNvPicPr>
            <p:nvPr/>
          </p:nvPicPr>
          <p:blipFill>
            <a:blip r:embed="rId35">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2" name="Image 11">
              <a:hlinkClick r:id="rId36" action="ppaction://hlinksldjump"/>
              <a:extLst>
                <a:ext uri="{FF2B5EF4-FFF2-40B4-BE49-F238E27FC236}">
                  <a16:creationId xmlns:a16="http://schemas.microsoft.com/office/drawing/2014/main" id="{58EFC1B1-FCE2-9C45-A3B7-7988215B160F}"/>
                </a:ext>
              </a:extLst>
            </p:cNvPr>
            <p:cNvPicPr>
              <a:picLocks noChangeAspect="1"/>
            </p:cNvPicPr>
            <p:nvPr/>
          </p:nvPicPr>
          <p:blipFill>
            <a:blip r:embed="rId37"/>
            <a:stretch>
              <a:fillRect/>
            </a:stretch>
          </p:blipFill>
          <p:spPr>
            <a:xfrm>
              <a:off x="1403783" y="4778604"/>
              <a:ext cx="506730" cy="258317"/>
            </a:xfrm>
            <a:prstGeom prst="rect">
              <a:avLst/>
            </a:prstGeom>
          </p:spPr>
        </p:pic>
        <p:pic>
          <p:nvPicPr>
            <p:cNvPr id="13" name="Image 12">
              <a:hlinkClick r:id="rId38" action="ppaction://hlinksldjump"/>
              <a:extLst>
                <a:ext uri="{FF2B5EF4-FFF2-40B4-BE49-F238E27FC236}">
                  <a16:creationId xmlns:a16="http://schemas.microsoft.com/office/drawing/2014/main" id="{C61B996B-D63C-A4D4-2D7E-64EFCB1A8864}"/>
                </a:ext>
              </a:extLst>
            </p:cNvPr>
            <p:cNvPicPr>
              <a:picLocks noChangeAspect="1"/>
            </p:cNvPicPr>
            <p:nvPr/>
          </p:nvPicPr>
          <p:blipFill>
            <a:blip r:embed="rId39"/>
            <a:stretch>
              <a:fillRect/>
            </a:stretch>
          </p:blipFill>
          <p:spPr>
            <a:xfrm>
              <a:off x="822290" y="4778604"/>
              <a:ext cx="584693" cy="258317"/>
            </a:xfrm>
            <a:prstGeom prst="rect">
              <a:avLst/>
            </a:prstGeom>
          </p:spPr>
        </p:pic>
      </p:grpSp>
    </p:spTree>
    <p:extLst>
      <p:ext uri="{BB962C8B-B14F-4D97-AF65-F5344CB8AC3E}">
        <p14:creationId xmlns:p14="http://schemas.microsoft.com/office/powerpoint/2010/main" val="2972562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Slide Number Placeholder 5">
            <a:extLst>
              <a:ext uri="{FF2B5EF4-FFF2-40B4-BE49-F238E27FC236}">
                <a16:creationId xmlns:a16="http://schemas.microsoft.com/office/drawing/2014/main" id="{6FC615E8-4B9C-B046-F29A-058D03FD69B7}"/>
              </a:ext>
            </a:extLst>
          </p:cNvPr>
          <p:cNvSpPr txBox="1">
            <a:spLocks/>
          </p:cNvSpPr>
          <p:nvPr/>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fld id="{BE375096-6367-4A46-9B35-1C341654C780}" type="slidenum">
              <a:rPr lang="en-US" smtClean="0"/>
              <a:pPr/>
              <a:t>40</a:t>
            </a:fld>
            <a:endParaRPr lang="en-US" dirty="0"/>
          </a:p>
        </p:txBody>
      </p:sp>
      <p:sp>
        <p:nvSpPr>
          <p:cNvPr id="18" name="Titre 17">
            <a:extLst>
              <a:ext uri="{FF2B5EF4-FFF2-40B4-BE49-F238E27FC236}">
                <a16:creationId xmlns:a16="http://schemas.microsoft.com/office/drawing/2014/main" id="{D58BAE21-FCB5-EFBC-34F1-A333C3C3CD6C}"/>
              </a:ext>
            </a:extLst>
          </p:cNvPr>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Chubb France</a:t>
            </a:r>
            <a:endParaRPr lang="fr-FR" dirty="0"/>
          </a:p>
        </p:txBody>
      </p:sp>
      <p:grpSp>
        <p:nvGrpSpPr>
          <p:cNvPr id="31" name="Groupe 30">
            <a:extLst>
              <a:ext uri="{FF2B5EF4-FFF2-40B4-BE49-F238E27FC236}">
                <a16:creationId xmlns:a16="http://schemas.microsoft.com/office/drawing/2014/main" id="{3BA40157-260A-FA3E-9B7F-7A05CA03DC26}"/>
              </a:ext>
            </a:extLst>
          </p:cNvPr>
          <p:cNvGrpSpPr/>
          <p:nvPr/>
        </p:nvGrpSpPr>
        <p:grpSpPr>
          <a:xfrm>
            <a:off x="99182" y="1155153"/>
            <a:ext cx="8865308" cy="3096344"/>
            <a:chOff x="99182" y="1491630"/>
            <a:chExt cx="8865308" cy="3096344"/>
          </a:xfrm>
        </p:grpSpPr>
        <p:grpSp>
          <p:nvGrpSpPr>
            <p:cNvPr id="32" name="Groupe 31">
              <a:extLst>
                <a:ext uri="{FF2B5EF4-FFF2-40B4-BE49-F238E27FC236}">
                  <a16:creationId xmlns:a16="http://schemas.microsoft.com/office/drawing/2014/main" id="{15B1D306-F43A-4A88-3C4B-E71B50860505}"/>
                </a:ext>
              </a:extLst>
            </p:cNvPr>
            <p:cNvGrpSpPr/>
            <p:nvPr/>
          </p:nvGrpSpPr>
          <p:grpSpPr>
            <a:xfrm>
              <a:off x="378262" y="1573323"/>
              <a:ext cx="8352927" cy="2932959"/>
              <a:chOff x="323528" y="1584175"/>
              <a:chExt cx="8352927" cy="2932959"/>
            </a:xfrm>
          </p:grpSpPr>
          <p:pic>
            <p:nvPicPr>
              <p:cNvPr id="74" name="Image 73">
                <a:extLst>
                  <a:ext uri="{FF2B5EF4-FFF2-40B4-BE49-F238E27FC236}">
                    <a16:creationId xmlns:a16="http://schemas.microsoft.com/office/drawing/2014/main" id="{5B8E8C1D-705E-B640-4515-751559402BE9}"/>
                  </a:ext>
                </a:extLst>
              </p:cNvPr>
              <p:cNvPicPr>
                <a:picLocks noChangeAspect="1"/>
              </p:cNvPicPr>
              <p:nvPr/>
            </p:nvPicPr>
            <p:blipFill>
              <a:blip r:embed="rId2" cstate="screen">
                <a:duotone>
                  <a:schemeClr val="accent1">
                    <a:shade val="45000"/>
                    <a:satMod val="135000"/>
                  </a:schemeClr>
                  <a:prstClr val="white"/>
                </a:duotone>
                <a:extLst>
                  <a:ext uri="{28A0092B-C50C-407E-A947-70E740481C1C}">
                    <a14:useLocalDpi xmlns:a14="http://schemas.microsoft.com/office/drawing/2010/main"/>
                  </a:ext>
                </a:extLst>
              </a:blip>
              <a:stretch>
                <a:fillRect/>
              </a:stretch>
            </p:blipFill>
            <p:spPr>
              <a:xfrm>
                <a:off x="2267744" y="1584775"/>
                <a:ext cx="4993900" cy="2925213"/>
              </a:xfrm>
              <a:prstGeom prst="rect">
                <a:avLst/>
              </a:prstGeom>
            </p:spPr>
          </p:pic>
          <p:pic>
            <p:nvPicPr>
              <p:cNvPr id="75" name="Image 74" descr="Une image contenant intérieur, plafond, place&#10;&#10;Description générée automatiquement">
                <a:extLst>
                  <a:ext uri="{FF2B5EF4-FFF2-40B4-BE49-F238E27FC236}">
                    <a16:creationId xmlns:a16="http://schemas.microsoft.com/office/drawing/2014/main" id="{8A804C73-5E36-B50F-EEAE-8A2875005DE0}"/>
                  </a:ext>
                </a:extLst>
              </p:cNvPr>
              <p:cNvPicPr>
                <a:picLocks noChangeAspect="1"/>
              </p:cNvPicPr>
              <p:nvPr/>
            </p:nvPicPr>
            <p:blipFill rotWithShape="1">
              <a:blip r:embed="rId3"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323528" y="1584175"/>
                <a:ext cx="3600400" cy="2923869"/>
              </a:xfrm>
              <a:prstGeom prst="rect">
                <a:avLst/>
              </a:prstGeom>
            </p:spPr>
          </p:pic>
          <p:pic>
            <p:nvPicPr>
              <p:cNvPr id="76" name="Image 75" descr="Une image contenant ciel, extérieur&#10;&#10;Description générée automatiquement">
                <a:extLst>
                  <a:ext uri="{FF2B5EF4-FFF2-40B4-BE49-F238E27FC236}">
                    <a16:creationId xmlns:a16="http://schemas.microsoft.com/office/drawing/2014/main" id="{3FF6ECFD-BCEA-AC6D-79FE-127CA6CCCB68}"/>
                  </a:ext>
                </a:extLst>
              </p:cNvPr>
              <p:cNvPicPr>
                <a:picLocks noChangeAspect="1"/>
              </p:cNvPicPr>
              <p:nvPr/>
            </p:nvPicPr>
            <p:blipFill rotWithShape="1">
              <a:blip r:embed="rId4" cstate="screen">
                <a:duotone>
                  <a:schemeClr val="accent1">
                    <a:shade val="45000"/>
                    <a:satMod val="135000"/>
                  </a:schemeClr>
                  <a:prstClr val="white"/>
                </a:duotone>
                <a:extLst>
                  <a:ext uri="{28A0092B-C50C-407E-A947-70E740481C1C}">
                    <a14:useLocalDpi xmlns:a14="http://schemas.microsoft.com/office/drawing/2010/main"/>
                  </a:ext>
                </a:extLst>
              </a:blip>
              <a:srcRect/>
              <a:stretch/>
            </p:blipFill>
            <p:spPr>
              <a:xfrm>
                <a:off x="6300192" y="1584175"/>
                <a:ext cx="2376263" cy="2932959"/>
              </a:xfrm>
              <a:prstGeom prst="rect">
                <a:avLst/>
              </a:prstGeom>
            </p:spPr>
          </p:pic>
        </p:grpSp>
        <p:sp>
          <p:nvSpPr>
            <p:cNvPr id="46" name="Rectangle 45">
              <a:extLst>
                <a:ext uri="{FF2B5EF4-FFF2-40B4-BE49-F238E27FC236}">
                  <a16:creationId xmlns:a16="http://schemas.microsoft.com/office/drawing/2014/main" id="{7DC8B88A-D7A3-75AD-5068-BB2B37C8FADD}"/>
                </a:ext>
              </a:extLst>
            </p:cNvPr>
            <p:cNvSpPr/>
            <p:nvPr/>
          </p:nvSpPr>
          <p:spPr>
            <a:xfrm>
              <a:off x="107504" y="1491630"/>
              <a:ext cx="8765793" cy="3096344"/>
            </a:xfrm>
            <a:prstGeom prst="rect">
              <a:avLst/>
            </a:prstGeom>
            <a:solidFill>
              <a:schemeClr val="accent1">
                <a:lumMod val="20000"/>
                <a:lumOff val="80000"/>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7" name="Rectangle 46">
              <a:extLst>
                <a:ext uri="{FF2B5EF4-FFF2-40B4-BE49-F238E27FC236}">
                  <a16:creationId xmlns:a16="http://schemas.microsoft.com/office/drawing/2014/main" id="{ECD6D9D8-70C6-6375-9E28-211BD3E760CC}"/>
                </a:ext>
              </a:extLst>
            </p:cNvPr>
            <p:cNvSpPr/>
            <p:nvPr/>
          </p:nvSpPr>
          <p:spPr>
            <a:xfrm>
              <a:off x="5730606" y="1606663"/>
              <a:ext cx="3233884" cy="49157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48" name="Rectangle 47">
              <a:extLst>
                <a:ext uri="{FF2B5EF4-FFF2-40B4-BE49-F238E27FC236}">
                  <a16:creationId xmlns:a16="http://schemas.microsoft.com/office/drawing/2014/main" id="{C8567C28-5659-17F5-6786-DEEC27416780}"/>
                </a:ext>
              </a:extLst>
            </p:cNvPr>
            <p:cNvSpPr/>
            <p:nvPr/>
          </p:nvSpPr>
          <p:spPr>
            <a:xfrm>
              <a:off x="99182" y="1604937"/>
              <a:ext cx="2799727" cy="491570"/>
            </a:xfrm>
            <a:prstGeom prst="rect">
              <a:avLst/>
            </a:prstGeom>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50" name="Rectangle 49">
              <a:extLst>
                <a:ext uri="{FF2B5EF4-FFF2-40B4-BE49-F238E27FC236}">
                  <a16:creationId xmlns:a16="http://schemas.microsoft.com/office/drawing/2014/main" id="{533C4A5C-ADB5-15BF-829F-3AF650FE6F53}"/>
                </a:ext>
              </a:extLst>
            </p:cNvPr>
            <p:cNvSpPr/>
            <p:nvPr/>
          </p:nvSpPr>
          <p:spPr>
            <a:xfrm>
              <a:off x="107505" y="2283718"/>
              <a:ext cx="2799727" cy="221400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77B1D955-5A3E-8204-6265-74119C9AACF8}"/>
                </a:ext>
              </a:extLst>
            </p:cNvPr>
            <p:cNvSpPr/>
            <p:nvPr/>
          </p:nvSpPr>
          <p:spPr>
            <a:xfrm>
              <a:off x="99182" y="1604937"/>
              <a:ext cx="2799727" cy="25391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all" spc="0" normalizeH="0" baseline="0" noProof="0" dirty="0">
                  <a:ln>
                    <a:noFill/>
                  </a:ln>
                  <a:solidFill>
                    <a:prstClr val="white"/>
                  </a:solidFill>
                  <a:effectLst/>
                  <a:uLnTx/>
                  <a:uFillTx/>
                  <a:latin typeface="Arial"/>
                  <a:ea typeface="+mn-ea"/>
                  <a:cs typeface="+mn-cs"/>
                </a:rPr>
                <a:t>Guides métiers</a:t>
              </a:r>
            </a:p>
          </p:txBody>
        </p:sp>
        <p:sp>
          <p:nvSpPr>
            <p:cNvPr id="52" name="Rectangle 51">
              <a:extLst>
                <a:ext uri="{FF2B5EF4-FFF2-40B4-BE49-F238E27FC236}">
                  <a16:creationId xmlns:a16="http://schemas.microsoft.com/office/drawing/2014/main" id="{A8484500-AA40-D195-EC64-D4DDA823431F}"/>
                </a:ext>
              </a:extLst>
            </p:cNvPr>
            <p:cNvSpPr/>
            <p:nvPr/>
          </p:nvSpPr>
          <p:spPr>
            <a:xfrm>
              <a:off x="5730605" y="2283718"/>
              <a:ext cx="3233884" cy="221400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p:txBody>
        </p:sp>
        <p:sp>
          <p:nvSpPr>
            <p:cNvPr id="53" name="Rectangle 52">
              <a:extLst>
                <a:ext uri="{FF2B5EF4-FFF2-40B4-BE49-F238E27FC236}">
                  <a16:creationId xmlns:a16="http://schemas.microsoft.com/office/drawing/2014/main" id="{ACC668CE-10FC-9957-7D70-F9F10DB69E32}"/>
                </a:ext>
              </a:extLst>
            </p:cNvPr>
            <p:cNvSpPr/>
            <p:nvPr/>
          </p:nvSpPr>
          <p:spPr>
            <a:xfrm>
              <a:off x="5730605" y="1606663"/>
              <a:ext cx="3233884" cy="25391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all" spc="0" normalizeH="0" baseline="0" noProof="0" dirty="0">
                  <a:ln>
                    <a:noFill/>
                  </a:ln>
                  <a:solidFill>
                    <a:prstClr val="white"/>
                  </a:solidFill>
                  <a:effectLst/>
                  <a:uLnTx/>
                  <a:uFillTx/>
                  <a:latin typeface="Arial"/>
                  <a:ea typeface="+mn-ea"/>
                  <a:cs typeface="+mn-cs"/>
                </a:rPr>
                <a:t>Catalogues des spécialités</a:t>
              </a:r>
            </a:p>
          </p:txBody>
        </p:sp>
        <p:sp>
          <p:nvSpPr>
            <p:cNvPr id="54" name="Rectangle 53">
              <a:extLst>
                <a:ext uri="{FF2B5EF4-FFF2-40B4-BE49-F238E27FC236}">
                  <a16:creationId xmlns:a16="http://schemas.microsoft.com/office/drawing/2014/main" id="{749240A1-B172-7B4F-8680-523BA44AB9D9}"/>
                </a:ext>
              </a:extLst>
            </p:cNvPr>
            <p:cNvSpPr/>
            <p:nvPr/>
          </p:nvSpPr>
          <p:spPr>
            <a:xfrm>
              <a:off x="2987824" y="1604937"/>
              <a:ext cx="1245376" cy="49157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100" b="1" i="0" u="none" strike="noStrike" kern="1200" cap="none" spc="0" normalizeH="0" baseline="0" noProof="0" dirty="0">
                <a:ln>
                  <a:noFill/>
                </a:ln>
                <a:solidFill>
                  <a:prstClr val="black"/>
                </a:solidFill>
                <a:effectLst/>
                <a:uLnTx/>
                <a:uFillTx/>
                <a:latin typeface="Arial"/>
                <a:ea typeface="+mn-ea"/>
                <a:cs typeface="+mn-cs"/>
              </a:endParaRPr>
            </a:p>
          </p:txBody>
        </p:sp>
        <p:sp>
          <p:nvSpPr>
            <p:cNvPr id="55" name="Rectangle 54">
              <a:extLst>
                <a:ext uri="{FF2B5EF4-FFF2-40B4-BE49-F238E27FC236}">
                  <a16:creationId xmlns:a16="http://schemas.microsoft.com/office/drawing/2014/main" id="{04A25EDE-CB4A-F82D-0174-D8479CA7DF47}"/>
                </a:ext>
              </a:extLst>
            </p:cNvPr>
            <p:cNvSpPr/>
            <p:nvPr/>
          </p:nvSpPr>
          <p:spPr>
            <a:xfrm>
              <a:off x="2987824" y="1604936"/>
              <a:ext cx="1245375" cy="25391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all" spc="0" normalizeH="0" baseline="0" noProof="0" dirty="0">
                  <a:ln>
                    <a:noFill/>
                  </a:ln>
                  <a:solidFill>
                    <a:prstClr val="white"/>
                  </a:solidFill>
                  <a:effectLst/>
                  <a:uLnTx/>
                  <a:uFillTx/>
                  <a:latin typeface="Arial"/>
                  <a:ea typeface="+mn-ea"/>
                  <a:cs typeface="+mn-cs"/>
                </a:rPr>
                <a:t>SITE INTERNET</a:t>
              </a:r>
            </a:p>
          </p:txBody>
        </p:sp>
        <p:sp>
          <p:nvSpPr>
            <p:cNvPr id="56" name="Rectangle 55">
              <a:extLst>
                <a:ext uri="{FF2B5EF4-FFF2-40B4-BE49-F238E27FC236}">
                  <a16:creationId xmlns:a16="http://schemas.microsoft.com/office/drawing/2014/main" id="{3D1B9A7E-A1B4-8EE9-AD6D-E8E559E9B569}"/>
                </a:ext>
              </a:extLst>
            </p:cNvPr>
            <p:cNvSpPr/>
            <p:nvPr/>
          </p:nvSpPr>
          <p:spPr>
            <a:xfrm>
              <a:off x="2987825" y="2283718"/>
              <a:ext cx="1245376" cy="221400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p:txBody>
        </p:sp>
        <p:pic>
          <p:nvPicPr>
            <p:cNvPr id="57" name="Image 56">
              <a:extLst>
                <a:ext uri="{FF2B5EF4-FFF2-40B4-BE49-F238E27FC236}">
                  <a16:creationId xmlns:a16="http://schemas.microsoft.com/office/drawing/2014/main" id="{D6052C40-7310-8E58-601D-E4C1041AB020}"/>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3084524" y="2446015"/>
              <a:ext cx="1051979" cy="1889409"/>
            </a:xfrm>
            <a:prstGeom prst="rect">
              <a:avLst/>
            </a:prstGeom>
            <a:effectLst>
              <a:outerShdw blurRad="63500" sx="102000" sy="102000" algn="ctr" rotWithShape="0">
                <a:prstClr val="black">
                  <a:alpha val="40000"/>
                </a:prstClr>
              </a:outerShdw>
            </a:effectLst>
          </p:spPr>
        </p:pic>
        <p:sp>
          <p:nvSpPr>
            <p:cNvPr id="60" name="Rectangle 59">
              <a:extLst>
                <a:ext uri="{FF2B5EF4-FFF2-40B4-BE49-F238E27FC236}">
                  <a16:creationId xmlns:a16="http://schemas.microsoft.com/office/drawing/2014/main" id="{E7E4BDDE-DCA3-46C8-CF81-32500142BDC4}"/>
                </a:ext>
              </a:extLst>
            </p:cNvPr>
            <p:cNvSpPr/>
            <p:nvPr/>
          </p:nvSpPr>
          <p:spPr>
            <a:xfrm>
              <a:off x="2987824" y="4317624"/>
              <a:ext cx="1245376" cy="18466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600" b="0" i="0" u="none" strike="noStrike" kern="1200" cap="none" spc="0" normalizeH="0" baseline="0" noProof="0" dirty="0">
                  <a:ln>
                    <a:noFill/>
                  </a:ln>
                  <a:solidFill>
                    <a:schemeClr val="tx2"/>
                  </a:solidFill>
                  <a:effectLst/>
                  <a:uLnTx/>
                  <a:uFillTx/>
                  <a:latin typeface="Arial"/>
                  <a:ea typeface="+mn-ea"/>
                  <a:cs typeface="+mn-cs"/>
                  <a:hlinkClick r:id="rId6">
                    <a:extLst>
                      <a:ext uri="{A12FA001-AC4F-418D-AE19-62706E023703}">
                        <ahyp:hlinkClr xmlns:ahyp="http://schemas.microsoft.com/office/drawing/2018/hyperlinkcolor" val="tx"/>
                      </a:ext>
                    </a:extLst>
                  </a:hlinkClick>
                </a:rPr>
                <a:t>http://www.chubbfrance.com</a:t>
              </a:r>
              <a:r>
                <a:rPr kumimoji="0" lang="fr-FR" sz="600" b="0" i="0" u="none" strike="noStrike" kern="1200" cap="none" spc="0" normalizeH="0" baseline="0" noProof="0" dirty="0">
                  <a:ln>
                    <a:noFill/>
                  </a:ln>
                  <a:solidFill>
                    <a:schemeClr val="tx2"/>
                  </a:solidFill>
                  <a:effectLst/>
                  <a:uLnTx/>
                  <a:uFillTx/>
                  <a:latin typeface="Arial"/>
                  <a:ea typeface="+mn-ea"/>
                  <a:cs typeface="+mn-cs"/>
                </a:rPr>
                <a:t> </a:t>
              </a:r>
            </a:p>
          </p:txBody>
        </p:sp>
        <p:pic>
          <p:nvPicPr>
            <p:cNvPr id="61" name="Image 60">
              <a:extLst>
                <a:ext uri="{FF2B5EF4-FFF2-40B4-BE49-F238E27FC236}">
                  <a16:creationId xmlns:a16="http://schemas.microsoft.com/office/drawing/2014/main" id="{1E65EA48-8592-14C0-7563-1EBED09EF60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685381" y="2416212"/>
              <a:ext cx="1000290" cy="1415754"/>
            </a:xfrm>
            <a:prstGeom prst="rect">
              <a:avLst/>
            </a:prstGeom>
            <a:effectLst>
              <a:outerShdw blurRad="50800" dist="38100" dir="2700000" algn="tl" rotWithShape="0">
                <a:prstClr val="black">
                  <a:alpha val="40000"/>
                </a:prstClr>
              </a:outerShdw>
            </a:effectLst>
          </p:spPr>
        </p:pic>
        <p:pic>
          <p:nvPicPr>
            <p:cNvPr id="62" name="Image 61">
              <a:extLst>
                <a:ext uri="{FF2B5EF4-FFF2-40B4-BE49-F238E27FC236}">
                  <a16:creationId xmlns:a16="http://schemas.microsoft.com/office/drawing/2014/main" id="{C4D3A0A7-19DA-72F9-2C01-69C53C713727}"/>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6804658" y="2995733"/>
              <a:ext cx="1000290" cy="1414225"/>
            </a:xfrm>
            <a:prstGeom prst="rect">
              <a:avLst/>
            </a:prstGeom>
          </p:spPr>
        </p:pic>
        <p:grpSp>
          <p:nvGrpSpPr>
            <p:cNvPr id="63" name="Groupe 62">
              <a:extLst>
                <a:ext uri="{FF2B5EF4-FFF2-40B4-BE49-F238E27FC236}">
                  <a16:creationId xmlns:a16="http://schemas.microsoft.com/office/drawing/2014/main" id="{12AB2B88-1CF8-7929-E7E9-4C2A5DF05A5D}"/>
                </a:ext>
              </a:extLst>
            </p:cNvPr>
            <p:cNvGrpSpPr/>
            <p:nvPr/>
          </p:nvGrpSpPr>
          <p:grpSpPr>
            <a:xfrm>
              <a:off x="4334736" y="1606663"/>
              <a:ext cx="1245376" cy="2899217"/>
              <a:chOff x="4334736" y="1606663"/>
              <a:chExt cx="1245376" cy="2899217"/>
            </a:xfrm>
          </p:grpSpPr>
          <p:sp>
            <p:nvSpPr>
              <p:cNvPr id="70" name="Rectangle 69">
                <a:extLst>
                  <a:ext uri="{FF2B5EF4-FFF2-40B4-BE49-F238E27FC236}">
                    <a16:creationId xmlns:a16="http://schemas.microsoft.com/office/drawing/2014/main" id="{A3483287-132B-5093-9E2A-AE0CA12E8E0D}"/>
                  </a:ext>
                </a:extLst>
              </p:cNvPr>
              <p:cNvSpPr/>
              <p:nvPr/>
            </p:nvSpPr>
            <p:spPr>
              <a:xfrm>
                <a:off x="4334736" y="2291879"/>
                <a:ext cx="1245376" cy="221400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050" b="0" i="0" u="none" strike="noStrike" kern="1200" cap="none" spc="0" normalizeH="0" baseline="0" noProof="0" dirty="0">
                  <a:ln>
                    <a:noFill/>
                  </a:ln>
                  <a:solidFill>
                    <a:prstClr val="black"/>
                  </a:solidFill>
                  <a:effectLst/>
                  <a:uLnTx/>
                  <a:uFillTx/>
                  <a:latin typeface="Arial"/>
                  <a:ea typeface="+mn-ea"/>
                  <a:cs typeface="+mn-cs"/>
                </a:endParaRPr>
              </a:p>
            </p:txBody>
          </p:sp>
          <p:sp>
            <p:nvSpPr>
              <p:cNvPr id="71" name="Rectangle 70">
                <a:extLst>
                  <a:ext uri="{FF2B5EF4-FFF2-40B4-BE49-F238E27FC236}">
                    <a16:creationId xmlns:a16="http://schemas.microsoft.com/office/drawing/2014/main" id="{9FA05735-ECB9-1B6F-C5AB-D022A25604D7}"/>
                  </a:ext>
                </a:extLst>
              </p:cNvPr>
              <p:cNvSpPr/>
              <p:nvPr/>
            </p:nvSpPr>
            <p:spPr>
              <a:xfrm>
                <a:off x="4334736" y="1606663"/>
                <a:ext cx="1245376" cy="491570"/>
              </a:xfrm>
              <a:prstGeom prst="rect">
                <a:avLst/>
              </a:prstGeom>
              <a:solidFill>
                <a:schemeClr val="accent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ctr"/>
              <a:lstStyle/>
              <a:p>
                <a:pPr marL="0" marR="0" lvl="0" indent="0" algn="ctr" defTabSz="914378" rtl="0" eaLnBrk="1" fontAlgn="auto" latinLnBrk="0" hangingPunct="1">
                  <a:lnSpc>
                    <a:spcPct val="100000"/>
                  </a:lnSpc>
                  <a:spcBef>
                    <a:spcPts val="0"/>
                  </a:spcBef>
                  <a:spcAft>
                    <a:spcPts val="0"/>
                  </a:spcAft>
                  <a:buClrTx/>
                  <a:buSzTx/>
                  <a:buFontTx/>
                  <a:buNone/>
                  <a:tabLst/>
                  <a:defRPr/>
                </a:pPr>
                <a:endParaRPr kumimoji="0" lang="fr-FR" sz="1100" b="1" i="0" u="none" strike="noStrike" kern="1200" cap="none" spc="0" normalizeH="0" baseline="0" noProof="0" dirty="0">
                  <a:ln>
                    <a:noFill/>
                  </a:ln>
                  <a:solidFill>
                    <a:prstClr val="black"/>
                  </a:solidFill>
                  <a:effectLst/>
                  <a:uLnTx/>
                  <a:uFillTx/>
                  <a:latin typeface="Arial"/>
                  <a:ea typeface="+mn-ea"/>
                  <a:cs typeface="+mn-cs"/>
                </a:endParaRPr>
              </a:p>
            </p:txBody>
          </p:sp>
          <p:sp>
            <p:nvSpPr>
              <p:cNvPr id="72" name="Rectangle 71">
                <a:extLst>
                  <a:ext uri="{FF2B5EF4-FFF2-40B4-BE49-F238E27FC236}">
                    <a16:creationId xmlns:a16="http://schemas.microsoft.com/office/drawing/2014/main" id="{CE462075-6246-C0BE-D831-A0F46E1608CE}"/>
                  </a:ext>
                </a:extLst>
              </p:cNvPr>
              <p:cNvSpPr/>
              <p:nvPr/>
            </p:nvSpPr>
            <p:spPr>
              <a:xfrm>
                <a:off x="4334736" y="1606663"/>
                <a:ext cx="1245375" cy="253916"/>
              </a:xfrm>
              <a:prstGeom prst="rect">
                <a:avLst/>
              </a:prstGeom>
            </p:spPr>
            <p:txBody>
              <a:bodyPr wrap="square">
                <a:spAutoFit/>
              </a:bodyPr>
              <a:lstStyle/>
              <a:p>
                <a:pPr marL="0" marR="0" lvl="0" indent="0" algn="ctr" defTabSz="914378" rtl="0" eaLnBrk="1" fontAlgn="auto" latinLnBrk="0" hangingPunct="1">
                  <a:lnSpc>
                    <a:spcPct val="100000"/>
                  </a:lnSpc>
                  <a:spcBef>
                    <a:spcPts val="0"/>
                  </a:spcBef>
                  <a:spcAft>
                    <a:spcPts val="0"/>
                  </a:spcAft>
                  <a:buClrTx/>
                  <a:buSzTx/>
                  <a:buFontTx/>
                  <a:buNone/>
                  <a:tabLst/>
                  <a:defRPr/>
                </a:pPr>
                <a:r>
                  <a:rPr kumimoji="0" lang="fr-FR" sz="1050" b="0" i="0" u="none" strike="noStrike" kern="1200" cap="all" spc="0" normalizeH="0" baseline="0" noProof="0" dirty="0">
                    <a:ln>
                      <a:noFill/>
                    </a:ln>
                    <a:solidFill>
                      <a:prstClr val="white"/>
                    </a:solidFill>
                    <a:effectLst/>
                    <a:uLnTx/>
                    <a:uFillTx/>
                    <a:latin typeface="Arial"/>
                    <a:ea typeface="+mn-ea"/>
                    <a:cs typeface="+mn-cs"/>
                  </a:rPr>
                  <a:t>Page LinkedIn</a:t>
                </a:r>
                <a:endParaRPr kumimoji="0" lang="fr-FR" sz="1050" b="0" i="0" u="none" strike="noStrike" kern="1200" cap="all" spc="0" normalizeH="0" baseline="0" noProof="0" dirty="0">
                  <a:ln>
                    <a:noFill/>
                  </a:ln>
                  <a:solidFill>
                    <a:prstClr val="white"/>
                  </a:solidFill>
                  <a:effectLst/>
                  <a:uLnTx/>
                  <a:uFillTx/>
                  <a:latin typeface="Arial"/>
                  <a:ea typeface="+mn-ea"/>
                  <a:cs typeface="+mn-cs"/>
                  <a:hlinkClick r:id="rId9"/>
                </a:endParaRPr>
              </a:p>
            </p:txBody>
          </p:sp>
          <p:pic>
            <p:nvPicPr>
              <p:cNvPr id="73" name="Image 72" descr="Une image contenant texte&#10;&#10;Description générée automatiquement">
                <a:extLst>
                  <a:ext uri="{FF2B5EF4-FFF2-40B4-BE49-F238E27FC236}">
                    <a16:creationId xmlns:a16="http://schemas.microsoft.com/office/drawing/2014/main" id="{0741F343-7134-B880-CA90-2AE1C812A95A}"/>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404636" y="2291879"/>
                <a:ext cx="1077082" cy="2214001"/>
              </a:xfrm>
              <a:prstGeom prst="rect">
                <a:avLst/>
              </a:prstGeom>
            </p:spPr>
          </p:pic>
        </p:grpSp>
        <p:pic>
          <p:nvPicPr>
            <p:cNvPr id="64" name="Image 63">
              <a:extLst>
                <a:ext uri="{FF2B5EF4-FFF2-40B4-BE49-F238E27FC236}">
                  <a16:creationId xmlns:a16="http://schemas.microsoft.com/office/drawing/2014/main" id="{EBE5A15B-F256-59C9-51D7-DCDE7E332138}"/>
                </a:ext>
              </a:extLst>
            </p:cNvPr>
            <p:cNvPicPr>
              <a:picLocks noChangeAspect="1"/>
            </p:cNvPicPr>
            <p:nvPr/>
          </p:nvPicPr>
          <p:blipFill>
            <a:blip r:embed="rId11"/>
            <a:stretch>
              <a:fillRect/>
            </a:stretch>
          </p:blipFill>
          <p:spPr>
            <a:xfrm>
              <a:off x="5895067" y="2416212"/>
              <a:ext cx="1029159" cy="1415753"/>
            </a:xfrm>
            <a:prstGeom prst="rect">
              <a:avLst/>
            </a:prstGeom>
          </p:spPr>
        </p:pic>
        <p:pic>
          <p:nvPicPr>
            <p:cNvPr id="65" name="Image 64">
              <a:extLst>
                <a:ext uri="{FF2B5EF4-FFF2-40B4-BE49-F238E27FC236}">
                  <a16:creationId xmlns:a16="http://schemas.microsoft.com/office/drawing/2014/main" id="{2ECB7E11-F5D7-B0F7-BA98-CCD36F58440A}"/>
                </a:ext>
              </a:extLst>
            </p:cNvPr>
            <p:cNvPicPr>
              <a:picLocks noChangeAspect="1"/>
            </p:cNvPicPr>
            <p:nvPr/>
          </p:nvPicPr>
          <p:blipFill>
            <a:blip r:embed="rId12"/>
            <a:stretch>
              <a:fillRect/>
            </a:stretch>
          </p:blipFill>
          <p:spPr>
            <a:xfrm>
              <a:off x="193548" y="2378713"/>
              <a:ext cx="1281442" cy="1811722"/>
            </a:xfrm>
            <a:prstGeom prst="rect">
              <a:avLst/>
            </a:prstGeom>
            <a:ln>
              <a:solidFill>
                <a:schemeClr val="accent1">
                  <a:shade val="95000"/>
                  <a:satMod val="105000"/>
                </a:schemeClr>
              </a:solidFill>
            </a:ln>
          </p:spPr>
        </p:pic>
        <p:pic>
          <p:nvPicPr>
            <p:cNvPr id="66" name="Image 65">
              <a:extLst>
                <a:ext uri="{FF2B5EF4-FFF2-40B4-BE49-F238E27FC236}">
                  <a16:creationId xmlns:a16="http://schemas.microsoft.com/office/drawing/2014/main" id="{59A55774-A648-5E5C-0919-6D7BE1717C73}"/>
                </a:ext>
              </a:extLst>
            </p:cNvPr>
            <p:cNvPicPr>
              <a:picLocks noChangeAspect="1"/>
            </p:cNvPicPr>
            <p:nvPr/>
          </p:nvPicPr>
          <p:blipFill>
            <a:blip r:embed="rId13"/>
            <a:stretch>
              <a:fillRect/>
            </a:stretch>
          </p:blipFill>
          <p:spPr>
            <a:xfrm>
              <a:off x="1605850" y="2858750"/>
              <a:ext cx="1232405" cy="324483"/>
            </a:xfrm>
            <a:prstGeom prst="rect">
              <a:avLst/>
            </a:prstGeom>
          </p:spPr>
        </p:pic>
        <p:pic>
          <p:nvPicPr>
            <p:cNvPr id="67" name="Image 66">
              <a:extLst>
                <a:ext uri="{FF2B5EF4-FFF2-40B4-BE49-F238E27FC236}">
                  <a16:creationId xmlns:a16="http://schemas.microsoft.com/office/drawing/2014/main" id="{0EF1AE97-A19D-A8B4-4DD2-FCC33077D6C0}"/>
                </a:ext>
              </a:extLst>
            </p:cNvPr>
            <p:cNvPicPr>
              <a:picLocks noChangeAspect="1"/>
            </p:cNvPicPr>
            <p:nvPr/>
          </p:nvPicPr>
          <p:blipFill>
            <a:blip r:embed="rId14"/>
            <a:stretch>
              <a:fillRect/>
            </a:stretch>
          </p:blipFill>
          <p:spPr>
            <a:xfrm>
              <a:off x="1605850" y="3334144"/>
              <a:ext cx="1231482" cy="330169"/>
            </a:xfrm>
            <a:prstGeom prst="rect">
              <a:avLst/>
            </a:prstGeom>
          </p:spPr>
        </p:pic>
        <p:pic>
          <p:nvPicPr>
            <p:cNvPr id="68" name="Image 67">
              <a:extLst>
                <a:ext uri="{FF2B5EF4-FFF2-40B4-BE49-F238E27FC236}">
                  <a16:creationId xmlns:a16="http://schemas.microsoft.com/office/drawing/2014/main" id="{74A97D48-3427-DF84-2F15-C997A490664F}"/>
                </a:ext>
              </a:extLst>
            </p:cNvPr>
            <p:cNvPicPr>
              <a:picLocks noChangeAspect="1"/>
            </p:cNvPicPr>
            <p:nvPr/>
          </p:nvPicPr>
          <p:blipFill>
            <a:blip r:embed="rId15"/>
            <a:stretch>
              <a:fillRect/>
            </a:stretch>
          </p:blipFill>
          <p:spPr>
            <a:xfrm>
              <a:off x="1605850" y="3815224"/>
              <a:ext cx="1221955" cy="375211"/>
            </a:xfrm>
            <a:prstGeom prst="rect">
              <a:avLst/>
            </a:prstGeom>
            <a:ln>
              <a:solidFill>
                <a:schemeClr val="accent1">
                  <a:shade val="95000"/>
                  <a:satMod val="105000"/>
                </a:schemeClr>
              </a:solidFill>
            </a:ln>
          </p:spPr>
        </p:pic>
        <p:pic>
          <p:nvPicPr>
            <p:cNvPr id="69" name="Image 68">
              <a:extLst>
                <a:ext uri="{FF2B5EF4-FFF2-40B4-BE49-F238E27FC236}">
                  <a16:creationId xmlns:a16="http://schemas.microsoft.com/office/drawing/2014/main" id="{29E0D0BA-D0B2-E340-6D95-F419724E1A08}"/>
                </a:ext>
              </a:extLst>
            </p:cNvPr>
            <p:cNvPicPr>
              <a:picLocks noChangeAspect="1"/>
            </p:cNvPicPr>
            <p:nvPr/>
          </p:nvPicPr>
          <p:blipFill rotWithShape="1">
            <a:blip r:embed="rId16"/>
            <a:srcRect b="80966"/>
            <a:stretch/>
          </p:blipFill>
          <p:spPr>
            <a:xfrm>
              <a:off x="1605850" y="2378713"/>
              <a:ext cx="1221955" cy="329126"/>
            </a:xfrm>
            <a:prstGeom prst="rect">
              <a:avLst/>
            </a:prstGeom>
          </p:spPr>
        </p:pic>
      </p:grpSp>
      <p:sp>
        <p:nvSpPr>
          <p:cNvPr id="77" name="Rectangle 76">
            <a:extLst>
              <a:ext uri="{FF2B5EF4-FFF2-40B4-BE49-F238E27FC236}">
                <a16:creationId xmlns:a16="http://schemas.microsoft.com/office/drawing/2014/main" id="{9BE4397E-CFE4-5A78-7CA5-757B62BA65BD}"/>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Les supports et l’intégrale de la sécurité </a:t>
            </a:r>
          </a:p>
        </p:txBody>
      </p:sp>
      <p:grpSp>
        <p:nvGrpSpPr>
          <p:cNvPr id="2" name="Groupe 1">
            <a:extLst>
              <a:ext uri="{FF2B5EF4-FFF2-40B4-BE49-F238E27FC236}">
                <a16:creationId xmlns:a16="http://schemas.microsoft.com/office/drawing/2014/main" id="{FB4488D1-B551-16E9-3146-8C2CB0707B95}"/>
              </a:ext>
            </a:extLst>
          </p:cNvPr>
          <p:cNvGrpSpPr/>
          <p:nvPr/>
        </p:nvGrpSpPr>
        <p:grpSpPr>
          <a:xfrm>
            <a:off x="293281" y="4778604"/>
            <a:ext cx="1617232" cy="258317"/>
            <a:chOff x="293281" y="4778604"/>
            <a:chExt cx="1617232" cy="258317"/>
          </a:xfrm>
        </p:grpSpPr>
        <p:pic>
          <p:nvPicPr>
            <p:cNvPr id="3" name="Image 2">
              <a:hlinkClick r:id="rId17" action="ppaction://hlinksldjump"/>
              <a:extLst>
                <a:ext uri="{FF2B5EF4-FFF2-40B4-BE49-F238E27FC236}">
                  <a16:creationId xmlns:a16="http://schemas.microsoft.com/office/drawing/2014/main" id="{2BA62E24-FB27-85EF-9701-16E5994E0935}"/>
                </a:ext>
              </a:extLst>
            </p:cNvPr>
            <p:cNvPicPr>
              <a:picLocks noChangeAspect="1"/>
            </p:cNvPicPr>
            <p:nvPr/>
          </p:nvPicPr>
          <p:blipFill>
            <a:blip r:embed="rId18">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4" name="Image 3">
              <a:hlinkClick r:id="rId19" action="ppaction://hlinksldjump"/>
              <a:extLst>
                <a:ext uri="{FF2B5EF4-FFF2-40B4-BE49-F238E27FC236}">
                  <a16:creationId xmlns:a16="http://schemas.microsoft.com/office/drawing/2014/main" id="{F4FA752E-4256-CABB-313A-1289764BAF02}"/>
                </a:ext>
              </a:extLst>
            </p:cNvPr>
            <p:cNvPicPr>
              <a:picLocks noChangeAspect="1"/>
            </p:cNvPicPr>
            <p:nvPr/>
          </p:nvPicPr>
          <p:blipFill>
            <a:blip r:embed="rId20"/>
            <a:stretch>
              <a:fillRect/>
            </a:stretch>
          </p:blipFill>
          <p:spPr>
            <a:xfrm>
              <a:off x="1403783" y="4778604"/>
              <a:ext cx="506730" cy="258317"/>
            </a:xfrm>
            <a:prstGeom prst="rect">
              <a:avLst/>
            </a:prstGeom>
          </p:spPr>
        </p:pic>
        <p:pic>
          <p:nvPicPr>
            <p:cNvPr id="5" name="Image 4">
              <a:hlinkClick r:id="rId21" action="ppaction://hlinksldjump"/>
              <a:extLst>
                <a:ext uri="{FF2B5EF4-FFF2-40B4-BE49-F238E27FC236}">
                  <a16:creationId xmlns:a16="http://schemas.microsoft.com/office/drawing/2014/main" id="{A318ED7B-FB23-B48E-60C0-FDF4A22DF49C}"/>
                </a:ext>
              </a:extLst>
            </p:cNvPr>
            <p:cNvPicPr>
              <a:picLocks noChangeAspect="1"/>
            </p:cNvPicPr>
            <p:nvPr/>
          </p:nvPicPr>
          <p:blipFill>
            <a:blip r:embed="rId22"/>
            <a:stretch>
              <a:fillRect/>
            </a:stretch>
          </p:blipFill>
          <p:spPr>
            <a:xfrm>
              <a:off x="822290" y="4778604"/>
              <a:ext cx="584693" cy="258317"/>
            </a:xfrm>
            <a:prstGeom prst="rect">
              <a:avLst/>
            </a:prstGeom>
          </p:spPr>
        </p:pic>
      </p:grpSp>
    </p:spTree>
    <p:extLst>
      <p:ext uri="{BB962C8B-B14F-4D97-AF65-F5344CB8AC3E}">
        <p14:creationId xmlns:p14="http://schemas.microsoft.com/office/powerpoint/2010/main" val="1500554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endParaRPr lang="en-US" dirty="0"/>
          </a:p>
        </p:txBody>
      </p:sp>
      <p:sp>
        <p:nvSpPr>
          <p:cNvPr id="3" name="Espace réservé du numéro de diapositive 2">
            <a:extLst>
              <a:ext uri="{FF2B5EF4-FFF2-40B4-BE49-F238E27FC236}">
                <a16:creationId xmlns:a16="http://schemas.microsoft.com/office/drawing/2014/main" id="{1E420B99-182A-E705-F530-2F56F34E95C8}"/>
              </a:ext>
            </a:extLst>
          </p:cNvPr>
          <p:cNvSpPr>
            <a:spLocks noGrp="1"/>
          </p:cNvSpPr>
          <p:nvPr>
            <p:ph type="sldNum" sz="quarter" idx="4"/>
          </p:nvPr>
        </p:nvSpPr>
        <p:spPr/>
        <p:txBody>
          <a:bodyPr/>
          <a:lstStyle/>
          <a:p>
            <a:fld id="{BE375096-6367-4A46-9B35-1C341654C780}" type="slidenum">
              <a:rPr lang="en-US" smtClean="0"/>
              <a:t>5</a:t>
            </a:fld>
            <a:endParaRPr lang="en-US"/>
          </a:p>
        </p:txBody>
      </p:sp>
      <p:grpSp>
        <p:nvGrpSpPr>
          <p:cNvPr id="4" name="Groupe 3">
            <a:extLst>
              <a:ext uri="{FF2B5EF4-FFF2-40B4-BE49-F238E27FC236}">
                <a16:creationId xmlns:a16="http://schemas.microsoft.com/office/drawing/2014/main" id="{03F3A471-99F8-A49A-B9C6-053C5FB91690}"/>
              </a:ext>
            </a:extLst>
          </p:cNvPr>
          <p:cNvGrpSpPr/>
          <p:nvPr/>
        </p:nvGrpSpPr>
        <p:grpSpPr>
          <a:xfrm>
            <a:off x="293281" y="4778604"/>
            <a:ext cx="1617232" cy="258317"/>
            <a:chOff x="293281" y="4778604"/>
            <a:chExt cx="1617232" cy="258317"/>
          </a:xfrm>
        </p:grpSpPr>
        <p:pic>
          <p:nvPicPr>
            <p:cNvPr id="7" name="Image 6">
              <a:hlinkClick r:id="rId2" action="ppaction://hlinksldjump"/>
              <a:extLst>
                <a:ext uri="{FF2B5EF4-FFF2-40B4-BE49-F238E27FC236}">
                  <a16:creationId xmlns:a16="http://schemas.microsoft.com/office/drawing/2014/main" id="{A000460E-3FE5-D94E-CBD3-5348BA1D21B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0" name="Image 9">
              <a:hlinkClick r:id="rId4" action="ppaction://hlinksldjump"/>
              <a:extLst>
                <a:ext uri="{FF2B5EF4-FFF2-40B4-BE49-F238E27FC236}">
                  <a16:creationId xmlns:a16="http://schemas.microsoft.com/office/drawing/2014/main" id="{78B1775A-EF6B-D1CA-4551-BBCBEEFCE19E}"/>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11" name="Image 10">
              <a:hlinkClick r:id="rId6" action="ppaction://hlinksldjump"/>
              <a:extLst>
                <a:ext uri="{FF2B5EF4-FFF2-40B4-BE49-F238E27FC236}">
                  <a16:creationId xmlns:a16="http://schemas.microsoft.com/office/drawing/2014/main" id="{0EA2D917-B061-0164-9087-3430BE18BC33}"/>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15" name="Groupe 14">
            <a:extLst>
              <a:ext uri="{FF2B5EF4-FFF2-40B4-BE49-F238E27FC236}">
                <a16:creationId xmlns:a16="http://schemas.microsoft.com/office/drawing/2014/main" id="{B6C46904-BF49-7DFD-B7DF-69CEE8252536}"/>
              </a:ext>
            </a:extLst>
          </p:cNvPr>
          <p:cNvGrpSpPr/>
          <p:nvPr/>
        </p:nvGrpSpPr>
        <p:grpSpPr>
          <a:xfrm>
            <a:off x="179512" y="1155152"/>
            <a:ext cx="8712968" cy="3072054"/>
            <a:chOff x="179512" y="1620045"/>
            <a:chExt cx="8712968" cy="3072054"/>
          </a:xfrm>
        </p:grpSpPr>
        <p:grpSp>
          <p:nvGrpSpPr>
            <p:cNvPr id="20" name="Groupe 19">
              <a:extLst>
                <a:ext uri="{FF2B5EF4-FFF2-40B4-BE49-F238E27FC236}">
                  <a16:creationId xmlns:a16="http://schemas.microsoft.com/office/drawing/2014/main" id="{2EF53161-BCA0-48A8-A191-61F69ED5FC40}"/>
                </a:ext>
              </a:extLst>
            </p:cNvPr>
            <p:cNvGrpSpPr/>
            <p:nvPr/>
          </p:nvGrpSpPr>
          <p:grpSpPr>
            <a:xfrm>
              <a:off x="179512" y="1620046"/>
              <a:ext cx="1891947" cy="2927134"/>
              <a:chOff x="2151228" y="1620046"/>
              <a:chExt cx="1891947" cy="2927134"/>
            </a:xfrm>
          </p:grpSpPr>
          <p:sp>
            <p:nvSpPr>
              <p:cNvPr id="88" name="Rectangle 87">
                <a:extLst>
                  <a:ext uri="{FF2B5EF4-FFF2-40B4-BE49-F238E27FC236}">
                    <a16:creationId xmlns:a16="http://schemas.microsoft.com/office/drawing/2014/main" id="{AAC2CAD2-BD01-4458-A994-D2BDD7B78194}"/>
                  </a:ext>
                </a:extLst>
              </p:cNvPr>
              <p:cNvSpPr/>
              <p:nvPr/>
            </p:nvSpPr>
            <p:spPr>
              <a:xfrm>
                <a:off x="2166804" y="1620046"/>
                <a:ext cx="1872208"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89" name="Rectangle 88">
                <a:extLst>
                  <a:ext uri="{FF2B5EF4-FFF2-40B4-BE49-F238E27FC236}">
                    <a16:creationId xmlns:a16="http://schemas.microsoft.com/office/drawing/2014/main" id="{82D14DED-9D19-4B86-B1B9-2A72D4B036B7}"/>
                  </a:ext>
                </a:extLst>
              </p:cNvPr>
              <p:cNvSpPr/>
              <p:nvPr/>
            </p:nvSpPr>
            <p:spPr>
              <a:xfrm>
                <a:off x="2151228" y="2681619"/>
                <a:ext cx="1891947"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90" name="Rectangle 89">
                <a:extLst>
                  <a:ext uri="{FF2B5EF4-FFF2-40B4-BE49-F238E27FC236}">
                    <a16:creationId xmlns:a16="http://schemas.microsoft.com/office/drawing/2014/main" id="{DD895186-E8AA-40ED-9AC3-9A4FFECF27CD}"/>
                  </a:ext>
                </a:extLst>
              </p:cNvPr>
              <p:cNvSpPr/>
              <p:nvPr/>
            </p:nvSpPr>
            <p:spPr>
              <a:xfrm>
                <a:off x="2166804" y="2684396"/>
                <a:ext cx="1872207"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all" spc="0" normalizeH="0" baseline="0" noProof="0" dirty="0">
                    <a:ln>
                      <a:noFill/>
                    </a:ln>
                    <a:solidFill>
                      <a:srgbClr val="1F497D"/>
                    </a:solidFill>
                    <a:effectLst/>
                    <a:uLnTx/>
                    <a:uFillTx/>
                    <a:latin typeface="Arial"/>
                    <a:ea typeface="+mn-ea"/>
                    <a:cs typeface="+mn-cs"/>
                  </a:rPr>
                  <a:t>C.SCAN / C.SCAN+</a:t>
                </a:r>
              </a:p>
            </p:txBody>
          </p:sp>
          <p:sp>
            <p:nvSpPr>
              <p:cNvPr id="91" name="Rectangle 90">
                <a:extLst>
                  <a:ext uri="{FF2B5EF4-FFF2-40B4-BE49-F238E27FC236}">
                    <a16:creationId xmlns:a16="http://schemas.microsoft.com/office/drawing/2014/main" id="{7924E208-B4B9-40F5-BD6C-E319569621D3}"/>
                  </a:ext>
                </a:extLst>
              </p:cNvPr>
              <p:cNvSpPr/>
              <p:nvPr/>
            </p:nvSpPr>
            <p:spPr>
              <a:xfrm>
                <a:off x="2166806" y="1620048"/>
                <a:ext cx="1872207"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dirty="0">
                    <a:solidFill>
                      <a:srgbClr val="002060"/>
                    </a:solidFill>
                    <a:latin typeface="Arial"/>
                  </a:rPr>
                  <a:t>Gamme collective</a:t>
                </a:r>
                <a:endParaRPr kumimoji="0" lang="fr-FR" sz="1050" b="0" i="0" u="none" strike="noStrike" kern="1200" cap="none" spc="0" normalizeH="0" baseline="0" noProof="0" dirty="0">
                  <a:ln>
                    <a:noFill/>
                  </a:ln>
                  <a:solidFill>
                    <a:srgbClr val="002060"/>
                  </a:solidFill>
                  <a:effectLst/>
                  <a:uLnTx/>
                  <a:uFillTx/>
                  <a:latin typeface="Arial"/>
                  <a:ea typeface="+mn-ea"/>
                  <a:cs typeface="+mn-cs"/>
                </a:endParaRPr>
              </a:p>
            </p:txBody>
          </p:sp>
          <p:sp>
            <p:nvSpPr>
              <p:cNvPr id="92" name="Rectangle 91">
                <a:extLst>
                  <a:ext uri="{FF2B5EF4-FFF2-40B4-BE49-F238E27FC236}">
                    <a16:creationId xmlns:a16="http://schemas.microsoft.com/office/drawing/2014/main" id="{C577CA30-B323-4DCC-B25A-302B091C7AAD}"/>
                  </a:ext>
                </a:extLst>
              </p:cNvPr>
              <p:cNvSpPr/>
              <p:nvPr/>
            </p:nvSpPr>
            <p:spPr>
              <a:xfrm>
                <a:off x="2166805" y="3723878"/>
                <a:ext cx="1872207" cy="82330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Nos gammes collectives C.SCAN+ filtrent les perturbations et corrigent les performances. leurs seuils de sensibilité sont réglables</a:t>
                </a:r>
                <a:r>
                  <a:rPr kumimoji="0" lang="fr-FR" sz="950" b="0" i="0" u="none" strike="noStrike" kern="1200" cap="none" spc="0" normalizeH="0" baseline="30000" noProof="0" dirty="0">
                    <a:ln>
                      <a:noFill/>
                    </a:ln>
                    <a:solidFill>
                      <a:srgbClr val="002060"/>
                    </a:solidFill>
                    <a:effectLst/>
                    <a:uLnTx/>
                    <a:uFillTx/>
                    <a:latin typeface="Arial"/>
                    <a:ea typeface="+mn-ea"/>
                    <a:cs typeface="+mn-cs"/>
                  </a:rPr>
                  <a:t>(2)</a:t>
                </a:r>
              </a:p>
            </p:txBody>
          </p:sp>
          <p:sp>
            <p:nvSpPr>
              <p:cNvPr id="93" name="Rectangle 92">
                <a:extLst>
                  <a:ext uri="{FF2B5EF4-FFF2-40B4-BE49-F238E27FC236}">
                    <a16:creationId xmlns:a16="http://schemas.microsoft.com/office/drawing/2014/main" id="{DAAC1300-D33A-4923-A015-EA9D7805CABA}"/>
                  </a:ext>
                </a:extLst>
              </p:cNvPr>
              <p:cNvSpPr/>
              <p:nvPr/>
            </p:nvSpPr>
            <p:spPr>
              <a:xfrm>
                <a:off x="2166805" y="2910728"/>
                <a:ext cx="1872208"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Offrir</a:t>
                </a:r>
                <a:endParaRPr kumimoji="0" lang="fr-FR" sz="950" i="0" u="none" strike="noStrike" kern="1200" cap="none" spc="0" normalizeH="0" baseline="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i="0" u="none" strike="noStrike" kern="1200" cap="none" spc="0" normalizeH="0" baseline="0" noProof="0" dirty="0">
                    <a:ln>
                      <a:noFill/>
                    </a:ln>
                    <a:solidFill>
                      <a:prstClr val="black"/>
                    </a:solidFill>
                    <a:effectLst/>
                    <a:uLnTx/>
                    <a:uFillTx/>
                    <a:latin typeface="Arial"/>
                    <a:ea typeface="+mn-ea"/>
                    <a:cs typeface="+mn-cs"/>
                  </a:rPr>
                  <a:t>des fonctionnalités élaborées dès les entrées de gamme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i="0" u="none" strike="noStrike" kern="1200" cap="none" spc="0" normalizeH="0" baseline="0" noProof="0" dirty="0">
                    <a:ln>
                      <a:noFill/>
                    </a:ln>
                    <a:solidFill>
                      <a:prstClr val="black"/>
                    </a:solidFill>
                    <a:effectLst/>
                    <a:uLnTx/>
                    <a:uFillTx/>
                    <a:latin typeface="Arial"/>
                    <a:ea typeface="+mn-ea"/>
                    <a:cs typeface="+mn-cs"/>
                  </a:rPr>
                  <a:t>pour une sécurité optimale</a:t>
                </a:r>
                <a:endParaRPr kumimoji="0" lang="fr-FR" sz="950" b="0" i="0" u="none" strike="noStrike" kern="1200" cap="none" spc="0" normalizeH="0" baseline="0" noProof="0" dirty="0">
                  <a:ln>
                    <a:noFill/>
                  </a:ln>
                  <a:solidFill>
                    <a:prstClr val="black"/>
                  </a:solidFill>
                  <a:effectLst/>
                  <a:uLnTx/>
                  <a:uFillTx/>
                  <a:latin typeface="Arial"/>
                  <a:ea typeface="+mn-ea"/>
                  <a:cs typeface="+mn-cs"/>
                </a:endParaRPr>
              </a:p>
            </p:txBody>
          </p:sp>
          <p:grpSp>
            <p:nvGrpSpPr>
              <p:cNvPr id="19" name="Groupe 18">
                <a:extLst>
                  <a:ext uri="{FF2B5EF4-FFF2-40B4-BE49-F238E27FC236}">
                    <a16:creationId xmlns:a16="http://schemas.microsoft.com/office/drawing/2014/main" id="{47FB69B3-C02F-453A-BFC9-014501F8118B}"/>
                  </a:ext>
                </a:extLst>
              </p:cNvPr>
              <p:cNvGrpSpPr/>
              <p:nvPr/>
            </p:nvGrpSpPr>
            <p:grpSpPr>
              <a:xfrm>
                <a:off x="2282713" y="2009528"/>
                <a:ext cx="1656611" cy="597794"/>
                <a:chOff x="2282713" y="2009528"/>
                <a:chExt cx="1656611" cy="597794"/>
              </a:xfrm>
            </p:grpSpPr>
            <p:sp>
              <p:nvSpPr>
                <p:cNvPr id="94" name="Rectangle à coins arrondis 65">
                  <a:extLst>
                    <a:ext uri="{FF2B5EF4-FFF2-40B4-BE49-F238E27FC236}">
                      <a16:creationId xmlns:a16="http://schemas.microsoft.com/office/drawing/2014/main" id="{6B4F7530-9A70-45A2-B8FC-26A611817254}"/>
                    </a:ext>
                  </a:extLst>
                </p:cNvPr>
                <p:cNvSpPr/>
                <p:nvPr/>
              </p:nvSpPr>
              <p:spPr>
                <a:xfrm>
                  <a:off x="2282713" y="2009528"/>
                  <a:ext cx="1656611" cy="59779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18" name="Groupe 17">
                  <a:extLst>
                    <a:ext uri="{FF2B5EF4-FFF2-40B4-BE49-F238E27FC236}">
                      <a16:creationId xmlns:a16="http://schemas.microsoft.com/office/drawing/2014/main" id="{AB68B5B0-CE41-432B-8A55-E1669F74597E}"/>
                    </a:ext>
                  </a:extLst>
                </p:cNvPr>
                <p:cNvGrpSpPr/>
                <p:nvPr/>
              </p:nvGrpSpPr>
              <p:grpSpPr>
                <a:xfrm>
                  <a:off x="2395690" y="2141492"/>
                  <a:ext cx="1430656" cy="333867"/>
                  <a:chOff x="2381873" y="2122666"/>
                  <a:chExt cx="1430656" cy="333867"/>
                </a:xfrm>
              </p:grpSpPr>
              <p:pic>
                <p:nvPicPr>
                  <p:cNvPr id="9" name="Image 8">
                    <a:extLst>
                      <a:ext uri="{FF2B5EF4-FFF2-40B4-BE49-F238E27FC236}">
                        <a16:creationId xmlns:a16="http://schemas.microsoft.com/office/drawing/2014/main" id="{EB80CCAF-0752-4A21-9B0A-A01269573CDF}"/>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381873" y="2138837"/>
                    <a:ext cx="404881" cy="307829"/>
                  </a:xfrm>
                  <a:prstGeom prst="rect">
                    <a:avLst/>
                  </a:prstGeom>
                </p:spPr>
              </p:pic>
              <p:pic>
                <p:nvPicPr>
                  <p:cNvPr id="14" name="Image 13" descr="Une image contenant intérieur, conteneur&#10;&#10;Description générée automatiquement">
                    <a:extLst>
                      <a:ext uri="{FF2B5EF4-FFF2-40B4-BE49-F238E27FC236}">
                        <a16:creationId xmlns:a16="http://schemas.microsoft.com/office/drawing/2014/main" id="{467E8186-58E0-4542-B4BD-8D8CF6C39044}"/>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2884166" y="2129142"/>
                    <a:ext cx="388594" cy="317524"/>
                  </a:xfrm>
                  <a:prstGeom prst="rect">
                    <a:avLst/>
                  </a:prstGeom>
                </p:spPr>
              </p:pic>
              <p:pic>
                <p:nvPicPr>
                  <p:cNvPr id="16" name="Image 15" descr="Une image contenant fermer, projecteur&#10;&#10;Description générée automatiquement">
                    <a:extLst>
                      <a:ext uri="{FF2B5EF4-FFF2-40B4-BE49-F238E27FC236}">
                        <a16:creationId xmlns:a16="http://schemas.microsoft.com/office/drawing/2014/main" id="{D9C52987-6D1E-479A-8CD9-F13921B5B96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a:stretch/>
                </p:blipFill>
                <p:spPr>
                  <a:xfrm>
                    <a:off x="3370172" y="2122666"/>
                    <a:ext cx="442357" cy="333867"/>
                  </a:xfrm>
                  <a:prstGeom prst="rect">
                    <a:avLst/>
                  </a:prstGeom>
                </p:spPr>
              </p:pic>
            </p:grpSp>
          </p:grpSp>
        </p:grpSp>
        <p:sp>
          <p:nvSpPr>
            <p:cNvPr id="42" name="Rectangle 41"/>
            <p:cNvSpPr/>
            <p:nvPr/>
          </p:nvSpPr>
          <p:spPr>
            <a:xfrm>
              <a:off x="6269811" y="1620045"/>
              <a:ext cx="2622669" cy="2895921"/>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algn="ctr" defTabSz="767635"/>
              <a:endParaRPr lang="en-US" sz="1500">
                <a:solidFill>
                  <a:schemeClr val="bg1"/>
                </a:solidFill>
              </a:endParaRPr>
            </a:p>
          </p:txBody>
        </p:sp>
        <p:sp>
          <p:nvSpPr>
            <p:cNvPr id="72" name="Rectangle à coins arrondis 71"/>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bg1"/>
                </a:solidFill>
              </a:endParaRPr>
            </a:p>
          </p:txBody>
        </p:sp>
        <p:sp>
          <p:nvSpPr>
            <p:cNvPr id="41" name="Rectangle 40"/>
            <p:cNvSpPr/>
            <p:nvPr/>
          </p:nvSpPr>
          <p:spPr>
            <a:xfrm>
              <a:off x="6269810" y="3068005"/>
              <a:ext cx="2622669" cy="800219"/>
            </a:xfrm>
            <a:prstGeom prst="rect">
              <a:avLst/>
            </a:prstGeom>
          </p:spPr>
          <p:txBody>
            <a:bodyPr wrap="square">
              <a:spAutoFit/>
            </a:bodyPr>
            <a:lstStyle/>
            <a:p>
              <a:pPr lvl="0" algn="ctr"/>
              <a:r>
                <a:rPr lang="fr-FR" sz="950" dirty="0">
                  <a:solidFill>
                    <a:schemeClr val="bg1"/>
                  </a:solidFill>
                </a:rPr>
                <a:t>Services d’installation I7 </a:t>
              </a:r>
              <a:r>
                <a:rPr lang="fr-FR" sz="950" baseline="30000" dirty="0">
                  <a:solidFill>
                    <a:schemeClr val="bg1"/>
                  </a:solidFill>
                </a:rPr>
                <a:t>(1)</a:t>
              </a:r>
              <a:endParaRPr lang="fr-FR" sz="950" dirty="0">
                <a:solidFill>
                  <a:schemeClr val="bg1"/>
                </a:solidFill>
              </a:endParaRPr>
            </a:p>
            <a:p>
              <a:pPr lvl="0" algn="ctr"/>
              <a:endParaRPr lang="fr-FR" sz="400" dirty="0">
                <a:solidFill>
                  <a:schemeClr val="bg1"/>
                </a:solidFill>
              </a:endParaRPr>
            </a:p>
            <a:p>
              <a:pPr lvl="0" algn="ctr"/>
              <a:r>
                <a:rPr lang="fr-FR" sz="950" dirty="0">
                  <a:solidFill>
                    <a:schemeClr val="bg1"/>
                  </a:solidFill>
                </a:rPr>
                <a:t>Services de maintenance F7</a:t>
              </a:r>
              <a:r>
                <a:rPr lang="fr-FR" sz="950" baseline="30000" dirty="0">
                  <a:solidFill>
                    <a:schemeClr val="bg1"/>
                  </a:solidFill>
                </a:rPr>
                <a:t>(1)</a:t>
              </a:r>
              <a:endParaRPr lang="fr-FR" sz="950" dirty="0">
                <a:solidFill>
                  <a:schemeClr val="bg1"/>
                </a:solidFill>
              </a:endParaRPr>
            </a:p>
            <a:p>
              <a:pPr lvl="0" algn="ctr"/>
              <a:endParaRPr lang="fr-FR" sz="400" dirty="0">
                <a:solidFill>
                  <a:schemeClr val="bg1"/>
                </a:solidFill>
              </a:endParaRPr>
            </a:p>
            <a:p>
              <a:pPr lvl="0" algn="ctr"/>
              <a:r>
                <a:rPr lang="fr-FR" sz="950" dirty="0">
                  <a:solidFill>
                    <a:schemeClr val="bg1"/>
                  </a:solidFill>
                </a:rPr>
                <a:t>Systèmes de détection incendie Centralisateurs de mise en sécurité incendie</a:t>
              </a:r>
            </a:p>
          </p:txBody>
        </p:sp>
        <p:pic>
          <p:nvPicPr>
            <p:cNvPr id="50" name="Image 49"/>
            <p:cNvPicPr>
              <a:picLocks noChangeAspect="1"/>
            </p:cNvPicPr>
            <p:nvPr/>
          </p:nvPicPr>
          <p:blipFill rotWithShape="1">
            <a:blip r:embed="rId11" cstate="print">
              <a:extLst>
                <a:ext uri="{BEBA8EAE-BF5A-486C-A8C5-ECC9F3942E4B}">
                  <a14:imgProps xmlns:a14="http://schemas.microsoft.com/office/drawing/2010/main">
                    <a14:imgLayer r:embed="rId12">
                      <a14:imgEffect>
                        <a14:sharpenSoften amount="5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911071" y="2061836"/>
              <a:ext cx="765386" cy="505191"/>
            </a:xfrm>
            <a:prstGeom prst="roundRect">
              <a:avLst>
                <a:gd name="adj" fmla="val 8594"/>
              </a:avLst>
            </a:prstGeom>
            <a:solidFill>
              <a:srgbClr val="FFFFFF">
                <a:shade val="85000"/>
              </a:srgbClr>
            </a:solidFill>
            <a:ln>
              <a:noFill/>
            </a:ln>
            <a:effectLst/>
          </p:spPr>
        </p:pic>
        <p:pic>
          <p:nvPicPr>
            <p:cNvPr id="51" name="Image 50"/>
            <p:cNvPicPr>
              <a:picLocks noChangeAspect="1"/>
            </p:cNvPicPr>
            <p:nvPr/>
          </p:nvPicPr>
          <p:blipFill rotWithShape="1">
            <a:blip r:embed="rId13" cstate="print">
              <a:extLst>
                <a:ext uri="{BEBA8EAE-BF5A-486C-A8C5-ECC9F3942E4B}">
                  <a14:imgProps xmlns:a14="http://schemas.microsoft.com/office/drawing/2010/main">
                    <a14:imgLayer r:embed="rId14">
                      <a14:imgEffect>
                        <a14:brightnessContrast bright="20000"/>
                      </a14:imgEffect>
                    </a14:imgLayer>
                  </a14:imgProps>
                </a:ext>
                <a:ext uri="{28A0092B-C50C-407E-A947-70E740481C1C}">
                  <a14:useLocalDpi xmlns:a14="http://schemas.microsoft.com/office/drawing/2010/main"/>
                </a:ext>
              </a:extLst>
            </a:blip>
            <a:srcRect/>
            <a:stretch/>
          </p:blipFill>
          <p:spPr>
            <a:xfrm>
              <a:off x="6429535" y="2067834"/>
              <a:ext cx="806762" cy="499134"/>
            </a:xfrm>
            <a:prstGeom prst="roundRect">
              <a:avLst>
                <a:gd name="adj" fmla="val 8594"/>
              </a:avLst>
            </a:prstGeom>
            <a:solidFill>
              <a:srgbClr val="FFFFFF">
                <a:shade val="85000"/>
              </a:srgbClr>
            </a:solidFill>
            <a:ln>
              <a:noFill/>
            </a:ln>
            <a:effectLst/>
          </p:spPr>
        </p:pic>
        <p:sp>
          <p:nvSpPr>
            <p:cNvPr id="52" name="Arrondir un rectangle avec un coin du même côté 51"/>
            <p:cNvSpPr/>
            <p:nvPr/>
          </p:nvSpPr>
          <p:spPr>
            <a:xfrm>
              <a:off x="6269811" y="1620048"/>
              <a:ext cx="2622669" cy="278472"/>
            </a:xfrm>
            <a:prstGeom prst="round2SameRect">
              <a:avLst>
                <a:gd name="adj1" fmla="val 32832"/>
                <a:gd name="adj2" fmla="val 0"/>
              </a:avLst>
            </a:prstGeom>
            <a:noFill/>
          </p:spPr>
          <p:txBody>
            <a:bodyPr wrap="square">
              <a:spAutoFit/>
            </a:bodyPr>
            <a:lstStyle/>
            <a:p>
              <a:pPr algn="ctr"/>
              <a:r>
                <a:rPr lang="fr-FR" sz="1050" b="1" dirty="0">
                  <a:solidFill>
                    <a:schemeClr val="bg1"/>
                  </a:solidFill>
                </a:rPr>
                <a:t>Le service de proximité</a:t>
              </a:r>
            </a:p>
          </p:txBody>
        </p:sp>
        <p:cxnSp>
          <p:nvCxnSpPr>
            <p:cNvPr id="60" name="Connecteur droit 59"/>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dirty="0">
                <a:solidFill>
                  <a:prstClr val="white"/>
                </a:solidFill>
              </a:endParaRPr>
            </a:p>
          </p:txBody>
        </p:sp>
        <p:sp>
          <p:nvSpPr>
            <p:cNvPr id="49" name="Rectangle 48"/>
            <p:cNvSpPr/>
            <p:nvPr/>
          </p:nvSpPr>
          <p:spPr>
            <a:xfrm>
              <a:off x="6444208" y="2669679"/>
              <a:ext cx="2239692" cy="238527"/>
            </a:xfrm>
            <a:prstGeom prst="rect">
              <a:avLst/>
            </a:prstGeom>
            <a:noFill/>
          </p:spPr>
          <p:txBody>
            <a:bodyPr wrap="square">
              <a:spAutoFit/>
            </a:bodyPr>
            <a:lstStyle/>
            <a:p>
              <a:pPr algn="ctr"/>
              <a:r>
                <a:rPr lang="fr-FR" sz="950" b="1" dirty="0">
                  <a:solidFill>
                    <a:prstClr val="white"/>
                  </a:solidFill>
                </a:rPr>
                <a:t>Les          Chubb France</a:t>
              </a:r>
            </a:p>
          </p:txBody>
        </p:sp>
        <p:pic>
          <p:nvPicPr>
            <p:cNvPr id="54" name="Picture 3"/>
            <p:cNvPicPr>
              <a:picLocks noChangeAspect="1" noChangeArrowheads="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43" name="Image 42"/>
            <p:cNvPicPr>
              <a:picLocks noChangeAspect="1"/>
            </p:cNvPicPr>
            <p:nvPr/>
          </p:nvPicPr>
          <p:blipFill>
            <a:blip r:embed="rId16" cstate="print">
              <a:extLst>
                <a:ext uri="{28A0092B-C50C-407E-A947-70E740481C1C}">
                  <a14:useLocalDpi xmlns:a14="http://schemas.microsoft.com/office/drawing/2010/main"/>
                </a:ext>
              </a:extLst>
            </a:blip>
            <a:stretch>
              <a:fillRect/>
            </a:stretch>
          </p:blipFill>
          <p:spPr>
            <a:xfrm>
              <a:off x="7364632" y="2076135"/>
              <a:ext cx="463409" cy="484611"/>
            </a:xfrm>
            <a:prstGeom prst="rect">
              <a:avLst/>
            </a:prstGeom>
          </p:spPr>
        </p:pic>
        <p:grpSp>
          <p:nvGrpSpPr>
            <p:cNvPr id="6" name="Groupe 5">
              <a:extLst>
                <a:ext uri="{FF2B5EF4-FFF2-40B4-BE49-F238E27FC236}">
                  <a16:creationId xmlns:a16="http://schemas.microsoft.com/office/drawing/2014/main" id="{46DB7CEF-9228-412B-9DD1-4EF0A4665921}"/>
                </a:ext>
              </a:extLst>
            </p:cNvPr>
            <p:cNvGrpSpPr/>
            <p:nvPr/>
          </p:nvGrpSpPr>
          <p:grpSpPr>
            <a:xfrm>
              <a:off x="2185521" y="1620046"/>
              <a:ext cx="1872209" cy="2895920"/>
              <a:chOff x="2339752" y="1620046"/>
              <a:chExt cx="1872209" cy="2895920"/>
            </a:xfrm>
          </p:grpSpPr>
          <p:sp>
            <p:nvSpPr>
              <p:cNvPr id="53" name="Rectangle à coins arrondis 11">
                <a:extLst>
                  <a:ext uri="{FF2B5EF4-FFF2-40B4-BE49-F238E27FC236}">
                    <a16:creationId xmlns:a16="http://schemas.microsoft.com/office/drawing/2014/main" id="{5DA9D106-7C8E-45A1-8623-00A30F296B15}"/>
                  </a:ext>
                </a:extLst>
              </p:cNvPr>
              <p:cNvSpPr/>
              <p:nvPr/>
            </p:nvSpPr>
            <p:spPr>
              <a:xfrm>
                <a:off x="2453520" y="1995686"/>
                <a:ext cx="1686432"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62" name="Rectangle 61">
                <a:extLst>
                  <a:ext uri="{FF2B5EF4-FFF2-40B4-BE49-F238E27FC236}">
                    <a16:creationId xmlns:a16="http://schemas.microsoft.com/office/drawing/2014/main" id="{F413EE74-A57E-4CD7-B4E7-102B514BE602}"/>
                  </a:ext>
                </a:extLst>
              </p:cNvPr>
              <p:cNvSpPr/>
              <p:nvPr/>
            </p:nvSpPr>
            <p:spPr>
              <a:xfrm>
                <a:off x="2339752" y="1620046"/>
                <a:ext cx="1872208"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63" name="Rectangle 62">
                <a:extLst>
                  <a:ext uri="{FF2B5EF4-FFF2-40B4-BE49-F238E27FC236}">
                    <a16:creationId xmlns:a16="http://schemas.microsoft.com/office/drawing/2014/main" id="{C8DEED01-BB55-475E-9CF9-F5A3C5C8C93D}"/>
                  </a:ext>
                </a:extLst>
              </p:cNvPr>
              <p:cNvSpPr/>
              <p:nvPr/>
            </p:nvSpPr>
            <p:spPr>
              <a:xfrm>
                <a:off x="2339752" y="2669680"/>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3" name="Rectangle 72">
                <a:extLst>
                  <a:ext uri="{FF2B5EF4-FFF2-40B4-BE49-F238E27FC236}">
                    <a16:creationId xmlns:a16="http://schemas.microsoft.com/office/drawing/2014/main" id="{D3DDD752-67C8-4D81-8C4E-6C922D457399}"/>
                  </a:ext>
                </a:extLst>
              </p:cNvPr>
              <p:cNvSpPr/>
              <p:nvPr/>
            </p:nvSpPr>
            <p:spPr>
              <a:xfrm>
                <a:off x="2339752" y="1620048"/>
                <a:ext cx="1872208"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Gamme adressable</a:t>
                </a:r>
              </a:p>
            </p:txBody>
          </p:sp>
          <p:sp>
            <p:nvSpPr>
              <p:cNvPr id="74" name="Rectangle 73">
                <a:extLst>
                  <a:ext uri="{FF2B5EF4-FFF2-40B4-BE49-F238E27FC236}">
                    <a16:creationId xmlns:a16="http://schemas.microsoft.com/office/drawing/2014/main" id="{D6EE6E7B-F744-430C-8EFF-575668904D2B}"/>
                  </a:ext>
                </a:extLst>
              </p:cNvPr>
              <p:cNvSpPr/>
              <p:nvPr/>
            </p:nvSpPr>
            <p:spPr>
              <a:xfrm>
                <a:off x="2339752" y="2684398"/>
                <a:ext cx="1872208"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I.scan+</a:t>
                </a:r>
              </a:p>
            </p:txBody>
          </p:sp>
          <p:sp>
            <p:nvSpPr>
              <p:cNvPr id="75" name="Rectangle 74">
                <a:extLst>
                  <a:ext uri="{FF2B5EF4-FFF2-40B4-BE49-F238E27FC236}">
                    <a16:creationId xmlns:a16="http://schemas.microsoft.com/office/drawing/2014/main" id="{E2C504EC-B94C-4054-B2BB-9D362D41EC38}"/>
                  </a:ext>
                </a:extLst>
              </p:cNvPr>
              <p:cNvSpPr/>
              <p:nvPr/>
            </p:nvSpPr>
            <p:spPr>
              <a:xfrm>
                <a:off x="2339753" y="2910728"/>
                <a:ext cx="1872208"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Couvrir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vos locaux pour prévenir d’un début incendie en facilitant la localisation des détecteurs</a:t>
                </a:r>
              </a:p>
            </p:txBody>
          </p:sp>
          <p:sp>
            <p:nvSpPr>
              <p:cNvPr id="76" name="Rectangle 75">
                <a:extLst>
                  <a:ext uri="{FF2B5EF4-FFF2-40B4-BE49-F238E27FC236}">
                    <a16:creationId xmlns:a16="http://schemas.microsoft.com/office/drawing/2014/main" id="{53D35DB9-555D-40DD-9F90-66D5AD22112B}"/>
                  </a:ext>
                </a:extLst>
              </p:cNvPr>
              <p:cNvSpPr/>
              <p:nvPr/>
            </p:nvSpPr>
            <p:spPr>
              <a:xfrm>
                <a:off x="2348966" y="3723878"/>
                <a:ext cx="1862994"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Nos gammes adressables combinent efficacité et stabilité  des détecteurs de fumée, de chaleur et détecteurs combinés </a:t>
                </a:r>
              </a:p>
            </p:txBody>
          </p:sp>
          <p:sp>
            <p:nvSpPr>
              <p:cNvPr id="82" name="Rectangle à coins arrondis 22">
                <a:extLst>
                  <a:ext uri="{FF2B5EF4-FFF2-40B4-BE49-F238E27FC236}">
                    <a16:creationId xmlns:a16="http://schemas.microsoft.com/office/drawing/2014/main" id="{C17BCF41-89C8-499A-8B5F-E439227B71B6}"/>
                  </a:ext>
                </a:extLst>
              </p:cNvPr>
              <p:cNvSpPr/>
              <p:nvPr/>
            </p:nvSpPr>
            <p:spPr>
              <a:xfrm>
                <a:off x="2449357" y="1995686"/>
                <a:ext cx="1626939"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83" name="Image 82">
                <a:extLst>
                  <a:ext uri="{FF2B5EF4-FFF2-40B4-BE49-F238E27FC236}">
                    <a16:creationId xmlns:a16="http://schemas.microsoft.com/office/drawing/2014/main" id="{29C97DB7-71A4-4E52-BAB6-027C26499C58}"/>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2566765" y="2157554"/>
                <a:ext cx="349051" cy="289113"/>
              </a:xfrm>
              <a:prstGeom prst="rect">
                <a:avLst/>
              </a:prstGeom>
            </p:spPr>
          </p:pic>
          <p:pic>
            <p:nvPicPr>
              <p:cNvPr id="84" name="Image 83" descr="IScan+M.png">
                <a:extLst>
                  <a:ext uri="{FF2B5EF4-FFF2-40B4-BE49-F238E27FC236}">
                    <a16:creationId xmlns:a16="http://schemas.microsoft.com/office/drawing/2014/main" id="{DF166577-D3B2-4E15-A0B3-6B7FEA4B3E58}"/>
                  </a:ext>
                </a:extLst>
              </p:cNvPr>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3499235" y="2137104"/>
                <a:ext cx="394741" cy="330351"/>
              </a:xfrm>
              <a:prstGeom prst="rect">
                <a:avLst/>
              </a:prstGeom>
            </p:spPr>
          </p:pic>
          <p:pic>
            <p:nvPicPr>
              <p:cNvPr id="86" name="Image 85">
                <a:extLst>
                  <a:ext uri="{FF2B5EF4-FFF2-40B4-BE49-F238E27FC236}">
                    <a16:creationId xmlns:a16="http://schemas.microsoft.com/office/drawing/2014/main" id="{950ABD26-0EF1-466B-8483-D0F2FCEA5F82}"/>
                  </a:ext>
                </a:extLst>
              </p:cNvPr>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3051586" y="2153577"/>
                <a:ext cx="368286" cy="309695"/>
              </a:xfrm>
              <a:prstGeom prst="rect">
                <a:avLst/>
              </a:prstGeom>
            </p:spPr>
          </p:pic>
        </p:grpSp>
        <p:sp>
          <p:nvSpPr>
            <p:cNvPr id="12" name="ZoneTexte 11">
              <a:extLst>
                <a:ext uri="{FF2B5EF4-FFF2-40B4-BE49-F238E27FC236}">
                  <a16:creationId xmlns:a16="http://schemas.microsoft.com/office/drawing/2014/main" id="{9CD02662-6529-F533-2F64-7A4014411771}"/>
                </a:ext>
              </a:extLst>
            </p:cNvPr>
            <p:cNvSpPr txBox="1"/>
            <p:nvPr/>
          </p:nvSpPr>
          <p:spPr>
            <a:xfrm>
              <a:off x="6269810" y="4522822"/>
              <a:ext cx="2597134" cy="169277"/>
            </a:xfrm>
            <a:prstGeom prst="rect">
              <a:avLst/>
            </a:prstGeom>
            <a:noFill/>
            <a:effectLst/>
          </p:spPr>
          <p:txBody>
            <a:bodyPr wrap="square" rtlCol="0">
              <a:spAutoFit/>
            </a:bodyPr>
            <a:lstStyle/>
            <a:p>
              <a:pPr marL="228594" indent="-228594" algn="r" defTabSz="914378">
                <a:buFontTx/>
                <a:buAutoNum type="arabicParenBoth"/>
              </a:pPr>
              <a:r>
                <a:rPr lang="fr-FR" sz="500" i="1" dirty="0">
                  <a:solidFill>
                    <a:schemeClr val="tx1">
                      <a:lumMod val="50000"/>
                      <a:lumOff val="50000"/>
                    </a:schemeClr>
                  </a:solidFill>
                  <a:latin typeface="Arial"/>
                </a:rPr>
                <a:t>liste de nos agences I7, F7 certifiées  : cnpp.com</a:t>
              </a:r>
            </a:p>
          </p:txBody>
        </p:sp>
        <p:sp>
          <p:nvSpPr>
            <p:cNvPr id="13" name="Rectangle 12">
              <a:extLst>
                <a:ext uri="{FF2B5EF4-FFF2-40B4-BE49-F238E27FC236}">
                  <a16:creationId xmlns:a16="http://schemas.microsoft.com/office/drawing/2014/main" id="{05C5E57E-F649-FEE7-0D5C-C9E8D32F1029}"/>
                </a:ext>
              </a:extLst>
            </p:cNvPr>
            <p:cNvSpPr/>
            <p:nvPr/>
          </p:nvSpPr>
          <p:spPr>
            <a:xfrm>
              <a:off x="190925" y="4507432"/>
              <a:ext cx="1891947" cy="169277"/>
            </a:xfrm>
            <a:prstGeom prst="rect">
              <a:avLst/>
            </a:prstGeom>
          </p:spPr>
          <p:txBody>
            <a:bodyPr wrap="square">
              <a:spAutoFit/>
            </a:bodyPr>
            <a:lstStyle/>
            <a:p>
              <a:pPr algn="r" defTabSz="914378"/>
              <a:r>
                <a:rPr lang="fr-FR" sz="500" i="1" baseline="30000" dirty="0">
                  <a:solidFill>
                    <a:schemeClr val="tx1">
                      <a:lumMod val="50000"/>
                      <a:lumOff val="50000"/>
                    </a:schemeClr>
                  </a:solidFill>
                  <a:latin typeface="Arial"/>
                </a:rPr>
                <a:t>(2) </a:t>
              </a:r>
              <a:r>
                <a:rPr lang="fr-FR" sz="500" i="1" dirty="0">
                  <a:solidFill>
                    <a:schemeClr val="tx1">
                      <a:lumMod val="50000"/>
                      <a:lumOff val="50000"/>
                    </a:schemeClr>
                  </a:solidFill>
                  <a:latin typeface="Arial"/>
                </a:rPr>
                <a:t>Détecteurs de fumée C.</a:t>
              </a:r>
              <a:r>
                <a:rPr lang="fr-FR" sz="500" i="1">
                  <a:solidFill>
                    <a:schemeClr val="tx1">
                      <a:lumMod val="50000"/>
                      <a:lumOff val="50000"/>
                    </a:schemeClr>
                  </a:solidFill>
                  <a:latin typeface="Arial"/>
                </a:rPr>
                <a:t>SCAN+O, </a:t>
              </a:r>
              <a:r>
                <a:rPr lang="fr-FR" sz="500" i="1" dirty="0">
                  <a:solidFill>
                    <a:schemeClr val="tx1">
                      <a:lumMod val="50000"/>
                      <a:lumOff val="50000"/>
                    </a:schemeClr>
                  </a:solidFill>
                  <a:latin typeface="Arial"/>
                </a:rPr>
                <a:t>C.SCAN+M</a:t>
              </a:r>
            </a:p>
          </p:txBody>
        </p:sp>
        <p:grpSp>
          <p:nvGrpSpPr>
            <p:cNvPr id="17" name="Groupe 16">
              <a:extLst>
                <a:ext uri="{FF2B5EF4-FFF2-40B4-BE49-F238E27FC236}">
                  <a16:creationId xmlns:a16="http://schemas.microsoft.com/office/drawing/2014/main" id="{91A0E1AA-35C6-1F96-BCC5-129F7E1F8C6A}"/>
                </a:ext>
              </a:extLst>
            </p:cNvPr>
            <p:cNvGrpSpPr/>
            <p:nvPr/>
          </p:nvGrpSpPr>
          <p:grpSpPr>
            <a:xfrm>
              <a:off x="4171793" y="1622394"/>
              <a:ext cx="1872209" cy="2927134"/>
              <a:chOff x="251519" y="1622394"/>
              <a:chExt cx="1872209" cy="2927134"/>
            </a:xfrm>
          </p:grpSpPr>
          <p:sp>
            <p:nvSpPr>
              <p:cNvPr id="21" name="Rectangle à coins arrondis 11">
                <a:extLst>
                  <a:ext uri="{FF2B5EF4-FFF2-40B4-BE49-F238E27FC236}">
                    <a16:creationId xmlns:a16="http://schemas.microsoft.com/office/drawing/2014/main" id="{05401307-B4B1-DCB5-8A98-87D9F32D12C5}"/>
                  </a:ext>
                </a:extLst>
              </p:cNvPr>
              <p:cNvSpPr/>
              <p:nvPr/>
            </p:nvSpPr>
            <p:spPr>
              <a:xfrm>
                <a:off x="365287" y="1998034"/>
                <a:ext cx="1686432"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3" name="Rectangle 22">
                <a:extLst>
                  <a:ext uri="{FF2B5EF4-FFF2-40B4-BE49-F238E27FC236}">
                    <a16:creationId xmlns:a16="http://schemas.microsoft.com/office/drawing/2014/main" id="{E66CB62E-6500-7E94-FF44-F6B6E8EFD7E1}"/>
                  </a:ext>
                </a:extLst>
              </p:cNvPr>
              <p:cNvSpPr/>
              <p:nvPr/>
            </p:nvSpPr>
            <p:spPr>
              <a:xfrm>
                <a:off x="251519" y="1622394"/>
                <a:ext cx="1872208"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24" name="Rectangle 23">
                <a:extLst>
                  <a:ext uri="{FF2B5EF4-FFF2-40B4-BE49-F238E27FC236}">
                    <a16:creationId xmlns:a16="http://schemas.microsoft.com/office/drawing/2014/main" id="{FACAADA2-A941-A686-0B4B-A26E25303D96}"/>
                  </a:ext>
                </a:extLst>
              </p:cNvPr>
              <p:cNvSpPr/>
              <p:nvPr/>
            </p:nvSpPr>
            <p:spPr>
              <a:xfrm>
                <a:off x="251519" y="2672028"/>
                <a:ext cx="1872207"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5" name="Rectangle 24">
                <a:extLst>
                  <a:ext uri="{FF2B5EF4-FFF2-40B4-BE49-F238E27FC236}">
                    <a16:creationId xmlns:a16="http://schemas.microsoft.com/office/drawing/2014/main" id="{BADFDEAE-6591-1253-B427-E21ACB7A9AD8}"/>
                  </a:ext>
                </a:extLst>
              </p:cNvPr>
              <p:cNvSpPr/>
              <p:nvPr/>
            </p:nvSpPr>
            <p:spPr>
              <a:xfrm>
                <a:off x="251519" y="1622396"/>
                <a:ext cx="1872208"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Détection radio</a:t>
                </a:r>
              </a:p>
            </p:txBody>
          </p:sp>
          <p:sp>
            <p:nvSpPr>
              <p:cNvPr id="26" name="Rectangle 25">
                <a:extLst>
                  <a:ext uri="{FF2B5EF4-FFF2-40B4-BE49-F238E27FC236}">
                    <a16:creationId xmlns:a16="http://schemas.microsoft.com/office/drawing/2014/main" id="{9FB4E957-D338-722B-90B3-0AB0C5759DB3}"/>
                  </a:ext>
                </a:extLst>
              </p:cNvPr>
              <p:cNvSpPr/>
              <p:nvPr/>
            </p:nvSpPr>
            <p:spPr>
              <a:xfrm>
                <a:off x="251519" y="2686746"/>
                <a:ext cx="1872208"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Gamme R.scan+</a:t>
                </a:r>
              </a:p>
            </p:txBody>
          </p:sp>
          <p:sp>
            <p:nvSpPr>
              <p:cNvPr id="27" name="Rectangle 26">
                <a:extLst>
                  <a:ext uri="{FF2B5EF4-FFF2-40B4-BE49-F238E27FC236}">
                    <a16:creationId xmlns:a16="http://schemas.microsoft.com/office/drawing/2014/main" id="{082E1B47-0D94-6BC8-6B62-EC5F4E2A50E4}"/>
                  </a:ext>
                </a:extLst>
              </p:cNvPr>
              <p:cNvSpPr/>
              <p:nvPr/>
            </p:nvSpPr>
            <p:spPr>
              <a:xfrm>
                <a:off x="251520" y="2913076"/>
                <a:ext cx="1872208"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Se prémunir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Des passages de câbles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de détecteurs, déclencheurs manuels, indicateurs d’action</a:t>
                </a:r>
              </a:p>
            </p:txBody>
          </p:sp>
          <p:sp>
            <p:nvSpPr>
              <p:cNvPr id="28" name="Rectangle 27">
                <a:extLst>
                  <a:ext uri="{FF2B5EF4-FFF2-40B4-BE49-F238E27FC236}">
                    <a16:creationId xmlns:a16="http://schemas.microsoft.com/office/drawing/2014/main" id="{8302F652-0B1B-06F7-BEF6-BDE1C060B635}"/>
                  </a:ext>
                </a:extLst>
              </p:cNvPr>
              <p:cNvSpPr/>
              <p:nvPr/>
            </p:nvSpPr>
            <p:spPr>
              <a:xfrm>
                <a:off x="260733" y="3726226"/>
                <a:ext cx="1862994" cy="823302"/>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1F497D"/>
                    </a:solidFill>
                    <a:effectLst/>
                    <a:uLnTx/>
                    <a:uFillTx/>
                    <a:latin typeface="Arial"/>
                    <a:ea typeface="+mn-ea"/>
                    <a:cs typeface="+mn-cs"/>
                  </a:rPr>
                  <a:t>Nous innovons avec une gamme complète radio adressable combinée à la gamme filaire pour une intégration optimum</a:t>
                </a:r>
              </a:p>
            </p:txBody>
          </p:sp>
          <p:sp>
            <p:nvSpPr>
              <p:cNvPr id="29" name="Rectangle à coins arrondis 22">
                <a:extLst>
                  <a:ext uri="{FF2B5EF4-FFF2-40B4-BE49-F238E27FC236}">
                    <a16:creationId xmlns:a16="http://schemas.microsoft.com/office/drawing/2014/main" id="{EA03B59D-94BB-6D24-7DD3-79D4D2ECFCB2}"/>
                  </a:ext>
                </a:extLst>
              </p:cNvPr>
              <p:cNvSpPr/>
              <p:nvPr/>
            </p:nvSpPr>
            <p:spPr>
              <a:xfrm>
                <a:off x="611559" y="1998034"/>
                <a:ext cx="1152128"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30" name="Image 29">
                <a:extLst>
                  <a:ext uri="{FF2B5EF4-FFF2-40B4-BE49-F238E27FC236}">
                    <a16:creationId xmlns:a16="http://schemas.microsoft.com/office/drawing/2014/main" id="{AB648324-E3F3-356B-735D-A0A6BFF7CAF1}"/>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762904" y="2012270"/>
                <a:ext cx="849438" cy="587021"/>
              </a:xfrm>
              <a:prstGeom prst="rect">
                <a:avLst/>
              </a:prstGeom>
            </p:spPr>
          </p:pic>
        </p:grpSp>
      </p:grpSp>
      <p:sp>
        <p:nvSpPr>
          <p:cNvPr id="8" name="Rectangle 7">
            <a:extLst>
              <a:ext uri="{FF2B5EF4-FFF2-40B4-BE49-F238E27FC236}">
                <a16:creationId xmlns:a16="http://schemas.microsoft.com/office/drawing/2014/main" id="{18215A6C-EDE5-0883-AF30-7FBE23E7E9E2}"/>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Détection automatique d’incendie ponctuelle</a:t>
            </a:r>
          </a:p>
        </p:txBody>
      </p:sp>
    </p:spTree>
    <p:extLst>
      <p:ext uri="{BB962C8B-B14F-4D97-AF65-F5344CB8AC3E}">
        <p14:creationId xmlns:p14="http://schemas.microsoft.com/office/powerpoint/2010/main" val="1527068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9DFB139D-7C7A-65EF-0824-B6FE747776B8}"/>
              </a:ext>
            </a:extLst>
          </p:cNvPr>
          <p:cNvSpPr>
            <a:spLocks noGrp="1"/>
          </p:cNvSpPr>
          <p:nvPr>
            <p:ph type="sldNum" sz="quarter" idx="4"/>
          </p:nvPr>
        </p:nvSpPr>
        <p:spPr/>
        <p:txBody>
          <a:bodyPr/>
          <a:lstStyle/>
          <a:p>
            <a:fld id="{BE375096-6367-4A46-9B35-1C341654C780}" type="slidenum">
              <a:rPr lang="en-US" smtClean="0"/>
              <a:t>6</a:t>
            </a:fld>
            <a:endParaRPr lang="en-US"/>
          </a:p>
        </p:txBody>
      </p:sp>
      <p:grpSp>
        <p:nvGrpSpPr>
          <p:cNvPr id="5" name="Groupe 4">
            <a:extLst>
              <a:ext uri="{FF2B5EF4-FFF2-40B4-BE49-F238E27FC236}">
                <a16:creationId xmlns:a16="http://schemas.microsoft.com/office/drawing/2014/main" id="{960FCA71-27A9-FFD9-7566-A44E72482DF6}"/>
              </a:ext>
            </a:extLst>
          </p:cNvPr>
          <p:cNvGrpSpPr/>
          <p:nvPr/>
        </p:nvGrpSpPr>
        <p:grpSpPr>
          <a:xfrm>
            <a:off x="293281" y="4778604"/>
            <a:ext cx="1617232" cy="258317"/>
            <a:chOff x="293281" y="4778604"/>
            <a:chExt cx="1617232" cy="258317"/>
          </a:xfrm>
        </p:grpSpPr>
        <p:pic>
          <p:nvPicPr>
            <p:cNvPr id="6" name="Image 5">
              <a:hlinkClick r:id="rId2" action="ppaction://hlinksldjump"/>
              <a:extLst>
                <a:ext uri="{FF2B5EF4-FFF2-40B4-BE49-F238E27FC236}">
                  <a16:creationId xmlns:a16="http://schemas.microsoft.com/office/drawing/2014/main" id="{53E253CD-F669-CFFA-39E8-0ACCDEC384EF}"/>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7" name="Image 6">
              <a:hlinkClick r:id="rId4" action="ppaction://hlinksldjump"/>
              <a:extLst>
                <a:ext uri="{FF2B5EF4-FFF2-40B4-BE49-F238E27FC236}">
                  <a16:creationId xmlns:a16="http://schemas.microsoft.com/office/drawing/2014/main" id="{DA3A34D3-DF28-F2A9-C50E-F42798645301}"/>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8" name="Image 7">
              <a:hlinkClick r:id="rId6" action="ppaction://hlinksldjump"/>
              <a:extLst>
                <a:ext uri="{FF2B5EF4-FFF2-40B4-BE49-F238E27FC236}">
                  <a16:creationId xmlns:a16="http://schemas.microsoft.com/office/drawing/2014/main" id="{B8EFEF09-B65D-8D6B-67FC-2AA80C05CAF8}"/>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25" name="Groupe 24">
            <a:extLst>
              <a:ext uri="{FF2B5EF4-FFF2-40B4-BE49-F238E27FC236}">
                <a16:creationId xmlns:a16="http://schemas.microsoft.com/office/drawing/2014/main" id="{D8D56DB2-F26E-3972-F920-2776408A17D1}"/>
              </a:ext>
            </a:extLst>
          </p:cNvPr>
          <p:cNvGrpSpPr/>
          <p:nvPr/>
        </p:nvGrpSpPr>
        <p:grpSpPr>
          <a:xfrm>
            <a:off x="123457" y="1155152"/>
            <a:ext cx="8729833" cy="2918328"/>
            <a:chOff x="123457" y="1622393"/>
            <a:chExt cx="8729833" cy="2918328"/>
          </a:xfrm>
        </p:grpSpPr>
        <p:grpSp>
          <p:nvGrpSpPr>
            <p:cNvPr id="17" name="Groupe 16">
              <a:extLst>
                <a:ext uri="{FF2B5EF4-FFF2-40B4-BE49-F238E27FC236}">
                  <a16:creationId xmlns:a16="http://schemas.microsoft.com/office/drawing/2014/main" id="{98B8BFB9-BE84-2F57-0C02-63792A25829B}"/>
                </a:ext>
              </a:extLst>
            </p:cNvPr>
            <p:cNvGrpSpPr/>
            <p:nvPr/>
          </p:nvGrpSpPr>
          <p:grpSpPr>
            <a:xfrm>
              <a:off x="6084169" y="3225922"/>
              <a:ext cx="2769121" cy="1314799"/>
              <a:chOff x="6084169" y="3225922"/>
              <a:chExt cx="2769121" cy="1314799"/>
            </a:xfrm>
          </p:grpSpPr>
          <p:pic>
            <p:nvPicPr>
              <p:cNvPr id="3084" name="Picture 12"/>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086955" y="3236183"/>
                <a:ext cx="2766335" cy="130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Rectangle 18">
                <a:extLst>
                  <a:ext uri="{FF2B5EF4-FFF2-40B4-BE49-F238E27FC236}">
                    <a16:creationId xmlns:a16="http://schemas.microsoft.com/office/drawing/2014/main" id="{B23FBF72-837F-4FEA-BE3C-B5DB33F6DE9A}"/>
                  </a:ext>
                </a:extLst>
              </p:cNvPr>
              <p:cNvSpPr/>
              <p:nvPr/>
            </p:nvSpPr>
            <p:spPr>
              <a:xfrm>
                <a:off x="6084169" y="3225922"/>
                <a:ext cx="2769121" cy="303428"/>
              </a:xfrm>
              <a:prstGeom prst="rect">
                <a:avLst/>
              </a:prstGeom>
              <a:solidFill>
                <a:schemeClr val="accent1">
                  <a:lumMod val="20000"/>
                  <a:lumOff val="8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26" name="Rectangle 25"/>
              <p:cNvSpPr/>
              <p:nvPr/>
            </p:nvSpPr>
            <p:spPr>
              <a:xfrm>
                <a:off x="6280596" y="3254526"/>
                <a:ext cx="2572693" cy="24622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F497D"/>
                    </a:solidFill>
                    <a:effectLst/>
                    <a:uLnTx/>
                    <a:uFillTx/>
                    <a:latin typeface="Arial"/>
                    <a:ea typeface="+mn-ea"/>
                    <a:cs typeface="+mn-cs"/>
                  </a:rPr>
                  <a:t>Optimisation de l’exploitation</a:t>
                </a:r>
              </a:p>
            </p:txBody>
          </p:sp>
        </p:grpSp>
        <p:grpSp>
          <p:nvGrpSpPr>
            <p:cNvPr id="14" name="Groupe 13">
              <a:extLst>
                <a:ext uri="{FF2B5EF4-FFF2-40B4-BE49-F238E27FC236}">
                  <a16:creationId xmlns:a16="http://schemas.microsoft.com/office/drawing/2014/main" id="{AB83DF06-ED82-0B7B-B5B8-FB39188E63D1}"/>
                </a:ext>
              </a:extLst>
            </p:cNvPr>
            <p:cNvGrpSpPr/>
            <p:nvPr/>
          </p:nvGrpSpPr>
          <p:grpSpPr>
            <a:xfrm>
              <a:off x="3190078" y="1622394"/>
              <a:ext cx="2750073" cy="1299787"/>
              <a:chOff x="2843808" y="1622394"/>
              <a:chExt cx="2750073" cy="1299787"/>
            </a:xfrm>
          </p:grpSpPr>
          <p:sp>
            <p:nvSpPr>
              <p:cNvPr id="47" name="Rectangle 46">
                <a:extLst>
                  <a:ext uri="{FF2B5EF4-FFF2-40B4-BE49-F238E27FC236}">
                    <a16:creationId xmlns:a16="http://schemas.microsoft.com/office/drawing/2014/main" id="{3AD4B2A0-B2BC-46E8-8EA3-726937FF6598}"/>
                  </a:ext>
                </a:extLst>
              </p:cNvPr>
              <p:cNvSpPr/>
              <p:nvPr/>
            </p:nvSpPr>
            <p:spPr>
              <a:xfrm>
                <a:off x="4139953" y="1622394"/>
                <a:ext cx="1453928" cy="129068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6" name="Image 35" descr="Une image contenant bâtiment, vieux, blanc&#10;&#10;Description générée automatiquement">
                <a:extLst>
                  <a:ext uri="{FF2B5EF4-FFF2-40B4-BE49-F238E27FC236}">
                    <a16:creationId xmlns:a16="http://schemas.microsoft.com/office/drawing/2014/main" id="{D1C23DCC-0939-49E9-9798-9254F92FF672}"/>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l="23460"/>
              <a:stretch/>
            </p:blipFill>
            <p:spPr>
              <a:xfrm>
                <a:off x="4139951" y="1622394"/>
                <a:ext cx="1453929" cy="1290682"/>
              </a:xfrm>
              <a:prstGeom prst="rect">
                <a:avLst/>
              </a:prstGeom>
            </p:spPr>
          </p:pic>
          <p:pic>
            <p:nvPicPr>
              <p:cNvPr id="3081" name="Picture 9"/>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r="52869"/>
              <a:stretch/>
            </p:blipFill>
            <p:spPr bwMode="auto">
              <a:xfrm>
                <a:off x="2843811" y="1622394"/>
                <a:ext cx="1296142" cy="1293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0" name="Rectangle 19">
                <a:extLst>
                  <a:ext uri="{FF2B5EF4-FFF2-40B4-BE49-F238E27FC236}">
                    <a16:creationId xmlns:a16="http://schemas.microsoft.com/office/drawing/2014/main" id="{C5474B1E-29F8-46CF-88E6-AC9610C4BDA9}"/>
                  </a:ext>
                </a:extLst>
              </p:cNvPr>
              <p:cNvSpPr/>
              <p:nvPr/>
            </p:nvSpPr>
            <p:spPr>
              <a:xfrm>
                <a:off x="2843809" y="2612280"/>
                <a:ext cx="2750072" cy="309901"/>
              </a:xfrm>
              <a:prstGeom prst="rect">
                <a:avLst/>
              </a:prstGeom>
              <a:solidFill>
                <a:schemeClr val="accent1">
                  <a:lumMod val="20000"/>
                  <a:lumOff val="8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12" name="Rectangle 11"/>
              <p:cNvSpPr/>
              <p:nvPr/>
            </p:nvSpPr>
            <p:spPr>
              <a:xfrm>
                <a:off x="2843808" y="2647358"/>
                <a:ext cx="2672933"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F497D"/>
                    </a:solidFill>
                    <a:effectLst/>
                    <a:uLnTx/>
                    <a:uFillTx/>
                    <a:latin typeface="Arial"/>
                    <a:ea typeface="+mn-ea"/>
                    <a:cs typeface="+mn-cs"/>
                  </a:rPr>
                  <a:t>Intégration architecturale</a:t>
                </a:r>
              </a:p>
            </p:txBody>
          </p:sp>
        </p:grpSp>
        <p:grpSp>
          <p:nvGrpSpPr>
            <p:cNvPr id="15" name="Groupe 14">
              <a:extLst>
                <a:ext uri="{FF2B5EF4-FFF2-40B4-BE49-F238E27FC236}">
                  <a16:creationId xmlns:a16="http://schemas.microsoft.com/office/drawing/2014/main" id="{DC4B7FB8-3AC5-8F6D-976F-8962976C3737}"/>
                </a:ext>
              </a:extLst>
            </p:cNvPr>
            <p:cNvGrpSpPr/>
            <p:nvPr/>
          </p:nvGrpSpPr>
          <p:grpSpPr>
            <a:xfrm>
              <a:off x="3190078" y="3226547"/>
              <a:ext cx="2750074" cy="1309483"/>
              <a:chOff x="2843808" y="3226547"/>
              <a:chExt cx="2750074" cy="1309483"/>
            </a:xfrm>
          </p:grpSpPr>
          <p:pic>
            <p:nvPicPr>
              <p:cNvPr id="3082" name="Picture 10"/>
              <p:cNvPicPr>
                <a:picLocks noChangeAspect="1" noChangeArrowheads="1"/>
              </p:cNvPicPr>
              <p:nvPr/>
            </p:nvPicPr>
            <p:blipFill rotWithShape="1">
              <a:blip r:embed="rId11" cstate="screen">
                <a:extLst>
                  <a:ext uri="{28A0092B-C50C-407E-A947-70E740481C1C}">
                    <a14:useLocalDpi xmlns:a14="http://schemas.microsoft.com/office/drawing/2010/main"/>
                  </a:ext>
                </a:extLst>
              </a:blip>
              <a:srcRect t="10622" b="10659"/>
              <a:stretch/>
            </p:blipFill>
            <p:spPr bwMode="auto">
              <a:xfrm>
                <a:off x="2843810" y="3231492"/>
                <a:ext cx="2750072" cy="130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1" name="Rectangle 20">
                <a:extLst>
                  <a:ext uri="{FF2B5EF4-FFF2-40B4-BE49-F238E27FC236}">
                    <a16:creationId xmlns:a16="http://schemas.microsoft.com/office/drawing/2014/main" id="{2FEE629F-FF65-4604-B7F0-D6B85A83A776}"/>
                  </a:ext>
                </a:extLst>
              </p:cNvPr>
              <p:cNvSpPr/>
              <p:nvPr/>
            </p:nvSpPr>
            <p:spPr>
              <a:xfrm>
                <a:off x="2843810" y="3226547"/>
                <a:ext cx="2750072" cy="303428"/>
              </a:xfrm>
              <a:prstGeom prst="rect">
                <a:avLst/>
              </a:prstGeom>
              <a:solidFill>
                <a:schemeClr val="accent1">
                  <a:lumMod val="20000"/>
                  <a:lumOff val="8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27" name="Rectangle 26"/>
              <p:cNvSpPr/>
              <p:nvPr/>
            </p:nvSpPr>
            <p:spPr>
              <a:xfrm>
                <a:off x="2843808" y="3255151"/>
                <a:ext cx="2527166" cy="246221"/>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F497D"/>
                    </a:solidFill>
                    <a:effectLst/>
                    <a:uLnTx/>
                    <a:uFillTx/>
                    <a:latin typeface="Arial"/>
                    <a:ea typeface="+mn-ea"/>
                    <a:cs typeface="+mn-cs"/>
                  </a:rPr>
                  <a:t>Détection de chantier</a:t>
                </a:r>
              </a:p>
            </p:txBody>
          </p:sp>
        </p:grpSp>
        <p:grpSp>
          <p:nvGrpSpPr>
            <p:cNvPr id="16" name="Groupe 15">
              <a:extLst>
                <a:ext uri="{FF2B5EF4-FFF2-40B4-BE49-F238E27FC236}">
                  <a16:creationId xmlns:a16="http://schemas.microsoft.com/office/drawing/2014/main" id="{6B029A8F-F0B9-A70D-DBF1-25063E86343F}"/>
                </a:ext>
              </a:extLst>
            </p:cNvPr>
            <p:cNvGrpSpPr/>
            <p:nvPr/>
          </p:nvGrpSpPr>
          <p:grpSpPr>
            <a:xfrm>
              <a:off x="6084169" y="1622393"/>
              <a:ext cx="2769120" cy="1309025"/>
              <a:chOff x="6084169" y="1622393"/>
              <a:chExt cx="2769120" cy="1309025"/>
            </a:xfrm>
          </p:grpSpPr>
          <p:pic>
            <p:nvPicPr>
              <p:cNvPr id="49" name="Image 48">
                <a:extLst>
                  <a:ext uri="{FF2B5EF4-FFF2-40B4-BE49-F238E27FC236}">
                    <a16:creationId xmlns:a16="http://schemas.microsoft.com/office/drawing/2014/main" id="{BF52DDDD-4DCA-4551-8E13-43E239E7E6A9}"/>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32914"/>
              <a:stretch/>
            </p:blipFill>
            <p:spPr>
              <a:xfrm>
                <a:off x="6086954" y="1622394"/>
                <a:ext cx="1297401" cy="1290682"/>
              </a:xfrm>
              <a:prstGeom prst="rect">
                <a:avLst/>
              </a:prstGeom>
              <a:effectLst/>
            </p:spPr>
          </p:pic>
          <p:pic>
            <p:nvPicPr>
              <p:cNvPr id="48" name="Image 47">
                <a:extLst>
                  <a:ext uri="{FF2B5EF4-FFF2-40B4-BE49-F238E27FC236}">
                    <a16:creationId xmlns:a16="http://schemas.microsoft.com/office/drawing/2014/main" id="{D33A6E1A-6E47-4DE2-A41D-0A2060E0BEAF}"/>
                  </a:ext>
                </a:extLst>
              </p:cNvPr>
              <p:cNvPicPr>
                <a:picLocks noChangeAspect="1"/>
              </p:cNvPicPr>
              <p:nvPr/>
            </p:nvPicPr>
            <p:blipFill rotWithShape="1">
              <a:blip r:embed="rId13" cstate="print">
                <a:extLst>
                  <a:ext uri="{28A0092B-C50C-407E-A947-70E740481C1C}">
                    <a14:useLocalDpi xmlns:a14="http://schemas.microsoft.com/office/drawing/2010/main" val="0"/>
                  </a:ext>
                </a:extLst>
              </a:blip>
              <a:srcRect l="21444"/>
              <a:stretch/>
            </p:blipFill>
            <p:spPr>
              <a:xfrm>
                <a:off x="7461496" y="1622394"/>
                <a:ext cx="1391793" cy="1290682"/>
              </a:xfrm>
              <a:prstGeom prst="rect">
                <a:avLst/>
              </a:prstGeom>
              <a:effectLst/>
            </p:spPr>
          </p:pic>
          <p:sp>
            <p:nvSpPr>
              <p:cNvPr id="4" name="Rectangle 3">
                <a:extLst>
                  <a:ext uri="{FF2B5EF4-FFF2-40B4-BE49-F238E27FC236}">
                    <a16:creationId xmlns:a16="http://schemas.microsoft.com/office/drawing/2014/main" id="{AEAC969D-CE23-4B07-9A43-6DB283079A1D}"/>
                  </a:ext>
                </a:extLst>
              </p:cNvPr>
              <p:cNvSpPr/>
              <p:nvPr/>
            </p:nvSpPr>
            <p:spPr>
              <a:xfrm>
                <a:off x="7384356" y="1622393"/>
                <a:ext cx="162294" cy="13090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0" name="Rectangle 49">
                <a:extLst>
                  <a:ext uri="{FF2B5EF4-FFF2-40B4-BE49-F238E27FC236}">
                    <a16:creationId xmlns:a16="http://schemas.microsoft.com/office/drawing/2014/main" id="{E30DE5FE-4624-4EC3-85B8-857AC8BF175B}"/>
                  </a:ext>
                </a:extLst>
              </p:cNvPr>
              <p:cNvSpPr/>
              <p:nvPr/>
            </p:nvSpPr>
            <p:spPr>
              <a:xfrm>
                <a:off x="6084169" y="2621663"/>
                <a:ext cx="2769120" cy="303428"/>
              </a:xfrm>
              <a:prstGeom prst="rect">
                <a:avLst/>
              </a:prstGeom>
              <a:solidFill>
                <a:schemeClr val="accent1">
                  <a:lumMod val="20000"/>
                  <a:lumOff val="80000"/>
                  <a:alpha val="8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sp>
            <p:nvSpPr>
              <p:cNvPr id="51" name="Rectangle 50">
                <a:extLst>
                  <a:ext uri="{FF2B5EF4-FFF2-40B4-BE49-F238E27FC236}">
                    <a16:creationId xmlns:a16="http://schemas.microsoft.com/office/drawing/2014/main" id="{CFC8FC59-57AD-4B77-8161-0D1CA1BFF8C6}"/>
                  </a:ext>
                </a:extLst>
              </p:cNvPr>
              <p:cNvSpPr/>
              <p:nvPr/>
            </p:nvSpPr>
            <p:spPr>
              <a:xfrm>
                <a:off x="6851897" y="2650267"/>
                <a:ext cx="2001391" cy="246221"/>
              </a:xfrm>
              <a:prstGeom prst="rect">
                <a:avLst/>
              </a:prstGeom>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1F497D"/>
                    </a:solidFill>
                    <a:effectLst/>
                    <a:uLnTx/>
                    <a:uFillTx/>
                    <a:latin typeface="Arial"/>
                    <a:ea typeface="+mn-ea"/>
                    <a:cs typeface="+mn-cs"/>
                  </a:rPr>
                  <a:t>Extension des usages </a:t>
                </a:r>
              </a:p>
            </p:txBody>
          </p:sp>
        </p:grpSp>
        <p:grpSp>
          <p:nvGrpSpPr>
            <p:cNvPr id="22" name="Groupe 21">
              <a:extLst>
                <a:ext uri="{FF2B5EF4-FFF2-40B4-BE49-F238E27FC236}">
                  <a16:creationId xmlns:a16="http://schemas.microsoft.com/office/drawing/2014/main" id="{242F9F5E-337B-3E63-A9E7-FE182563D667}"/>
                </a:ext>
              </a:extLst>
            </p:cNvPr>
            <p:cNvGrpSpPr/>
            <p:nvPr/>
          </p:nvGrpSpPr>
          <p:grpSpPr>
            <a:xfrm>
              <a:off x="4991337" y="2439489"/>
              <a:ext cx="2041646" cy="1363755"/>
              <a:chOff x="4873719" y="2439489"/>
              <a:chExt cx="2041646" cy="1363755"/>
            </a:xfrm>
          </p:grpSpPr>
          <p:sp>
            <p:nvSpPr>
              <p:cNvPr id="18" name="Ellipse 17"/>
              <p:cNvSpPr>
                <a:spLocks noChangeAspect="1"/>
              </p:cNvSpPr>
              <p:nvPr/>
            </p:nvSpPr>
            <p:spPr>
              <a:xfrm>
                <a:off x="4873719" y="2439489"/>
                <a:ext cx="2041646" cy="1363755"/>
              </a:xfrm>
              <a:prstGeom prst="ellips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prstClr val="white"/>
                  </a:solidFill>
                  <a:effectLst/>
                  <a:uLnTx/>
                  <a:uFillTx/>
                  <a:latin typeface="Arial"/>
                  <a:ea typeface="+mn-ea"/>
                  <a:cs typeface="+mn-cs"/>
                </a:endParaRPr>
              </a:p>
            </p:txBody>
          </p:sp>
          <p:pic>
            <p:nvPicPr>
              <p:cNvPr id="10" name="Image 9">
                <a:extLst>
                  <a:ext uri="{FF2B5EF4-FFF2-40B4-BE49-F238E27FC236}">
                    <a16:creationId xmlns:a16="http://schemas.microsoft.com/office/drawing/2014/main" id="{A2516A0B-F333-4FED-8319-58801B33CB6A}"/>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999493" y="2502825"/>
                <a:ext cx="1790098" cy="1237083"/>
              </a:xfrm>
              <a:prstGeom prst="rect">
                <a:avLst/>
              </a:prstGeom>
            </p:spPr>
          </p:pic>
        </p:grpSp>
        <p:grpSp>
          <p:nvGrpSpPr>
            <p:cNvPr id="9" name="Groupe 8">
              <a:extLst>
                <a:ext uri="{FF2B5EF4-FFF2-40B4-BE49-F238E27FC236}">
                  <a16:creationId xmlns:a16="http://schemas.microsoft.com/office/drawing/2014/main" id="{F8492588-4C6A-A064-3623-4422C5A31799}"/>
                </a:ext>
              </a:extLst>
            </p:cNvPr>
            <p:cNvGrpSpPr>
              <a:grpSpLocks noChangeAspect="1"/>
            </p:cNvGrpSpPr>
            <p:nvPr/>
          </p:nvGrpSpPr>
          <p:grpSpPr>
            <a:xfrm>
              <a:off x="123457" y="2141240"/>
              <a:ext cx="2722802" cy="1807931"/>
              <a:chOff x="1875934" y="687640"/>
              <a:chExt cx="8445490" cy="5581185"/>
            </a:xfrm>
          </p:grpSpPr>
          <p:pic>
            <p:nvPicPr>
              <p:cNvPr id="11" name="Image 10">
                <a:extLst>
                  <a:ext uri="{FF2B5EF4-FFF2-40B4-BE49-F238E27FC236}">
                    <a16:creationId xmlns:a16="http://schemas.microsoft.com/office/drawing/2014/main" id="{73A6AF12-9212-C798-FB36-DB63C752F440}"/>
                  </a:ext>
                </a:extLst>
              </p:cNvPr>
              <p:cNvPicPr>
                <a:picLocks noChangeAspect="1"/>
              </p:cNvPicPr>
              <p:nvPr/>
            </p:nvPicPr>
            <p:blipFill>
              <a:blip r:embed="rId15"/>
              <a:stretch>
                <a:fillRect/>
              </a:stretch>
            </p:blipFill>
            <p:spPr>
              <a:xfrm>
                <a:off x="1875934" y="687640"/>
                <a:ext cx="8445490" cy="5581185"/>
              </a:xfrm>
              <a:prstGeom prst="rect">
                <a:avLst/>
              </a:prstGeom>
            </p:spPr>
          </p:pic>
          <p:pic>
            <p:nvPicPr>
              <p:cNvPr id="13" name="Image 12">
                <a:extLst>
                  <a:ext uri="{FF2B5EF4-FFF2-40B4-BE49-F238E27FC236}">
                    <a16:creationId xmlns:a16="http://schemas.microsoft.com/office/drawing/2014/main" id="{6CAD00AC-79E1-E220-5981-1F54F0F3DED6}"/>
                  </a:ext>
                </a:extLst>
              </p:cNvPr>
              <p:cNvPicPr>
                <a:picLocks noChangeAspect="1"/>
              </p:cNvPicPr>
              <p:nvPr/>
            </p:nvPicPr>
            <p:blipFill>
              <a:blip r:embed="rId1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000721" y="3106382"/>
                <a:ext cx="2018123" cy="1858415"/>
              </a:xfrm>
              <a:prstGeom prst="rect">
                <a:avLst/>
              </a:prstGeom>
            </p:spPr>
          </p:pic>
        </p:grpSp>
      </p:grpSp>
      <p:sp>
        <p:nvSpPr>
          <p:cNvPr id="24" name="Rectangle 23">
            <a:extLst>
              <a:ext uri="{FF2B5EF4-FFF2-40B4-BE49-F238E27FC236}">
                <a16:creationId xmlns:a16="http://schemas.microsoft.com/office/drawing/2014/main" id="{DC71FE7F-229C-AAE8-0A9B-0A7264A79528}"/>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Détection automatique d’incendie ponctuelle radio</a:t>
            </a:r>
          </a:p>
        </p:txBody>
      </p:sp>
    </p:spTree>
    <p:extLst>
      <p:ext uri="{BB962C8B-B14F-4D97-AF65-F5344CB8AC3E}">
        <p14:creationId xmlns:p14="http://schemas.microsoft.com/office/powerpoint/2010/main" val="2182985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6" name="Espace réservé du numéro de diapositive 5">
            <a:extLst>
              <a:ext uri="{FF2B5EF4-FFF2-40B4-BE49-F238E27FC236}">
                <a16:creationId xmlns:a16="http://schemas.microsoft.com/office/drawing/2014/main" id="{59466674-9F31-8F6F-182D-29727EDB75CE}"/>
              </a:ext>
            </a:extLst>
          </p:cNvPr>
          <p:cNvSpPr>
            <a:spLocks noGrp="1"/>
          </p:cNvSpPr>
          <p:nvPr>
            <p:ph type="sldNum" sz="quarter" idx="4"/>
          </p:nvPr>
        </p:nvSpPr>
        <p:spPr/>
        <p:txBody>
          <a:bodyPr/>
          <a:lstStyle/>
          <a:p>
            <a:fld id="{BE375096-6367-4A46-9B35-1C341654C780}" type="slidenum">
              <a:rPr lang="en-US" smtClean="0"/>
              <a:t>7</a:t>
            </a:fld>
            <a:endParaRPr lang="en-US"/>
          </a:p>
        </p:txBody>
      </p:sp>
      <p:grpSp>
        <p:nvGrpSpPr>
          <p:cNvPr id="14" name="Groupe 13">
            <a:extLst>
              <a:ext uri="{FF2B5EF4-FFF2-40B4-BE49-F238E27FC236}">
                <a16:creationId xmlns:a16="http://schemas.microsoft.com/office/drawing/2014/main" id="{3BB02790-5639-7840-2F8E-5B7BB0D1082F}"/>
              </a:ext>
            </a:extLst>
          </p:cNvPr>
          <p:cNvGrpSpPr/>
          <p:nvPr/>
        </p:nvGrpSpPr>
        <p:grpSpPr>
          <a:xfrm>
            <a:off x="179512" y="1155152"/>
            <a:ext cx="8712968" cy="3060155"/>
            <a:chOff x="179512" y="1620045"/>
            <a:chExt cx="8712968" cy="3060155"/>
          </a:xfrm>
        </p:grpSpPr>
        <p:sp>
          <p:nvSpPr>
            <p:cNvPr id="51" name="Rectangle 50">
              <a:extLst>
                <a:ext uri="{FF2B5EF4-FFF2-40B4-BE49-F238E27FC236}">
                  <a16:creationId xmlns:a16="http://schemas.microsoft.com/office/drawing/2014/main" id="{F3384DE9-DBF1-4751-B8B4-E7CC22D87D1C}"/>
                </a:ext>
              </a:extLst>
            </p:cNvPr>
            <p:cNvSpPr/>
            <p:nvPr/>
          </p:nvSpPr>
          <p:spPr>
            <a:xfrm>
              <a:off x="3586541" y="1620046"/>
              <a:ext cx="2448272"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grpSp>
          <p:nvGrpSpPr>
            <p:cNvPr id="7" name="Groupe 6">
              <a:extLst>
                <a:ext uri="{FF2B5EF4-FFF2-40B4-BE49-F238E27FC236}">
                  <a16:creationId xmlns:a16="http://schemas.microsoft.com/office/drawing/2014/main" id="{3ABFE7D9-965A-47AB-BEBB-391804AC4A1F}"/>
                </a:ext>
              </a:extLst>
            </p:cNvPr>
            <p:cNvGrpSpPr/>
            <p:nvPr/>
          </p:nvGrpSpPr>
          <p:grpSpPr>
            <a:xfrm>
              <a:off x="179512" y="1620046"/>
              <a:ext cx="2448272" cy="2895920"/>
              <a:chOff x="2165783" y="1620046"/>
              <a:chExt cx="2448272" cy="2895920"/>
            </a:xfrm>
          </p:grpSpPr>
          <p:sp>
            <p:nvSpPr>
              <p:cNvPr id="72" name="Rectangle 71">
                <a:extLst>
                  <a:ext uri="{FF2B5EF4-FFF2-40B4-BE49-F238E27FC236}">
                    <a16:creationId xmlns:a16="http://schemas.microsoft.com/office/drawing/2014/main" id="{85CF0047-4FD1-4C8A-AA58-86736A6E4DB8}"/>
                  </a:ext>
                </a:extLst>
              </p:cNvPr>
              <p:cNvSpPr/>
              <p:nvPr/>
            </p:nvSpPr>
            <p:spPr>
              <a:xfrm>
                <a:off x="2165783" y="1620046"/>
                <a:ext cx="2448272"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77" name="Rectangle 76">
                <a:extLst>
                  <a:ext uri="{FF2B5EF4-FFF2-40B4-BE49-F238E27FC236}">
                    <a16:creationId xmlns:a16="http://schemas.microsoft.com/office/drawing/2014/main" id="{51435B92-B284-466A-BB43-C5A885BE90BE}"/>
                  </a:ext>
                </a:extLst>
              </p:cNvPr>
              <p:cNvSpPr/>
              <p:nvPr/>
            </p:nvSpPr>
            <p:spPr>
              <a:xfrm>
                <a:off x="2165783" y="2669680"/>
                <a:ext cx="2448270"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8" name="Rectangle 77">
                <a:extLst>
                  <a:ext uri="{FF2B5EF4-FFF2-40B4-BE49-F238E27FC236}">
                    <a16:creationId xmlns:a16="http://schemas.microsoft.com/office/drawing/2014/main" id="{6FE09C4B-EB84-4932-919D-F82004314DD7}"/>
                  </a:ext>
                </a:extLst>
              </p:cNvPr>
              <p:cNvSpPr/>
              <p:nvPr/>
            </p:nvSpPr>
            <p:spPr>
              <a:xfrm>
                <a:off x="2165783" y="2684398"/>
                <a:ext cx="2448270"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GammeS I.SCAN+ / C.SCAN+</a:t>
                </a:r>
                <a:endParaRPr kumimoji="0" lang="fr-FR" sz="950" b="1" i="0" u="none" strike="noStrike" kern="1200" cap="all" spc="0" normalizeH="0" baseline="30000" noProof="0" dirty="0">
                  <a:ln>
                    <a:noFill/>
                  </a:ln>
                  <a:solidFill>
                    <a:srgbClr val="1F497D"/>
                  </a:solidFill>
                  <a:effectLst/>
                  <a:uLnTx/>
                  <a:uFillTx/>
                  <a:latin typeface="Arial"/>
                  <a:ea typeface="+mn-ea"/>
                  <a:cs typeface="+mn-cs"/>
                </a:endParaRPr>
              </a:p>
            </p:txBody>
          </p:sp>
          <p:sp>
            <p:nvSpPr>
              <p:cNvPr id="79" name="Rectangle 78">
                <a:extLst>
                  <a:ext uri="{FF2B5EF4-FFF2-40B4-BE49-F238E27FC236}">
                    <a16:creationId xmlns:a16="http://schemas.microsoft.com/office/drawing/2014/main" id="{28FAC094-27A8-4812-84BD-E21B9EDC1ABC}"/>
                  </a:ext>
                </a:extLst>
              </p:cNvPr>
              <p:cNvSpPr/>
              <p:nvPr/>
            </p:nvSpPr>
            <p:spPr>
              <a:xfrm>
                <a:off x="2453816" y="1620047"/>
                <a:ext cx="1872207"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Collerette d’encastrement</a:t>
                </a:r>
              </a:p>
            </p:txBody>
          </p:sp>
          <p:sp>
            <p:nvSpPr>
              <p:cNvPr id="80" name="Rectangle 79">
                <a:extLst>
                  <a:ext uri="{FF2B5EF4-FFF2-40B4-BE49-F238E27FC236}">
                    <a16:creationId xmlns:a16="http://schemas.microsoft.com/office/drawing/2014/main" id="{8F9778B9-D98F-4BB3-B550-95EFDC0B3062}"/>
                  </a:ext>
                </a:extLst>
              </p:cNvPr>
              <p:cNvSpPr/>
              <p:nvPr/>
            </p:nvSpPr>
            <p:spPr>
              <a:xfrm>
                <a:off x="2165785" y="3723878"/>
                <a:ext cx="2448270"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Nous proposons une gamme répondant aux impératifs des sites historiques et classés et leurs combles, locaux de grandes hauteurs, …</a:t>
                </a:r>
              </a:p>
            </p:txBody>
          </p:sp>
          <p:sp>
            <p:nvSpPr>
              <p:cNvPr id="81" name="Rectangle 80">
                <a:extLst>
                  <a:ext uri="{FF2B5EF4-FFF2-40B4-BE49-F238E27FC236}">
                    <a16:creationId xmlns:a16="http://schemas.microsoft.com/office/drawing/2014/main" id="{6A48CCE7-5042-4015-ADCD-D72FAABFD329}"/>
                  </a:ext>
                </a:extLst>
              </p:cNvPr>
              <p:cNvSpPr/>
              <p:nvPr/>
            </p:nvSpPr>
            <p:spPr>
              <a:xfrm>
                <a:off x="2165785" y="2910727"/>
                <a:ext cx="2448268" cy="5309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Détecter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en intégrant les contraintes des environnements spécifiques</a:t>
                </a:r>
              </a:p>
            </p:txBody>
          </p:sp>
          <p:sp>
            <p:nvSpPr>
              <p:cNvPr id="82" name="Rectangle à coins arrondis 64">
                <a:extLst>
                  <a:ext uri="{FF2B5EF4-FFF2-40B4-BE49-F238E27FC236}">
                    <a16:creationId xmlns:a16="http://schemas.microsoft.com/office/drawing/2014/main" id="{D3E8AD1C-DB51-4CE0-8E2C-E6A7C593D820}"/>
                  </a:ext>
                </a:extLst>
              </p:cNvPr>
              <p:cNvSpPr/>
              <p:nvPr/>
            </p:nvSpPr>
            <p:spPr>
              <a:xfrm>
                <a:off x="2279550" y="1995686"/>
                <a:ext cx="2145655"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4" name="Image 3">
                <a:extLst>
                  <a:ext uri="{FF2B5EF4-FFF2-40B4-BE49-F238E27FC236}">
                    <a16:creationId xmlns:a16="http://schemas.microsoft.com/office/drawing/2014/main" id="{4F9552A9-A517-4519-8D65-ABD9E36E8175}"/>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3692998" y="2122467"/>
                <a:ext cx="561017" cy="337530"/>
              </a:xfrm>
              <a:prstGeom prst="rect">
                <a:avLst/>
              </a:prstGeom>
            </p:spPr>
          </p:pic>
          <p:pic>
            <p:nvPicPr>
              <p:cNvPr id="5" name="Image 4">
                <a:extLst>
                  <a:ext uri="{FF2B5EF4-FFF2-40B4-BE49-F238E27FC236}">
                    <a16:creationId xmlns:a16="http://schemas.microsoft.com/office/drawing/2014/main" id="{13534B5B-B9BE-4249-AB54-D9B5BDB6BA5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433925" y="2115010"/>
                <a:ext cx="591502" cy="325801"/>
              </a:xfrm>
              <a:prstGeom prst="rect">
                <a:avLst/>
              </a:prstGeom>
            </p:spPr>
          </p:pic>
        </p:grpSp>
        <p:sp>
          <p:nvSpPr>
            <p:cNvPr id="26" name="Rectangle 25"/>
            <p:cNvSpPr/>
            <p:nvPr/>
          </p:nvSpPr>
          <p:spPr>
            <a:xfrm>
              <a:off x="6269811" y="1620045"/>
              <a:ext cx="2622669" cy="2895921"/>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3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à coins arrondis 26"/>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8" name="Rectangle 27"/>
            <p:cNvSpPr/>
            <p:nvPr/>
          </p:nvSpPr>
          <p:spPr>
            <a:xfrm>
              <a:off x="6269810" y="3068005"/>
              <a:ext cx="2622669" cy="80021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Services d’installation I7 </a:t>
              </a:r>
              <a:r>
                <a:rPr kumimoji="0" lang="fr-FR" sz="950" b="0" i="0" u="none" strike="noStrike" kern="1200" cap="none" spc="0" normalizeH="0" baseline="30000" noProof="0" dirty="0">
                  <a:ln>
                    <a:noFill/>
                  </a:ln>
                  <a:solidFill>
                    <a:prstClr val="white"/>
                  </a:solidFill>
                  <a:effectLst/>
                  <a:uLnTx/>
                  <a:uFillTx/>
                  <a:latin typeface="Arial"/>
                  <a:ea typeface="+mn-ea"/>
                  <a:cs typeface="+mn-cs"/>
                </a:rPr>
                <a:t>(1)</a:t>
              </a:r>
              <a:endParaRPr kumimoji="0" lang="fr-FR" sz="95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Services de maintenance F7</a:t>
              </a:r>
              <a:r>
                <a:rPr kumimoji="0" lang="fr-FR" sz="950" b="0" i="0" u="none" strike="noStrike" kern="1200" cap="none" spc="0" normalizeH="0" baseline="30000" noProof="0" dirty="0">
                  <a:ln>
                    <a:noFill/>
                  </a:ln>
                  <a:solidFill>
                    <a:prstClr val="white"/>
                  </a:solidFill>
                  <a:effectLst/>
                  <a:uLnTx/>
                  <a:uFillTx/>
                  <a:latin typeface="Arial"/>
                  <a:ea typeface="+mn-ea"/>
                  <a:cs typeface="+mn-cs"/>
                </a:rPr>
                <a:t>(1)</a:t>
              </a:r>
              <a:endParaRPr kumimoji="0" lang="fr-FR" sz="95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Systèmes de détection incendie Centralisateurs de mise en sécurité incendie</a:t>
              </a:r>
            </a:p>
          </p:txBody>
        </p:sp>
        <p:pic>
          <p:nvPicPr>
            <p:cNvPr id="29" name="Image 28"/>
            <p:cNvPicPr>
              <a:picLocks noChangeAspect="1"/>
            </p:cNvPicPr>
            <p:nvPr/>
          </p:nvPicPr>
          <p:blipFill rotWithShape="1">
            <a:blip r:embed="rId4" cstate="print">
              <a:extLst>
                <a:ext uri="{BEBA8EAE-BF5A-486C-A8C5-ECC9F3942E4B}">
                  <a14:imgProps xmlns:a14="http://schemas.microsoft.com/office/drawing/2010/main">
                    <a14:imgLayer r:embed="rId5">
                      <a14:imgEffect>
                        <a14:sharpenSoften amount="50000"/>
                      </a14:imgEffect>
                      <a14:imgEffect>
                        <a14:brightnessContrast bright="40000" contrast="-20000"/>
                      </a14:imgEffect>
                    </a14:imgLayer>
                  </a14:imgProps>
                </a:ext>
                <a:ext uri="{28A0092B-C50C-407E-A947-70E740481C1C}">
                  <a14:useLocalDpi xmlns:a14="http://schemas.microsoft.com/office/drawing/2010/main"/>
                </a:ext>
              </a:extLst>
            </a:blip>
            <a:srcRect/>
            <a:stretch/>
          </p:blipFill>
          <p:spPr>
            <a:xfrm>
              <a:off x="7911071" y="2061836"/>
              <a:ext cx="765386" cy="505191"/>
            </a:xfrm>
            <a:prstGeom prst="roundRect">
              <a:avLst>
                <a:gd name="adj" fmla="val 8594"/>
              </a:avLst>
            </a:prstGeom>
            <a:solidFill>
              <a:srgbClr val="FFFFFF">
                <a:shade val="85000"/>
              </a:srgbClr>
            </a:solidFill>
            <a:ln>
              <a:noFill/>
            </a:ln>
            <a:effectLst/>
          </p:spPr>
        </p:pic>
        <p:pic>
          <p:nvPicPr>
            <p:cNvPr id="30" name="Image 29"/>
            <p:cNvPicPr>
              <a:picLocks noChangeAspect="1"/>
            </p:cNvPicPr>
            <p:nvPr/>
          </p:nvPicPr>
          <p:blipFill rotWithShape="1">
            <a:blip r:embed="rId6" cstate="print">
              <a:extLst>
                <a:ext uri="{BEBA8EAE-BF5A-486C-A8C5-ECC9F3942E4B}">
                  <a14:imgProps xmlns:a14="http://schemas.microsoft.com/office/drawing/2010/main">
                    <a14:imgLayer r:embed="rId7">
                      <a14:imgEffect>
                        <a14:brightnessContrast bright="20000"/>
                      </a14:imgEffect>
                    </a14:imgLayer>
                  </a14:imgProps>
                </a:ext>
                <a:ext uri="{28A0092B-C50C-407E-A947-70E740481C1C}">
                  <a14:useLocalDpi xmlns:a14="http://schemas.microsoft.com/office/drawing/2010/main"/>
                </a:ext>
              </a:extLst>
            </a:blip>
            <a:srcRect/>
            <a:stretch/>
          </p:blipFill>
          <p:spPr>
            <a:xfrm>
              <a:off x="6429535" y="2067834"/>
              <a:ext cx="806762" cy="499134"/>
            </a:xfrm>
            <a:prstGeom prst="roundRect">
              <a:avLst>
                <a:gd name="adj" fmla="val 8594"/>
              </a:avLst>
            </a:prstGeom>
            <a:solidFill>
              <a:srgbClr val="FFFFFF">
                <a:shade val="85000"/>
              </a:srgbClr>
            </a:solidFill>
            <a:ln>
              <a:noFill/>
            </a:ln>
            <a:effectLst/>
          </p:spPr>
        </p:pic>
        <p:sp>
          <p:nvSpPr>
            <p:cNvPr id="31" name="Arrondir un rectangle avec un coin du même côté 30"/>
            <p:cNvSpPr/>
            <p:nvPr/>
          </p:nvSpPr>
          <p:spPr>
            <a:xfrm>
              <a:off x="6269811" y="1620048"/>
              <a:ext cx="2622669" cy="278472"/>
            </a:xfrm>
            <a:prstGeom prst="round2SameRect">
              <a:avLst>
                <a:gd name="adj1" fmla="val 32832"/>
                <a:gd name="adj2" fmla="val 0"/>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white"/>
                  </a:solidFill>
                  <a:effectLst/>
                  <a:uLnTx/>
                  <a:uFillTx/>
                  <a:latin typeface="Arial"/>
                  <a:ea typeface="+mn-ea"/>
                  <a:cs typeface="+mn-cs"/>
                </a:rPr>
                <a:t>Le service de proximité</a:t>
              </a:r>
            </a:p>
          </p:txBody>
        </p:sp>
        <p:cxnSp>
          <p:nvCxnSpPr>
            <p:cNvPr id="32" name="Connecteur droit 31"/>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35" name="Rectangle 34"/>
            <p:cNvSpPr/>
            <p:nvPr/>
          </p:nvSpPr>
          <p:spPr>
            <a:xfrm>
              <a:off x="6444208" y="2669679"/>
              <a:ext cx="2239692"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white"/>
                  </a:solidFill>
                  <a:effectLst/>
                  <a:uLnTx/>
                  <a:uFillTx/>
                  <a:latin typeface="Arial"/>
                  <a:ea typeface="+mn-ea"/>
                  <a:cs typeface="+mn-cs"/>
                </a:rPr>
                <a:t>Les          Chubb France</a:t>
              </a:r>
            </a:p>
          </p:txBody>
        </p:sp>
        <p:pic>
          <p:nvPicPr>
            <p:cNvPr id="36"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pic>
          <p:nvPicPr>
            <p:cNvPr id="42" name="Image 41"/>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7364632" y="2076135"/>
              <a:ext cx="463409" cy="484611"/>
            </a:xfrm>
            <a:prstGeom prst="rect">
              <a:avLst/>
            </a:prstGeom>
          </p:spPr>
        </p:pic>
        <p:sp>
          <p:nvSpPr>
            <p:cNvPr id="43" name="ZoneTexte 42"/>
            <p:cNvSpPr txBox="1"/>
            <p:nvPr/>
          </p:nvSpPr>
          <p:spPr>
            <a:xfrm>
              <a:off x="6279000" y="4510923"/>
              <a:ext cx="2573314" cy="169277"/>
            </a:xfrm>
            <a:prstGeom prst="rect">
              <a:avLst/>
            </a:prstGeom>
            <a:noFill/>
            <a:effectLst/>
          </p:spPr>
          <p:txBody>
            <a:bodyPr wrap="square" rtlCol="0">
              <a:spAutoFit/>
            </a:bodyPr>
            <a:lstStyle/>
            <a:p>
              <a:pPr marL="228600" marR="0" lvl="0" indent="-228600" algn="r" defTabSz="914400" rtl="0" eaLnBrk="1" fontAlgn="auto" latinLnBrk="0" hangingPunct="1">
                <a:lnSpc>
                  <a:spcPct val="100000"/>
                </a:lnSpc>
                <a:spcBef>
                  <a:spcPts val="0"/>
                </a:spcBef>
                <a:spcAft>
                  <a:spcPts val="0"/>
                </a:spcAft>
                <a:buClrTx/>
                <a:buSzTx/>
                <a:buFontTx/>
                <a:buAutoNum type="arabicParenBoth"/>
                <a:tabLst/>
                <a:defRPr/>
              </a:pPr>
              <a:r>
                <a:rPr kumimoji="0" lang="fr-FR" sz="500" b="0" i="1" u="none" strike="noStrike" kern="1200" cap="none" spc="0" normalizeH="0" baseline="0" noProof="0" dirty="0">
                  <a:ln>
                    <a:noFill/>
                  </a:ln>
                  <a:solidFill>
                    <a:schemeClr val="tx1">
                      <a:lumMod val="50000"/>
                      <a:lumOff val="50000"/>
                    </a:schemeClr>
                  </a:solidFill>
                  <a:effectLst/>
                  <a:uLnTx/>
                  <a:uFillTx/>
                  <a:latin typeface="+mj-lt"/>
                  <a:ea typeface="+mn-ea"/>
                  <a:cs typeface="+mn-cs"/>
                </a:rPr>
                <a:t>liste de nos agences I7, F7 certifiées  : cnpp.com</a:t>
              </a:r>
            </a:p>
          </p:txBody>
        </p:sp>
        <p:sp>
          <p:nvSpPr>
            <p:cNvPr id="3" name="Rectangle 2">
              <a:extLst>
                <a:ext uri="{FF2B5EF4-FFF2-40B4-BE49-F238E27FC236}">
                  <a16:creationId xmlns:a16="http://schemas.microsoft.com/office/drawing/2014/main" id="{72E18880-835C-4C47-87CE-5CE10FF4E565}"/>
                </a:ext>
              </a:extLst>
            </p:cNvPr>
            <p:cNvSpPr/>
            <p:nvPr/>
          </p:nvSpPr>
          <p:spPr>
            <a:xfrm>
              <a:off x="3586541" y="4510331"/>
              <a:ext cx="2457461" cy="169277"/>
            </a:xfrm>
            <a:prstGeom prst="rect">
              <a:avLst/>
            </a:prstGeom>
          </p:spPr>
          <p:txBody>
            <a:bodyPr wrap="square">
              <a:spAutoFit/>
            </a:bodyPr>
            <a:lstStyle/>
            <a:p>
              <a:pPr algn="r"/>
              <a:r>
                <a:rPr lang="fr-FR" sz="500" i="1" baseline="30000" dirty="0">
                  <a:solidFill>
                    <a:schemeClr val="tx1">
                      <a:lumMod val="50000"/>
                      <a:lumOff val="50000"/>
                    </a:schemeClr>
                  </a:solidFill>
                  <a:latin typeface="+mj-lt"/>
                </a:rPr>
                <a:t>(2) </a:t>
              </a:r>
              <a:r>
                <a:rPr lang="fr-FR" sz="500" i="1" dirty="0">
                  <a:solidFill>
                    <a:schemeClr val="tx1">
                      <a:lumMod val="50000"/>
                      <a:lumOff val="50000"/>
                    </a:schemeClr>
                  </a:solidFill>
                  <a:latin typeface="+mj-lt"/>
                </a:rPr>
                <a:t>Ce processus engage la certification des détecteurs, nous contacter.</a:t>
              </a:r>
            </a:p>
          </p:txBody>
        </p:sp>
        <p:sp>
          <p:nvSpPr>
            <p:cNvPr id="58" name="Rectangle 57">
              <a:extLst>
                <a:ext uri="{FF2B5EF4-FFF2-40B4-BE49-F238E27FC236}">
                  <a16:creationId xmlns:a16="http://schemas.microsoft.com/office/drawing/2014/main" id="{F7F7C037-7E7C-4273-AC79-8B1B18E0092A}"/>
                </a:ext>
              </a:extLst>
            </p:cNvPr>
            <p:cNvSpPr/>
            <p:nvPr/>
          </p:nvSpPr>
          <p:spPr>
            <a:xfrm>
              <a:off x="3586541" y="2681619"/>
              <a:ext cx="2457461"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59" name="Rectangle 58">
              <a:extLst>
                <a:ext uri="{FF2B5EF4-FFF2-40B4-BE49-F238E27FC236}">
                  <a16:creationId xmlns:a16="http://schemas.microsoft.com/office/drawing/2014/main" id="{04F63F9D-F7B6-40AE-95F0-995C10DFB6EB}"/>
                </a:ext>
              </a:extLst>
            </p:cNvPr>
            <p:cNvSpPr/>
            <p:nvPr/>
          </p:nvSpPr>
          <p:spPr>
            <a:xfrm>
              <a:off x="3586541" y="2684396"/>
              <a:ext cx="2453298" cy="2308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all" spc="0" normalizeH="0" baseline="0" noProof="0" dirty="0">
                  <a:ln>
                    <a:noFill/>
                  </a:ln>
                  <a:solidFill>
                    <a:srgbClr val="1F497D"/>
                  </a:solidFill>
                  <a:effectLst/>
                  <a:uLnTx/>
                  <a:uFillTx/>
                  <a:latin typeface="Arial"/>
                  <a:ea typeface="+mn-ea"/>
                  <a:cs typeface="+mn-cs"/>
                </a:rPr>
                <a:t>Coques / mise en peinture</a:t>
              </a:r>
            </a:p>
          </p:txBody>
        </p:sp>
        <p:sp>
          <p:nvSpPr>
            <p:cNvPr id="60" name="Rectangle 59">
              <a:extLst>
                <a:ext uri="{FF2B5EF4-FFF2-40B4-BE49-F238E27FC236}">
                  <a16:creationId xmlns:a16="http://schemas.microsoft.com/office/drawing/2014/main" id="{8EE3DC50-3BDA-4392-AE62-2E505B7028E2}"/>
                </a:ext>
              </a:extLst>
            </p:cNvPr>
            <p:cNvSpPr/>
            <p:nvPr/>
          </p:nvSpPr>
          <p:spPr>
            <a:xfrm>
              <a:off x="3586541" y="1620048"/>
              <a:ext cx="2453299"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Choix des couleurs</a:t>
              </a:r>
            </a:p>
          </p:txBody>
        </p:sp>
        <p:sp>
          <p:nvSpPr>
            <p:cNvPr id="67" name="Rectangle 66">
              <a:extLst>
                <a:ext uri="{FF2B5EF4-FFF2-40B4-BE49-F238E27FC236}">
                  <a16:creationId xmlns:a16="http://schemas.microsoft.com/office/drawing/2014/main" id="{B61B890F-7549-4C74-ADAB-13197B499B05}"/>
                </a:ext>
              </a:extLst>
            </p:cNvPr>
            <p:cNvSpPr/>
            <p:nvPr/>
          </p:nvSpPr>
          <p:spPr>
            <a:xfrm>
              <a:off x="3582378" y="3723878"/>
              <a:ext cx="2457461" cy="5309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srgbClr val="002060"/>
                  </a:solidFill>
                  <a:effectLst/>
                  <a:uLnTx/>
                  <a:uFillTx/>
                  <a:latin typeface="Arial"/>
                  <a:ea typeface="+mn-ea"/>
                  <a:cs typeface="+mn-cs"/>
                </a:rPr>
                <a:t>Les coques d’usine et nos mises en peinture sur site à façon</a:t>
              </a:r>
              <a:r>
                <a:rPr kumimoji="0" lang="fr-FR" sz="950" b="0" i="0" u="none" strike="noStrike" kern="1200" cap="none" spc="0" normalizeH="0" baseline="30000" noProof="0" dirty="0">
                  <a:ln>
                    <a:noFill/>
                  </a:ln>
                  <a:solidFill>
                    <a:srgbClr val="002060"/>
                  </a:solidFill>
                  <a:effectLst/>
                  <a:uLnTx/>
                  <a:uFillTx/>
                  <a:latin typeface="Arial"/>
                  <a:ea typeface="+mn-ea"/>
                  <a:cs typeface="+mn-cs"/>
                </a:rPr>
                <a:t>(2)</a:t>
              </a:r>
              <a:r>
                <a:rPr kumimoji="0" lang="fr-FR" sz="950" b="0" i="0" u="none" strike="noStrike" kern="1200" cap="none" spc="0" normalizeH="0" baseline="0" noProof="0" dirty="0">
                  <a:ln>
                    <a:noFill/>
                  </a:ln>
                  <a:solidFill>
                    <a:srgbClr val="002060"/>
                  </a:solidFill>
                  <a:effectLst/>
                  <a:uLnTx/>
                  <a:uFillTx/>
                  <a:latin typeface="Arial"/>
                  <a:ea typeface="+mn-ea"/>
                  <a:cs typeface="+mn-cs"/>
                </a:rPr>
                <a:t> adaptent les détecteurs à la décoration environnante</a:t>
              </a:r>
            </a:p>
          </p:txBody>
        </p:sp>
        <p:sp>
          <p:nvSpPr>
            <p:cNvPr id="70" name="Rectangle 69">
              <a:extLst>
                <a:ext uri="{FF2B5EF4-FFF2-40B4-BE49-F238E27FC236}">
                  <a16:creationId xmlns:a16="http://schemas.microsoft.com/office/drawing/2014/main" id="{94230EFB-236C-4D26-8C02-17FC00B89849}"/>
                </a:ext>
              </a:extLst>
            </p:cNvPr>
            <p:cNvSpPr/>
            <p:nvPr/>
          </p:nvSpPr>
          <p:spPr>
            <a:xfrm>
              <a:off x="3582379" y="2910728"/>
              <a:ext cx="2457461" cy="5309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Améliorer</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L’intégration esthétique sans impacter l’efficacité de la détection incendie</a:t>
              </a:r>
            </a:p>
          </p:txBody>
        </p:sp>
        <p:sp>
          <p:nvSpPr>
            <p:cNvPr id="71" name="Rectangle à coins arrondis 65">
              <a:extLst>
                <a:ext uri="{FF2B5EF4-FFF2-40B4-BE49-F238E27FC236}">
                  <a16:creationId xmlns:a16="http://schemas.microsoft.com/office/drawing/2014/main" id="{9CF779F8-3EF0-4EED-88A0-9105E776DDD0}"/>
                </a:ext>
              </a:extLst>
            </p:cNvPr>
            <p:cNvSpPr/>
            <p:nvPr/>
          </p:nvSpPr>
          <p:spPr>
            <a:xfrm>
              <a:off x="3707904" y="2009528"/>
              <a:ext cx="2232247" cy="59779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83" name="Groupe 82">
              <a:extLst>
                <a:ext uri="{FF2B5EF4-FFF2-40B4-BE49-F238E27FC236}">
                  <a16:creationId xmlns:a16="http://schemas.microsoft.com/office/drawing/2014/main" id="{F193678F-994C-4A03-9926-5CB95D657883}"/>
                </a:ext>
              </a:extLst>
            </p:cNvPr>
            <p:cNvGrpSpPr/>
            <p:nvPr/>
          </p:nvGrpSpPr>
          <p:grpSpPr>
            <a:xfrm>
              <a:off x="3794330" y="2108979"/>
              <a:ext cx="2059395" cy="398892"/>
              <a:chOff x="1851093" y="2108979"/>
              <a:chExt cx="2059395" cy="398892"/>
            </a:xfrm>
          </p:grpSpPr>
          <p:pic>
            <p:nvPicPr>
              <p:cNvPr id="84" name="Image 83">
                <a:extLst>
                  <a:ext uri="{FF2B5EF4-FFF2-40B4-BE49-F238E27FC236}">
                    <a16:creationId xmlns:a16="http://schemas.microsoft.com/office/drawing/2014/main" id="{7E9045E8-DF91-46A5-9587-646847F4A998}"/>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542202" y="2153577"/>
                <a:ext cx="368286" cy="309695"/>
              </a:xfrm>
              <a:prstGeom prst="rect">
                <a:avLst/>
              </a:prstGeom>
            </p:spPr>
          </p:pic>
          <p:pic>
            <p:nvPicPr>
              <p:cNvPr id="85" name="Image 84">
                <a:extLst>
                  <a:ext uri="{FF2B5EF4-FFF2-40B4-BE49-F238E27FC236}">
                    <a16:creationId xmlns:a16="http://schemas.microsoft.com/office/drawing/2014/main" id="{468B223A-9783-42FA-8EAD-3EFD1533159B}"/>
                  </a:ext>
                </a:extLst>
              </p:cNvPr>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3002556" y="2150345"/>
                <a:ext cx="337067" cy="316158"/>
              </a:xfrm>
              <a:prstGeom prst="rect">
                <a:avLst/>
              </a:prstGeom>
            </p:spPr>
          </p:pic>
          <p:pic>
            <p:nvPicPr>
              <p:cNvPr id="86" name="Image 85">
                <a:extLst>
                  <a:ext uri="{FF2B5EF4-FFF2-40B4-BE49-F238E27FC236}">
                    <a16:creationId xmlns:a16="http://schemas.microsoft.com/office/drawing/2014/main" id="{EBDB1DC8-F837-49E2-B64B-F491DD5444F1}"/>
                  </a:ext>
                </a:extLst>
              </p:cNvPr>
              <p:cNvPicPr>
                <a:picLocks noChangeAspect="1"/>
              </p:cNvPicPr>
              <p:nvPr/>
            </p:nvPicPr>
            <p:blipFill rotWithShape="1">
              <a:blip r:embed="rId12" cstate="print">
                <a:extLst>
                  <a:ext uri="{28A0092B-C50C-407E-A947-70E740481C1C}">
                    <a14:useLocalDpi xmlns:a14="http://schemas.microsoft.com/office/drawing/2010/main"/>
                  </a:ext>
                </a:extLst>
              </a:blip>
              <a:srcRect/>
              <a:stretch/>
            </p:blipFill>
            <p:spPr>
              <a:xfrm rot="16200000">
                <a:off x="1846196" y="2113876"/>
                <a:ext cx="398892" cy="389097"/>
              </a:xfrm>
              <a:prstGeom prst="rect">
                <a:avLst/>
              </a:prstGeom>
            </p:spPr>
          </p:pic>
          <p:pic>
            <p:nvPicPr>
              <p:cNvPr id="88" name="Image 87">
                <a:extLst>
                  <a:ext uri="{FF2B5EF4-FFF2-40B4-BE49-F238E27FC236}">
                    <a16:creationId xmlns:a16="http://schemas.microsoft.com/office/drawing/2014/main" id="{645D1425-9FD8-4D53-A183-FCEB65FCA31F}"/>
                  </a:ext>
                </a:extLst>
              </p:cNvPr>
              <p:cNvPicPr>
                <a:picLocks noChangeAspect="1"/>
              </p:cNvPicPr>
              <p:nvPr/>
            </p:nvPicPr>
            <p:blipFill rotWithShape="1">
              <a:blip r:embed="rId13" cstate="print">
                <a:extLst>
                  <a:ext uri="{28A0092B-C50C-407E-A947-70E740481C1C}">
                    <a14:useLocalDpi xmlns:a14="http://schemas.microsoft.com/office/drawing/2010/main"/>
                  </a:ext>
                </a:extLst>
              </a:blip>
              <a:srcRect/>
              <a:stretch/>
            </p:blipFill>
            <p:spPr>
              <a:xfrm>
                <a:off x="2442769" y="2130398"/>
                <a:ext cx="357208" cy="356052"/>
              </a:xfrm>
              <a:prstGeom prst="rect">
                <a:avLst/>
              </a:prstGeom>
            </p:spPr>
          </p:pic>
        </p:grpSp>
      </p:grpSp>
      <p:grpSp>
        <p:nvGrpSpPr>
          <p:cNvPr id="8" name="Groupe 7">
            <a:extLst>
              <a:ext uri="{FF2B5EF4-FFF2-40B4-BE49-F238E27FC236}">
                <a16:creationId xmlns:a16="http://schemas.microsoft.com/office/drawing/2014/main" id="{DED469C3-153E-4674-5505-65450ECC7AC0}"/>
              </a:ext>
            </a:extLst>
          </p:cNvPr>
          <p:cNvGrpSpPr/>
          <p:nvPr/>
        </p:nvGrpSpPr>
        <p:grpSpPr>
          <a:xfrm>
            <a:off x="293281" y="4778604"/>
            <a:ext cx="1617232" cy="258317"/>
            <a:chOff x="293281" y="4778604"/>
            <a:chExt cx="1617232" cy="258317"/>
          </a:xfrm>
        </p:grpSpPr>
        <p:pic>
          <p:nvPicPr>
            <p:cNvPr id="9" name="Image 8">
              <a:hlinkClick r:id="rId14" action="ppaction://hlinksldjump"/>
              <a:extLst>
                <a:ext uri="{FF2B5EF4-FFF2-40B4-BE49-F238E27FC236}">
                  <a16:creationId xmlns:a16="http://schemas.microsoft.com/office/drawing/2014/main" id="{A1829BA4-D427-E37C-8D6F-686BDE5A3A1D}"/>
                </a:ext>
              </a:extLst>
            </p:cNvPr>
            <p:cNvPicPr>
              <a:picLocks noChangeAspect="1"/>
            </p:cNvPicPr>
            <p:nvPr/>
          </p:nvPicPr>
          <p:blipFill>
            <a:blip r:embed="rId15">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10" name="Image 9">
              <a:hlinkClick r:id="rId16" action="ppaction://hlinksldjump"/>
              <a:extLst>
                <a:ext uri="{FF2B5EF4-FFF2-40B4-BE49-F238E27FC236}">
                  <a16:creationId xmlns:a16="http://schemas.microsoft.com/office/drawing/2014/main" id="{3E8B11A8-9740-88E5-8F39-20C32E6ED6CA}"/>
                </a:ext>
              </a:extLst>
            </p:cNvPr>
            <p:cNvPicPr>
              <a:picLocks noChangeAspect="1"/>
            </p:cNvPicPr>
            <p:nvPr/>
          </p:nvPicPr>
          <p:blipFill>
            <a:blip r:embed="rId17"/>
            <a:stretch>
              <a:fillRect/>
            </a:stretch>
          </p:blipFill>
          <p:spPr>
            <a:xfrm>
              <a:off x="1403783" y="4778604"/>
              <a:ext cx="506730" cy="258317"/>
            </a:xfrm>
            <a:prstGeom prst="rect">
              <a:avLst/>
            </a:prstGeom>
          </p:spPr>
        </p:pic>
        <p:pic>
          <p:nvPicPr>
            <p:cNvPr id="11" name="Image 10">
              <a:hlinkClick r:id="rId18" action="ppaction://hlinksldjump"/>
              <a:extLst>
                <a:ext uri="{FF2B5EF4-FFF2-40B4-BE49-F238E27FC236}">
                  <a16:creationId xmlns:a16="http://schemas.microsoft.com/office/drawing/2014/main" id="{06721ECC-BD13-4318-8965-5E3B894A2AA3}"/>
                </a:ext>
              </a:extLst>
            </p:cNvPr>
            <p:cNvPicPr>
              <a:picLocks noChangeAspect="1"/>
            </p:cNvPicPr>
            <p:nvPr/>
          </p:nvPicPr>
          <p:blipFill>
            <a:blip r:embed="rId19"/>
            <a:stretch>
              <a:fillRect/>
            </a:stretch>
          </p:blipFill>
          <p:spPr>
            <a:xfrm>
              <a:off x="822290" y="4778604"/>
              <a:ext cx="584693" cy="258317"/>
            </a:xfrm>
            <a:prstGeom prst="rect">
              <a:avLst/>
            </a:prstGeom>
          </p:spPr>
        </p:pic>
      </p:grpSp>
      <p:sp>
        <p:nvSpPr>
          <p:cNvPr id="13" name="Rectangle 12">
            <a:extLst>
              <a:ext uri="{FF2B5EF4-FFF2-40B4-BE49-F238E27FC236}">
                <a16:creationId xmlns:a16="http://schemas.microsoft.com/office/drawing/2014/main" id="{E6E3C018-9DF5-BBB1-2B50-B4755FFCDDB2}"/>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Détection automatique d’incendie ponctuelle, accessoires</a:t>
            </a:r>
          </a:p>
        </p:txBody>
      </p:sp>
    </p:spTree>
    <p:extLst>
      <p:ext uri="{BB962C8B-B14F-4D97-AF65-F5344CB8AC3E}">
        <p14:creationId xmlns:p14="http://schemas.microsoft.com/office/powerpoint/2010/main" val="9718029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19F22FEC-6892-BDCE-6946-774553BFDADB}"/>
              </a:ext>
            </a:extLst>
          </p:cNvPr>
          <p:cNvSpPr>
            <a:spLocks noGrp="1"/>
          </p:cNvSpPr>
          <p:nvPr>
            <p:ph type="sldNum" sz="quarter" idx="4"/>
          </p:nvPr>
        </p:nvSpPr>
        <p:spPr/>
        <p:txBody>
          <a:bodyPr/>
          <a:lstStyle/>
          <a:p>
            <a:fld id="{BE375096-6367-4A46-9B35-1C341654C780}" type="slidenum">
              <a:rPr lang="en-US" smtClean="0"/>
              <a:t>8</a:t>
            </a:fld>
            <a:endParaRPr lang="en-US"/>
          </a:p>
        </p:txBody>
      </p:sp>
      <p:grpSp>
        <p:nvGrpSpPr>
          <p:cNvPr id="4" name="Groupe 3">
            <a:extLst>
              <a:ext uri="{FF2B5EF4-FFF2-40B4-BE49-F238E27FC236}">
                <a16:creationId xmlns:a16="http://schemas.microsoft.com/office/drawing/2014/main" id="{9526B3E5-5217-02BD-CA0F-BC31551D7BE5}"/>
              </a:ext>
            </a:extLst>
          </p:cNvPr>
          <p:cNvGrpSpPr/>
          <p:nvPr/>
        </p:nvGrpSpPr>
        <p:grpSpPr>
          <a:xfrm>
            <a:off x="293281" y="4778604"/>
            <a:ext cx="1617232" cy="258317"/>
            <a:chOff x="293281" y="4778604"/>
            <a:chExt cx="1617232" cy="258317"/>
          </a:xfrm>
        </p:grpSpPr>
        <p:pic>
          <p:nvPicPr>
            <p:cNvPr id="5" name="Image 4">
              <a:hlinkClick r:id="rId2" action="ppaction://hlinksldjump"/>
              <a:extLst>
                <a:ext uri="{FF2B5EF4-FFF2-40B4-BE49-F238E27FC236}">
                  <a16:creationId xmlns:a16="http://schemas.microsoft.com/office/drawing/2014/main" id="{D80755C3-FCFB-92B0-3A48-171C03E80440}"/>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9" name="Image 8">
              <a:hlinkClick r:id="rId4" action="ppaction://hlinksldjump"/>
              <a:extLst>
                <a:ext uri="{FF2B5EF4-FFF2-40B4-BE49-F238E27FC236}">
                  <a16:creationId xmlns:a16="http://schemas.microsoft.com/office/drawing/2014/main" id="{F6D29CFD-66B9-288D-D5FA-69B1597773E2}"/>
                </a:ext>
              </a:extLst>
            </p:cNvPr>
            <p:cNvPicPr>
              <a:picLocks noChangeAspect="1"/>
            </p:cNvPicPr>
            <p:nvPr/>
          </p:nvPicPr>
          <p:blipFill>
            <a:blip r:embed="rId5"/>
            <a:stretch>
              <a:fillRect/>
            </a:stretch>
          </p:blipFill>
          <p:spPr>
            <a:xfrm>
              <a:off x="1403783" y="4778604"/>
              <a:ext cx="506730" cy="258317"/>
            </a:xfrm>
            <a:prstGeom prst="rect">
              <a:avLst/>
            </a:prstGeom>
          </p:spPr>
        </p:pic>
        <p:pic>
          <p:nvPicPr>
            <p:cNvPr id="10" name="Image 9">
              <a:hlinkClick r:id="rId6" action="ppaction://hlinksldjump"/>
              <a:extLst>
                <a:ext uri="{FF2B5EF4-FFF2-40B4-BE49-F238E27FC236}">
                  <a16:creationId xmlns:a16="http://schemas.microsoft.com/office/drawing/2014/main" id="{8CE6B9A7-BC90-31C1-4DB2-4A7BC74E6BAC}"/>
                </a:ext>
              </a:extLst>
            </p:cNvPr>
            <p:cNvPicPr>
              <a:picLocks noChangeAspect="1"/>
            </p:cNvPicPr>
            <p:nvPr/>
          </p:nvPicPr>
          <p:blipFill>
            <a:blip r:embed="rId7"/>
            <a:stretch>
              <a:fillRect/>
            </a:stretch>
          </p:blipFill>
          <p:spPr>
            <a:xfrm>
              <a:off x="822290" y="4778604"/>
              <a:ext cx="584693" cy="258317"/>
            </a:xfrm>
            <a:prstGeom prst="rect">
              <a:avLst/>
            </a:prstGeom>
          </p:spPr>
        </p:pic>
      </p:grpSp>
      <p:grpSp>
        <p:nvGrpSpPr>
          <p:cNvPr id="14" name="Groupe 13">
            <a:extLst>
              <a:ext uri="{FF2B5EF4-FFF2-40B4-BE49-F238E27FC236}">
                <a16:creationId xmlns:a16="http://schemas.microsoft.com/office/drawing/2014/main" id="{E647E90A-0034-9401-6427-4BF122C738A9}"/>
              </a:ext>
            </a:extLst>
          </p:cNvPr>
          <p:cNvGrpSpPr/>
          <p:nvPr/>
        </p:nvGrpSpPr>
        <p:grpSpPr>
          <a:xfrm>
            <a:off x="179509" y="1155152"/>
            <a:ext cx="8712971" cy="3060155"/>
            <a:chOff x="179509" y="1620045"/>
            <a:chExt cx="8712971" cy="3060155"/>
          </a:xfrm>
        </p:grpSpPr>
        <p:sp>
          <p:nvSpPr>
            <p:cNvPr id="26" name="Rectangle 25"/>
            <p:cNvSpPr/>
            <p:nvPr/>
          </p:nvSpPr>
          <p:spPr>
            <a:xfrm>
              <a:off x="6269811" y="1620045"/>
              <a:ext cx="2622669" cy="2895921"/>
            </a:xfrm>
            <a:prstGeom prst="rect">
              <a:avLst/>
            </a:prstGeom>
            <a:gradFill flip="none" rotWithShape="1">
              <a:gsLst>
                <a:gs pos="0">
                  <a:srgbClr val="003395">
                    <a:alpha val="86000"/>
                  </a:srgbClr>
                </a:gs>
                <a:gs pos="100000">
                  <a:srgbClr val="0070C0"/>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3972" tIns="31984" rIns="63972" bIns="31984" rtlCol="0" anchor="ctr"/>
            <a:lstStyle/>
            <a:p>
              <a:pPr marL="0" marR="0" lvl="0" indent="0" algn="ctr" defTabSz="767635" rtl="0" eaLnBrk="1" fontAlgn="auto" latinLnBrk="0" hangingPunct="1">
                <a:lnSpc>
                  <a:spcPct val="100000"/>
                </a:lnSpc>
                <a:spcBef>
                  <a:spcPts val="0"/>
                </a:spcBef>
                <a:spcAft>
                  <a:spcPts val="0"/>
                </a:spcAft>
                <a:buClrTx/>
                <a:buSzTx/>
                <a:buFontTx/>
                <a:buNone/>
                <a:tabLst/>
                <a:defRPr/>
              </a:pPr>
              <a:endParaRPr kumimoji="0" lang="en-US" sz="1500" b="0" i="0" u="none" strike="noStrike" kern="1200" cap="none" spc="0" normalizeH="0" baseline="0" noProof="0" dirty="0">
                <a:ln>
                  <a:noFill/>
                </a:ln>
                <a:solidFill>
                  <a:prstClr val="white"/>
                </a:solidFill>
                <a:effectLst/>
                <a:uLnTx/>
                <a:uFillTx/>
                <a:latin typeface="Arial"/>
                <a:ea typeface="+mn-ea"/>
                <a:cs typeface="+mn-cs"/>
              </a:endParaRPr>
            </a:p>
          </p:txBody>
        </p:sp>
        <p:sp>
          <p:nvSpPr>
            <p:cNvPr id="27" name="Rectangle à coins arrondis 26"/>
            <p:cNvSpPr/>
            <p:nvPr/>
          </p:nvSpPr>
          <p:spPr>
            <a:xfrm>
              <a:off x="6372200" y="1995687"/>
              <a:ext cx="2448272" cy="60748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28" name="Rectangle 27"/>
            <p:cNvSpPr/>
            <p:nvPr/>
          </p:nvSpPr>
          <p:spPr>
            <a:xfrm>
              <a:off x="6269810" y="3068005"/>
              <a:ext cx="2622669" cy="80021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Services d’installation I7 </a:t>
              </a:r>
              <a:r>
                <a:rPr kumimoji="0" lang="fr-FR" sz="950" b="0" i="0" u="none" strike="noStrike" kern="1200" cap="none" spc="0" normalizeH="0" baseline="30000" noProof="0" dirty="0">
                  <a:ln>
                    <a:noFill/>
                  </a:ln>
                  <a:solidFill>
                    <a:prstClr val="white"/>
                  </a:solidFill>
                  <a:effectLst/>
                  <a:uLnTx/>
                  <a:uFillTx/>
                  <a:latin typeface="Arial"/>
                  <a:ea typeface="+mn-ea"/>
                  <a:cs typeface="+mn-cs"/>
                </a:rPr>
                <a:t>(1)</a:t>
              </a:r>
              <a:endParaRPr kumimoji="0" lang="fr-FR" sz="95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Services de maintenance F7</a:t>
              </a:r>
              <a:r>
                <a:rPr kumimoji="0" lang="fr-FR" sz="950" b="0" i="0" u="none" strike="noStrike" kern="1200" cap="none" spc="0" normalizeH="0" baseline="30000" noProof="0" dirty="0">
                  <a:ln>
                    <a:noFill/>
                  </a:ln>
                  <a:solidFill>
                    <a:prstClr val="white"/>
                  </a:solidFill>
                  <a:effectLst/>
                  <a:uLnTx/>
                  <a:uFillTx/>
                  <a:latin typeface="Arial"/>
                  <a:ea typeface="+mn-ea"/>
                  <a:cs typeface="+mn-cs"/>
                </a:rPr>
                <a:t>(1)</a:t>
              </a:r>
              <a:endParaRPr kumimoji="0" lang="fr-FR" sz="95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white"/>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white"/>
                  </a:solidFill>
                  <a:effectLst/>
                  <a:uLnTx/>
                  <a:uFillTx/>
                  <a:latin typeface="Arial"/>
                  <a:ea typeface="+mn-ea"/>
                  <a:cs typeface="+mn-cs"/>
                </a:rPr>
                <a:t>Systèmes de détection incendie Centralisateurs de mise en sécurité incendie</a:t>
              </a:r>
            </a:p>
          </p:txBody>
        </p:sp>
        <p:pic>
          <p:nvPicPr>
            <p:cNvPr id="29" name="Image 28"/>
            <p:cNvPicPr>
              <a:picLocks noChangeAspect="1"/>
            </p:cNvPicPr>
            <p:nvPr/>
          </p:nvPicPr>
          <p:blipFill rotWithShape="1">
            <a:blip r:embed="rId8" cstate="screen">
              <a:extLst>
                <a:ext uri="{BEBA8EAE-BF5A-486C-A8C5-ECC9F3942E4B}">
                  <a14:imgProps xmlns:a14="http://schemas.microsoft.com/office/drawing/2010/main">
                    <a14:imgLayer r:embed="rId9">
                      <a14:imgEffect>
                        <a14:sharpenSoften amount="50000"/>
                      </a14:imgEffect>
                      <a14:imgEffect>
                        <a14:brightnessContrast bright="40000" contrast="-20000"/>
                      </a14:imgEffect>
                    </a14:imgLayer>
                  </a14:imgProps>
                </a:ext>
                <a:ext uri="{28A0092B-C50C-407E-A947-70E740481C1C}">
                  <a14:useLocalDpi xmlns:a14="http://schemas.microsoft.com/office/drawing/2010/main"/>
                </a:ext>
              </a:extLst>
            </a:blip>
            <a:srcRect l="6973" t="9830" r="34781" b="32503"/>
            <a:stretch/>
          </p:blipFill>
          <p:spPr>
            <a:xfrm>
              <a:off x="7911071" y="2061836"/>
              <a:ext cx="765386" cy="505191"/>
            </a:xfrm>
            <a:prstGeom prst="roundRect">
              <a:avLst>
                <a:gd name="adj" fmla="val 8594"/>
              </a:avLst>
            </a:prstGeom>
            <a:solidFill>
              <a:srgbClr val="FFFFFF">
                <a:shade val="85000"/>
              </a:srgbClr>
            </a:solidFill>
            <a:ln>
              <a:noFill/>
            </a:ln>
            <a:effectLst/>
          </p:spPr>
        </p:pic>
        <p:pic>
          <p:nvPicPr>
            <p:cNvPr id="30" name="Image 29"/>
            <p:cNvPicPr>
              <a:picLocks noChangeAspect="1"/>
            </p:cNvPicPr>
            <p:nvPr/>
          </p:nvPicPr>
          <p:blipFill rotWithShape="1">
            <a:blip r:embed="rId10" cstate="screen">
              <a:extLst>
                <a:ext uri="{BEBA8EAE-BF5A-486C-A8C5-ECC9F3942E4B}">
                  <a14:imgProps xmlns:a14="http://schemas.microsoft.com/office/drawing/2010/main">
                    <a14:imgLayer r:embed="rId11">
                      <a14:imgEffect>
                        <a14:brightnessContrast bright="20000"/>
                      </a14:imgEffect>
                    </a14:imgLayer>
                  </a14:imgProps>
                </a:ext>
                <a:ext uri="{28A0092B-C50C-407E-A947-70E740481C1C}">
                  <a14:useLocalDpi xmlns:a14="http://schemas.microsoft.com/office/drawing/2010/main"/>
                </a:ext>
              </a:extLst>
            </a:blip>
            <a:srcRect r="13190" b="14041"/>
            <a:stretch/>
          </p:blipFill>
          <p:spPr>
            <a:xfrm>
              <a:off x="6429535" y="2067834"/>
              <a:ext cx="806762" cy="499134"/>
            </a:xfrm>
            <a:prstGeom prst="roundRect">
              <a:avLst>
                <a:gd name="adj" fmla="val 8594"/>
              </a:avLst>
            </a:prstGeom>
            <a:solidFill>
              <a:srgbClr val="FFFFFF">
                <a:shade val="85000"/>
              </a:srgbClr>
            </a:solidFill>
            <a:ln>
              <a:noFill/>
            </a:ln>
            <a:effectLst/>
          </p:spPr>
        </p:pic>
        <p:sp>
          <p:nvSpPr>
            <p:cNvPr id="31" name="Arrondir un rectangle avec un coin du même côté 30"/>
            <p:cNvSpPr/>
            <p:nvPr/>
          </p:nvSpPr>
          <p:spPr>
            <a:xfrm>
              <a:off x="6269811" y="1620048"/>
              <a:ext cx="2622669" cy="278472"/>
            </a:xfrm>
            <a:prstGeom prst="round2SameRect">
              <a:avLst>
                <a:gd name="adj1" fmla="val 32832"/>
                <a:gd name="adj2" fmla="val 0"/>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1" i="0" u="none" strike="noStrike" kern="1200" cap="none" spc="0" normalizeH="0" baseline="0" noProof="0" dirty="0">
                  <a:ln>
                    <a:noFill/>
                  </a:ln>
                  <a:solidFill>
                    <a:prstClr val="white"/>
                  </a:solidFill>
                  <a:effectLst/>
                  <a:uLnTx/>
                  <a:uFillTx/>
                  <a:latin typeface="Arial"/>
                  <a:ea typeface="+mn-ea"/>
                  <a:cs typeface="+mn-cs"/>
                </a:rPr>
                <a:t>Le service de proximité</a:t>
              </a:r>
            </a:p>
          </p:txBody>
        </p:sp>
        <p:cxnSp>
          <p:nvCxnSpPr>
            <p:cNvPr id="32" name="Connecteur droit 31"/>
            <p:cNvCxnSpPr/>
            <p:nvPr/>
          </p:nvCxnSpPr>
          <p:spPr>
            <a:xfrm>
              <a:off x="7178432" y="3068005"/>
              <a:ext cx="80542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4" name="Rectangle 33"/>
            <p:cNvSpPr/>
            <p:nvPr/>
          </p:nvSpPr>
          <p:spPr>
            <a:xfrm>
              <a:off x="6269811" y="2669679"/>
              <a:ext cx="2622669" cy="241200"/>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35" name="Rectangle 34"/>
            <p:cNvSpPr/>
            <p:nvPr/>
          </p:nvSpPr>
          <p:spPr>
            <a:xfrm>
              <a:off x="6444208" y="2669679"/>
              <a:ext cx="2239692"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white"/>
                  </a:solidFill>
                  <a:effectLst/>
                  <a:uLnTx/>
                  <a:uFillTx/>
                  <a:latin typeface="Arial"/>
                  <a:ea typeface="+mn-ea"/>
                  <a:cs typeface="+mn-cs"/>
                </a:rPr>
                <a:t>Les          Chubb France</a:t>
              </a:r>
            </a:p>
          </p:txBody>
        </p:sp>
        <p:pic>
          <p:nvPicPr>
            <p:cNvPr id="36" name="Picture 3"/>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116402" y="2711965"/>
              <a:ext cx="274668" cy="156629"/>
            </a:xfrm>
            <a:prstGeom prst="rect">
              <a:avLst/>
            </a:prstGeom>
            <a:noFill/>
            <a:ln w="9525">
              <a:no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
          <p:nvSpPr>
            <p:cNvPr id="58" name="Rectangle 57">
              <a:extLst>
                <a:ext uri="{FF2B5EF4-FFF2-40B4-BE49-F238E27FC236}">
                  <a16:creationId xmlns:a16="http://schemas.microsoft.com/office/drawing/2014/main" id="{D0225E5F-5A35-4130-AC7E-81648F324A8A}"/>
                </a:ext>
              </a:extLst>
            </p:cNvPr>
            <p:cNvSpPr/>
            <p:nvPr/>
          </p:nvSpPr>
          <p:spPr>
            <a:xfrm>
              <a:off x="179509" y="1620046"/>
              <a:ext cx="2806875" cy="289592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70" name="Rectangle 69">
              <a:extLst>
                <a:ext uri="{FF2B5EF4-FFF2-40B4-BE49-F238E27FC236}">
                  <a16:creationId xmlns:a16="http://schemas.microsoft.com/office/drawing/2014/main" id="{12CDE475-5A3E-4875-85E2-70629CB5E83F}"/>
                </a:ext>
              </a:extLst>
            </p:cNvPr>
            <p:cNvSpPr/>
            <p:nvPr/>
          </p:nvSpPr>
          <p:spPr>
            <a:xfrm>
              <a:off x="179510" y="2669680"/>
              <a:ext cx="2806874" cy="253245"/>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71" name="Rectangle 70">
              <a:extLst>
                <a:ext uri="{FF2B5EF4-FFF2-40B4-BE49-F238E27FC236}">
                  <a16:creationId xmlns:a16="http://schemas.microsoft.com/office/drawing/2014/main" id="{A7CFE68C-8493-4BD7-9BFB-8762302D1E8A}"/>
                </a:ext>
              </a:extLst>
            </p:cNvPr>
            <p:cNvSpPr/>
            <p:nvPr/>
          </p:nvSpPr>
          <p:spPr>
            <a:xfrm>
              <a:off x="179509" y="2684398"/>
              <a:ext cx="2806873"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VEU</a:t>
              </a:r>
              <a:r>
                <a:rPr kumimoji="0" lang="fr-FR" sz="950" b="1" i="0" u="none" strike="noStrike" kern="1200" cap="all" spc="0" normalizeH="0" baseline="30000" noProof="0" dirty="0">
                  <a:ln>
                    <a:noFill/>
                  </a:ln>
                  <a:solidFill>
                    <a:srgbClr val="1F497D"/>
                  </a:solidFill>
                  <a:effectLst/>
                  <a:uLnTx/>
                  <a:uFillTx/>
                  <a:latin typeface="Arial"/>
                  <a:ea typeface="+mn-ea"/>
                  <a:cs typeface="+mn-cs"/>
                </a:rPr>
                <a:t>®</a:t>
              </a:r>
              <a:r>
                <a:rPr kumimoji="0" lang="fr-FR" sz="950" b="1" i="0" u="none" strike="noStrike" kern="1200" cap="all" spc="0" normalizeH="0" baseline="0" noProof="0" dirty="0">
                  <a:ln>
                    <a:noFill/>
                  </a:ln>
                  <a:solidFill>
                    <a:srgbClr val="1F497D"/>
                  </a:solidFill>
                  <a:effectLst/>
                  <a:uLnTx/>
                  <a:uFillTx/>
                  <a:latin typeface="Arial"/>
                  <a:ea typeface="+mn-ea"/>
                  <a:cs typeface="+mn-cs"/>
                </a:rPr>
                <a:t> - VEP</a:t>
              </a:r>
              <a:r>
                <a:rPr kumimoji="0" lang="fr-FR" sz="950" b="1" i="0" u="none" strike="noStrike" kern="1200" cap="all" spc="0" normalizeH="0" baseline="30000" noProof="0" dirty="0">
                  <a:ln>
                    <a:noFill/>
                  </a:ln>
                  <a:solidFill>
                    <a:srgbClr val="1F497D"/>
                  </a:solidFill>
                  <a:effectLst/>
                  <a:uLnTx/>
                  <a:uFillTx/>
                  <a:latin typeface="Arial"/>
                  <a:ea typeface="+mn-ea"/>
                  <a:cs typeface="+mn-cs"/>
                </a:rPr>
                <a:t>®</a:t>
              </a:r>
            </a:p>
          </p:txBody>
        </p:sp>
        <p:sp>
          <p:nvSpPr>
            <p:cNvPr id="72" name="Rectangle 71">
              <a:extLst>
                <a:ext uri="{FF2B5EF4-FFF2-40B4-BE49-F238E27FC236}">
                  <a16:creationId xmlns:a16="http://schemas.microsoft.com/office/drawing/2014/main" id="{FE09766A-3B0D-4635-826A-BDFD64DB6F12}"/>
                </a:ext>
              </a:extLst>
            </p:cNvPr>
            <p:cNvSpPr/>
            <p:nvPr/>
          </p:nvSpPr>
          <p:spPr>
            <a:xfrm>
              <a:off x="179510" y="1620047"/>
              <a:ext cx="2806874"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Détection par aspiration</a:t>
              </a:r>
            </a:p>
          </p:txBody>
        </p:sp>
        <p:sp>
          <p:nvSpPr>
            <p:cNvPr id="77" name="Rectangle 76">
              <a:extLst>
                <a:ext uri="{FF2B5EF4-FFF2-40B4-BE49-F238E27FC236}">
                  <a16:creationId xmlns:a16="http://schemas.microsoft.com/office/drawing/2014/main" id="{8644F44B-3A03-4235-9359-F6F87E7C9DE5}"/>
                </a:ext>
              </a:extLst>
            </p:cNvPr>
            <p:cNvSpPr/>
            <p:nvPr/>
          </p:nvSpPr>
          <p:spPr>
            <a:xfrm>
              <a:off x="179511" y="3723878"/>
              <a:ext cx="2806869" cy="530915"/>
            </a:xfrm>
            <a:prstGeom prst="rect">
              <a:avLst/>
            </a:prstGeom>
          </p:spPr>
          <p:txBody>
            <a:bodyPr wrap="square">
              <a:spAutoFit/>
            </a:bodyPr>
            <a:lstStyle/>
            <a:p>
              <a:pPr lvl="0" algn="ctr"/>
              <a:r>
                <a:rPr lang="fr-FR" sz="950" dirty="0">
                  <a:solidFill>
                    <a:srgbClr val="002060"/>
                  </a:solidFill>
                  <a:latin typeface="Arial"/>
                </a:rPr>
                <a:t>Détection incendie efficace et discrète dans les s</a:t>
              </a:r>
              <a:r>
                <a:rPr lang="fr-FR" sz="950" dirty="0">
                  <a:solidFill>
                    <a:srgbClr val="002060"/>
                  </a:solidFill>
                </a:rPr>
                <a:t>alles classées, de grande hauteur, combles inaccessibles, …</a:t>
              </a:r>
            </a:p>
          </p:txBody>
        </p:sp>
        <p:sp>
          <p:nvSpPr>
            <p:cNvPr id="78" name="Rectangle 77">
              <a:extLst>
                <a:ext uri="{FF2B5EF4-FFF2-40B4-BE49-F238E27FC236}">
                  <a16:creationId xmlns:a16="http://schemas.microsoft.com/office/drawing/2014/main" id="{86DA5B9C-BCD4-45CC-8F0C-353942A95A48}"/>
                </a:ext>
              </a:extLst>
            </p:cNvPr>
            <p:cNvSpPr/>
            <p:nvPr/>
          </p:nvSpPr>
          <p:spPr>
            <a:xfrm>
              <a:off x="179512" y="2910727"/>
              <a:ext cx="2806870" cy="530915"/>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Détecter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en intégrant les contraintes des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environnements spécifiques</a:t>
              </a:r>
            </a:p>
          </p:txBody>
        </p:sp>
        <p:sp>
          <p:nvSpPr>
            <p:cNvPr id="79" name="Rectangle à coins arrondis 64">
              <a:extLst>
                <a:ext uri="{FF2B5EF4-FFF2-40B4-BE49-F238E27FC236}">
                  <a16:creationId xmlns:a16="http://schemas.microsoft.com/office/drawing/2014/main" id="{B655F0F5-6B6C-4365-BA5F-8ED390448B9D}"/>
                </a:ext>
              </a:extLst>
            </p:cNvPr>
            <p:cNvSpPr/>
            <p:nvPr/>
          </p:nvSpPr>
          <p:spPr>
            <a:xfrm>
              <a:off x="293277" y="1995686"/>
              <a:ext cx="2550529"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8" name="Groupe 7">
              <a:extLst>
                <a:ext uri="{FF2B5EF4-FFF2-40B4-BE49-F238E27FC236}">
                  <a16:creationId xmlns:a16="http://schemas.microsoft.com/office/drawing/2014/main" id="{0FF0519E-E4ED-422B-886A-C47B98DBC733}"/>
                </a:ext>
              </a:extLst>
            </p:cNvPr>
            <p:cNvGrpSpPr/>
            <p:nvPr/>
          </p:nvGrpSpPr>
          <p:grpSpPr>
            <a:xfrm>
              <a:off x="539552" y="2044965"/>
              <a:ext cx="2016224" cy="505046"/>
              <a:chOff x="138382" y="2044965"/>
              <a:chExt cx="2016224" cy="505046"/>
            </a:xfrm>
          </p:grpSpPr>
          <p:pic>
            <p:nvPicPr>
              <p:cNvPr id="85" name="Picture 6">
                <a:extLst>
                  <a:ext uri="{FF2B5EF4-FFF2-40B4-BE49-F238E27FC236}">
                    <a16:creationId xmlns:a16="http://schemas.microsoft.com/office/drawing/2014/main" id="{66D38FAF-D323-4781-945A-E81F76A81D94}"/>
                  </a:ext>
                </a:extLst>
              </p:cNvPr>
              <p:cNvPicPr>
                <a:picLocks noChangeAspect="1" noChangeArrowheads="1"/>
              </p:cNvPicPr>
              <p:nvPr/>
            </p:nvPicPr>
            <p:blipFill>
              <a:blip r:embed="rId13"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38382" y="2044965"/>
                <a:ext cx="708487" cy="50504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7" name="Image 36" descr="Une image contenant texte, boîtier, accessoire&#10;&#10;Description générée automatiquement">
                <a:extLst>
                  <a:ext uri="{FF2B5EF4-FFF2-40B4-BE49-F238E27FC236}">
                    <a16:creationId xmlns:a16="http://schemas.microsoft.com/office/drawing/2014/main" id="{50EA1AC3-59C5-4BD0-B4F2-885ACD314AE1}"/>
                  </a:ext>
                </a:extLst>
              </p:cNvPr>
              <p:cNvPicPr>
                <a:picLocks noChangeAspect="1"/>
              </p:cNvPicPr>
              <p:nvPr/>
            </p:nvPicPr>
            <p:blipFill rotWithShape="1">
              <a:blip r:embed="rId14" cstate="screen">
                <a:extLst>
                  <a:ext uri="{28A0092B-C50C-407E-A947-70E740481C1C}">
                    <a14:useLocalDpi xmlns:a14="http://schemas.microsoft.com/office/drawing/2010/main"/>
                  </a:ext>
                </a:extLst>
              </a:blip>
              <a:srcRect l="7040" t="9693" r="7260" b="9703"/>
              <a:stretch/>
            </p:blipFill>
            <p:spPr>
              <a:xfrm>
                <a:off x="1418513" y="2083657"/>
                <a:ext cx="736093" cy="461548"/>
              </a:xfrm>
              <a:prstGeom prst="rect">
                <a:avLst/>
              </a:prstGeom>
            </p:spPr>
          </p:pic>
        </p:grpSp>
        <p:sp>
          <p:nvSpPr>
            <p:cNvPr id="38" name="Rectangle 37">
              <a:extLst>
                <a:ext uri="{FF2B5EF4-FFF2-40B4-BE49-F238E27FC236}">
                  <a16:creationId xmlns:a16="http://schemas.microsoft.com/office/drawing/2014/main" id="{935416E5-329C-42B1-92A8-EFF82FCC5335}"/>
                </a:ext>
              </a:extLst>
            </p:cNvPr>
            <p:cNvSpPr/>
            <p:nvPr/>
          </p:nvSpPr>
          <p:spPr>
            <a:xfrm>
              <a:off x="3294615" y="1620046"/>
              <a:ext cx="2749387" cy="2899946"/>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algn="ctr"/>
              <a:endParaRPr lang="fr-FR" sz="800" dirty="0">
                <a:solidFill>
                  <a:prstClr val="black"/>
                </a:solidFill>
              </a:endParaRPr>
            </a:p>
          </p:txBody>
        </p:sp>
        <p:sp>
          <p:nvSpPr>
            <p:cNvPr id="39" name="Rectangle 38">
              <a:extLst>
                <a:ext uri="{FF2B5EF4-FFF2-40B4-BE49-F238E27FC236}">
                  <a16:creationId xmlns:a16="http://schemas.microsoft.com/office/drawing/2014/main" id="{D5595824-0E87-4E97-A882-44FC0CABC18A}"/>
                </a:ext>
              </a:extLst>
            </p:cNvPr>
            <p:cNvSpPr/>
            <p:nvPr/>
          </p:nvSpPr>
          <p:spPr>
            <a:xfrm>
              <a:off x="3294615" y="2681618"/>
              <a:ext cx="2749387"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40" name="Rectangle 39">
              <a:extLst>
                <a:ext uri="{FF2B5EF4-FFF2-40B4-BE49-F238E27FC236}">
                  <a16:creationId xmlns:a16="http://schemas.microsoft.com/office/drawing/2014/main" id="{254E0695-E2AD-4F45-8541-16803DFAB0F3}"/>
                </a:ext>
              </a:extLst>
            </p:cNvPr>
            <p:cNvSpPr/>
            <p:nvPr/>
          </p:nvSpPr>
          <p:spPr>
            <a:xfrm>
              <a:off x="3294615" y="2688422"/>
              <a:ext cx="2749387" cy="238527"/>
            </a:xfrm>
            <a:prstGeom prst="rect">
              <a:avLst/>
            </a:prstGeom>
            <a:noFill/>
          </p:spPr>
          <p:txBody>
            <a:bodyPr wrap="square">
              <a:spAutoFit/>
            </a:bodyPr>
            <a:lstStyle/>
            <a:p>
              <a:pPr algn="ctr"/>
              <a:r>
                <a:rPr lang="fr-FR" sz="950" b="1" cap="all" dirty="0">
                  <a:solidFill>
                    <a:srgbClr val="1F497D"/>
                  </a:solidFill>
                </a:rPr>
                <a:t>Capillaires</a:t>
              </a:r>
            </a:p>
          </p:txBody>
        </p:sp>
        <p:sp>
          <p:nvSpPr>
            <p:cNvPr id="41" name="Rectangle 40">
              <a:extLst>
                <a:ext uri="{FF2B5EF4-FFF2-40B4-BE49-F238E27FC236}">
                  <a16:creationId xmlns:a16="http://schemas.microsoft.com/office/drawing/2014/main" id="{031B8EBF-C1BD-4380-BECE-144DBD19D3D6}"/>
                </a:ext>
              </a:extLst>
            </p:cNvPr>
            <p:cNvSpPr/>
            <p:nvPr/>
          </p:nvSpPr>
          <p:spPr>
            <a:xfrm>
              <a:off x="3294615" y="3723878"/>
              <a:ext cx="2749387" cy="384721"/>
            </a:xfrm>
            <a:prstGeom prst="rect">
              <a:avLst/>
            </a:prstGeom>
          </p:spPr>
          <p:txBody>
            <a:bodyPr wrap="square">
              <a:spAutoFit/>
            </a:bodyPr>
            <a:lstStyle/>
            <a:p>
              <a:pPr algn="ctr"/>
              <a:r>
                <a:rPr lang="fr-FR" sz="950" dirty="0">
                  <a:solidFill>
                    <a:srgbClr val="002060"/>
                  </a:solidFill>
                </a:rPr>
                <a:t>Les capillaires permettent une adaptation esthétique dans les corniches et plafonniers.</a:t>
              </a:r>
            </a:p>
          </p:txBody>
        </p:sp>
        <p:sp>
          <p:nvSpPr>
            <p:cNvPr id="44" name="Rectangle 43">
              <a:extLst>
                <a:ext uri="{FF2B5EF4-FFF2-40B4-BE49-F238E27FC236}">
                  <a16:creationId xmlns:a16="http://schemas.microsoft.com/office/drawing/2014/main" id="{6A4319A5-038B-4FA0-A3F9-CE37EC69CAB2}"/>
                </a:ext>
              </a:extLst>
            </p:cNvPr>
            <p:cNvSpPr/>
            <p:nvPr/>
          </p:nvSpPr>
          <p:spPr>
            <a:xfrm>
              <a:off x="3294615" y="2914752"/>
              <a:ext cx="2749387" cy="677108"/>
            </a:xfrm>
            <a:prstGeom prst="rect">
              <a:avLst/>
            </a:prstGeom>
          </p:spPr>
          <p:txBody>
            <a:bodyPr wrap="square">
              <a:spAutoFit/>
            </a:bodyPr>
            <a:lstStyle/>
            <a:p>
              <a:pPr algn="ctr"/>
              <a:r>
                <a:rPr lang="fr-FR" sz="950" b="1" dirty="0">
                  <a:solidFill>
                    <a:prstClr val="black"/>
                  </a:solidFill>
                </a:rPr>
                <a:t>Intégrer </a:t>
              </a:r>
              <a:endParaRPr lang="fr-FR" sz="950" dirty="0">
                <a:solidFill>
                  <a:prstClr val="black"/>
                </a:solidFill>
              </a:endParaRPr>
            </a:p>
            <a:p>
              <a:pPr algn="ctr"/>
              <a:r>
                <a:rPr lang="fr-FR" sz="950" dirty="0">
                  <a:solidFill>
                    <a:prstClr val="black"/>
                  </a:solidFill>
                </a:rPr>
                <a:t>les réseaux d’aspiration des salles classées </a:t>
              </a:r>
            </a:p>
            <a:p>
              <a:pPr algn="ctr"/>
              <a:r>
                <a:rPr lang="fr-FR" sz="950" dirty="0">
                  <a:solidFill>
                    <a:prstClr val="black"/>
                  </a:solidFill>
                </a:rPr>
                <a:t>et ornementales aux environnements prestigieux</a:t>
              </a:r>
            </a:p>
          </p:txBody>
        </p:sp>
        <p:grpSp>
          <p:nvGrpSpPr>
            <p:cNvPr id="7" name="Groupe 6">
              <a:extLst>
                <a:ext uri="{FF2B5EF4-FFF2-40B4-BE49-F238E27FC236}">
                  <a16:creationId xmlns:a16="http://schemas.microsoft.com/office/drawing/2014/main" id="{78E49B92-B196-4607-A058-6380E0A97F3B}"/>
                </a:ext>
              </a:extLst>
            </p:cNvPr>
            <p:cNvGrpSpPr/>
            <p:nvPr/>
          </p:nvGrpSpPr>
          <p:grpSpPr>
            <a:xfrm>
              <a:off x="3419872" y="1993459"/>
              <a:ext cx="2520279" cy="603605"/>
              <a:chOff x="3429607" y="1993459"/>
              <a:chExt cx="2271740" cy="603605"/>
            </a:xfrm>
          </p:grpSpPr>
          <p:sp>
            <p:nvSpPr>
              <p:cNvPr id="46" name="Rectangle à coins arrondis 101">
                <a:extLst>
                  <a:ext uri="{FF2B5EF4-FFF2-40B4-BE49-F238E27FC236}">
                    <a16:creationId xmlns:a16="http://schemas.microsoft.com/office/drawing/2014/main" id="{32F39E84-C9F2-4086-8E24-66451F243CEA}"/>
                  </a:ext>
                </a:extLst>
              </p:cNvPr>
              <p:cNvSpPr/>
              <p:nvPr/>
            </p:nvSpPr>
            <p:spPr>
              <a:xfrm>
                <a:off x="3429607" y="1993459"/>
                <a:ext cx="2271740" cy="603605"/>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grpSp>
            <p:nvGrpSpPr>
              <p:cNvPr id="6" name="Groupe 5">
                <a:extLst>
                  <a:ext uri="{FF2B5EF4-FFF2-40B4-BE49-F238E27FC236}">
                    <a16:creationId xmlns:a16="http://schemas.microsoft.com/office/drawing/2014/main" id="{FEDF4215-9809-454A-AB3A-D07A103C19BA}"/>
                  </a:ext>
                </a:extLst>
              </p:cNvPr>
              <p:cNvGrpSpPr/>
              <p:nvPr/>
            </p:nvGrpSpPr>
            <p:grpSpPr>
              <a:xfrm>
                <a:off x="4123154" y="2066622"/>
                <a:ext cx="973620" cy="474145"/>
                <a:chOff x="4199862" y="2066622"/>
                <a:chExt cx="973620" cy="474145"/>
              </a:xfrm>
            </p:grpSpPr>
            <p:pic>
              <p:nvPicPr>
                <p:cNvPr id="47" name="Image 46" descr="Une image contenant intérieur&#10;&#10;Description générée automatiquement">
                  <a:extLst>
                    <a:ext uri="{FF2B5EF4-FFF2-40B4-BE49-F238E27FC236}">
                      <a16:creationId xmlns:a16="http://schemas.microsoft.com/office/drawing/2014/main" id="{54308083-1185-4AED-83D6-8CE556F036DB}"/>
                    </a:ext>
                  </a:extLst>
                </p:cNvPr>
                <p:cNvPicPr>
                  <a:picLocks noChangeAspect="1"/>
                </p:cNvPicPr>
                <p:nvPr/>
              </p:nvPicPr>
              <p:blipFill>
                <a:blip r:embed="rId15" cstate="print">
                  <a:extLst>
                    <a:ext uri="{28A0092B-C50C-407E-A947-70E740481C1C}">
                      <a14:useLocalDpi xmlns:a14="http://schemas.microsoft.com/office/drawing/2010/main"/>
                    </a:ext>
                  </a:extLst>
                </a:blip>
                <a:stretch>
                  <a:fillRect/>
                </a:stretch>
              </p:blipFill>
              <p:spPr>
                <a:xfrm>
                  <a:off x="4716016" y="2066622"/>
                  <a:ext cx="457466" cy="474145"/>
                </a:xfrm>
                <a:prstGeom prst="rect">
                  <a:avLst/>
                </a:prstGeom>
              </p:spPr>
            </p:pic>
            <p:pic>
              <p:nvPicPr>
                <p:cNvPr id="49" name="Image 48" descr="Une image contenant intérieur, microphone, projecteur&#10;&#10;Description générée automatiquement">
                  <a:extLst>
                    <a:ext uri="{FF2B5EF4-FFF2-40B4-BE49-F238E27FC236}">
                      <a16:creationId xmlns:a16="http://schemas.microsoft.com/office/drawing/2014/main" id="{F7CFEDB0-87A1-4524-AF6F-139F07786846}"/>
                    </a:ext>
                  </a:extLst>
                </p:cNvPr>
                <p:cNvPicPr>
                  <a:picLocks noChangeAspect="1"/>
                </p:cNvPicPr>
                <p:nvPr/>
              </p:nvPicPr>
              <p:blipFill rotWithShape="1">
                <a:blip r:embed="rId16" cstate="screen">
                  <a:extLst>
                    <a:ext uri="{28A0092B-C50C-407E-A947-70E740481C1C}">
                      <a14:useLocalDpi xmlns:a14="http://schemas.microsoft.com/office/drawing/2010/main"/>
                    </a:ext>
                  </a:extLst>
                </a:blip>
                <a:srcRect l="20235" t="14940" r="12628" b="13830"/>
                <a:stretch/>
              </p:blipFill>
              <p:spPr>
                <a:xfrm rot="5400000">
                  <a:off x="4152096" y="2119861"/>
                  <a:ext cx="467669" cy="372138"/>
                </a:xfrm>
                <a:prstGeom prst="rect">
                  <a:avLst/>
                </a:prstGeom>
              </p:spPr>
            </p:pic>
          </p:grpSp>
        </p:grpSp>
        <p:sp>
          <p:nvSpPr>
            <p:cNvPr id="50" name="Rectangle 49">
              <a:extLst>
                <a:ext uri="{FF2B5EF4-FFF2-40B4-BE49-F238E27FC236}">
                  <a16:creationId xmlns:a16="http://schemas.microsoft.com/office/drawing/2014/main" id="{85836F58-9328-4598-A4A3-A7EC0B95FED9}"/>
                </a:ext>
              </a:extLst>
            </p:cNvPr>
            <p:cNvSpPr/>
            <p:nvPr/>
          </p:nvSpPr>
          <p:spPr>
            <a:xfrm>
              <a:off x="3294615" y="1620047"/>
              <a:ext cx="2749387"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Accessoire réseau</a:t>
              </a:r>
            </a:p>
          </p:txBody>
        </p:sp>
        <p:pic>
          <p:nvPicPr>
            <p:cNvPr id="53" name="Image 52">
              <a:extLst>
                <a:ext uri="{FF2B5EF4-FFF2-40B4-BE49-F238E27FC236}">
                  <a16:creationId xmlns:a16="http://schemas.microsoft.com/office/drawing/2014/main" id="{0567F37C-1B05-4FA6-994C-B09661AE364B}"/>
                </a:ext>
              </a:extLst>
            </p:cNvPr>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421737" y="2064223"/>
              <a:ext cx="377637" cy="499068"/>
            </a:xfrm>
            <a:prstGeom prst="rect">
              <a:avLst/>
            </a:prstGeom>
          </p:spPr>
        </p:pic>
        <p:sp>
          <p:nvSpPr>
            <p:cNvPr id="11" name="ZoneTexte 10">
              <a:extLst>
                <a:ext uri="{FF2B5EF4-FFF2-40B4-BE49-F238E27FC236}">
                  <a16:creationId xmlns:a16="http://schemas.microsoft.com/office/drawing/2014/main" id="{31491A6A-8FAE-4839-9178-54A994B8DDA0}"/>
                </a:ext>
              </a:extLst>
            </p:cNvPr>
            <p:cNvSpPr txBox="1"/>
            <p:nvPr/>
          </p:nvSpPr>
          <p:spPr>
            <a:xfrm>
              <a:off x="6279000" y="4510923"/>
              <a:ext cx="2573314" cy="169277"/>
            </a:xfrm>
            <a:prstGeom prst="rect">
              <a:avLst/>
            </a:prstGeom>
            <a:noFill/>
            <a:effectLst/>
          </p:spPr>
          <p:txBody>
            <a:bodyPr wrap="square" rtlCol="0">
              <a:spAutoFit/>
            </a:bodyPr>
            <a:lstStyle/>
            <a:p>
              <a:pPr marL="228600" marR="0" lvl="0" indent="-228600" algn="r" defTabSz="914400" rtl="0" eaLnBrk="1" fontAlgn="auto" latinLnBrk="0" hangingPunct="1">
                <a:lnSpc>
                  <a:spcPct val="100000"/>
                </a:lnSpc>
                <a:spcBef>
                  <a:spcPts val="0"/>
                </a:spcBef>
                <a:spcAft>
                  <a:spcPts val="0"/>
                </a:spcAft>
                <a:buClrTx/>
                <a:buSzTx/>
                <a:buFontTx/>
                <a:buAutoNum type="arabicParenBoth"/>
                <a:tabLst/>
                <a:defRPr/>
              </a:pPr>
              <a:r>
                <a:rPr kumimoji="0" lang="fr-FR" sz="500" b="0" i="1" u="none" strike="noStrike" kern="1200" cap="none" spc="0" normalizeH="0" baseline="0" noProof="0" dirty="0">
                  <a:ln>
                    <a:noFill/>
                  </a:ln>
                  <a:solidFill>
                    <a:schemeClr val="tx1">
                      <a:lumMod val="50000"/>
                      <a:lumOff val="50000"/>
                    </a:schemeClr>
                  </a:solidFill>
                  <a:effectLst/>
                  <a:uLnTx/>
                  <a:uFillTx/>
                  <a:latin typeface="+mj-lt"/>
                  <a:ea typeface="+mn-ea"/>
                  <a:cs typeface="+mn-cs"/>
                </a:rPr>
                <a:t>liste de nos agences I7, F7 certifiées  : cnpp.com</a:t>
              </a:r>
            </a:p>
          </p:txBody>
        </p:sp>
      </p:grpSp>
      <p:sp>
        <p:nvSpPr>
          <p:cNvPr id="13" name="Rectangle 12">
            <a:extLst>
              <a:ext uri="{FF2B5EF4-FFF2-40B4-BE49-F238E27FC236}">
                <a16:creationId xmlns:a16="http://schemas.microsoft.com/office/drawing/2014/main" id="{B224DBAE-220B-8934-92B9-EFF89439D0B9}"/>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Détection automatique d’incendie par aspiration</a:t>
            </a:r>
          </a:p>
        </p:txBody>
      </p:sp>
    </p:spTree>
    <p:extLst>
      <p:ext uri="{BB962C8B-B14F-4D97-AF65-F5344CB8AC3E}">
        <p14:creationId xmlns:p14="http://schemas.microsoft.com/office/powerpoint/2010/main" val="39385870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3457" y="75199"/>
            <a:ext cx="6733110" cy="524447"/>
          </a:xfrm>
        </p:spPr>
        <p:txBody>
          <a:bodyPr/>
          <a:lstStyle/>
          <a:p>
            <a:r>
              <a:rPr lang="fr-FR" dirty="0"/>
              <a:t>Les solutions Chubb France</a:t>
            </a:r>
          </a:p>
        </p:txBody>
      </p:sp>
      <p:sp>
        <p:nvSpPr>
          <p:cNvPr id="3" name="Espace réservé du numéro de diapositive 2">
            <a:extLst>
              <a:ext uri="{FF2B5EF4-FFF2-40B4-BE49-F238E27FC236}">
                <a16:creationId xmlns:a16="http://schemas.microsoft.com/office/drawing/2014/main" id="{0ADA4983-4BB4-C4C0-D58A-3627A30902AA}"/>
              </a:ext>
            </a:extLst>
          </p:cNvPr>
          <p:cNvSpPr>
            <a:spLocks noGrp="1"/>
          </p:cNvSpPr>
          <p:nvPr>
            <p:ph type="sldNum" sz="quarter" idx="4"/>
          </p:nvPr>
        </p:nvSpPr>
        <p:spPr/>
        <p:txBody>
          <a:bodyPr/>
          <a:lstStyle/>
          <a:p>
            <a:fld id="{BE375096-6367-4A46-9B35-1C341654C780}" type="slidenum">
              <a:rPr lang="en-US" smtClean="0"/>
              <a:t>9</a:t>
            </a:fld>
            <a:endParaRPr lang="en-US"/>
          </a:p>
        </p:txBody>
      </p:sp>
      <p:sp>
        <p:nvSpPr>
          <p:cNvPr id="104" name="Rectangle à coins arrondis 39">
            <a:extLst>
              <a:ext uri="{FF2B5EF4-FFF2-40B4-BE49-F238E27FC236}">
                <a16:creationId xmlns:a16="http://schemas.microsoft.com/office/drawing/2014/main" id="{3C44DC8D-7101-4F80-8D87-C6F2230391DC}"/>
              </a:ext>
            </a:extLst>
          </p:cNvPr>
          <p:cNvSpPr/>
          <p:nvPr/>
        </p:nvSpPr>
        <p:spPr>
          <a:xfrm>
            <a:off x="6808106" y="-530824"/>
            <a:ext cx="2592288" cy="646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grpSp>
        <p:nvGrpSpPr>
          <p:cNvPr id="18" name="Groupe 17">
            <a:extLst>
              <a:ext uri="{FF2B5EF4-FFF2-40B4-BE49-F238E27FC236}">
                <a16:creationId xmlns:a16="http://schemas.microsoft.com/office/drawing/2014/main" id="{934F8A0C-6E32-CF19-E911-7DBE468C03C1}"/>
              </a:ext>
            </a:extLst>
          </p:cNvPr>
          <p:cNvGrpSpPr/>
          <p:nvPr/>
        </p:nvGrpSpPr>
        <p:grpSpPr>
          <a:xfrm>
            <a:off x="123456" y="1155152"/>
            <a:ext cx="8797302" cy="2927135"/>
            <a:chOff x="123456" y="1620045"/>
            <a:chExt cx="8797302" cy="2927135"/>
          </a:xfrm>
        </p:grpSpPr>
        <p:sp>
          <p:nvSpPr>
            <p:cNvPr id="129" name="Rectangle 128">
              <a:extLst>
                <a:ext uri="{FF2B5EF4-FFF2-40B4-BE49-F238E27FC236}">
                  <a16:creationId xmlns:a16="http://schemas.microsoft.com/office/drawing/2014/main" id="{1302C6B0-42E6-400D-837A-C341845EA73D}"/>
                </a:ext>
              </a:extLst>
            </p:cNvPr>
            <p:cNvSpPr/>
            <p:nvPr/>
          </p:nvSpPr>
          <p:spPr>
            <a:xfrm>
              <a:off x="132673" y="3722426"/>
              <a:ext cx="8779545" cy="809166"/>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63" name="Rectangle 62"/>
            <p:cNvSpPr/>
            <p:nvPr/>
          </p:nvSpPr>
          <p:spPr>
            <a:xfrm>
              <a:off x="123456" y="3723878"/>
              <a:ext cx="8797302" cy="823302"/>
            </a:xfrm>
            <a:prstGeom prst="rect">
              <a:avLst/>
            </a:prstGeom>
          </p:spPr>
          <p:txBody>
            <a:bodyPr wrap="square">
              <a:spAutoFit/>
            </a:bodyPr>
            <a:lstStyle/>
            <a:p>
              <a:pPr lvl="0" algn="ctr"/>
              <a:r>
                <a:rPr kumimoji="0" lang="fr-FR" sz="950" b="0" i="0" u="none" strike="noStrike" kern="1200" cap="none" spc="0" normalizeH="0" baseline="0" noProof="0" dirty="0">
                  <a:ln>
                    <a:noFill/>
                  </a:ln>
                  <a:solidFill>
                    <a:srgbClr val="002060"/>
                  </a:solidFill>
                  <a:effectLst/>
                  <a:uLnTx/>
                  <a:uFillTx/>
                  <a:latin typeface="Arial"/>
                  <a:ea typeface="+mn-ea"/>
                  <a:cs typeface="+mn-cs"/>
                </a:rPr>
                <a:t>OSID </a:t>
              </a:r>
              <a:r>
                <a:rPr lang="fr-FR" sz="950" dirty="0">
                  <a:solidFill>
                    <a:srgbClr val="002060"/>
                  </a:solidFill>
                  <a:latin typeface="Arial"/>
                </a:rPr>
                <a:t>offre une meilleure couverture </a:t>
              </a:r>
              <a:r>
                <a:rPr lang="fr-FR" sz="950" dirty="0">
                  <a:solidFill>
                    <a:srgbClr val="002060"/>
                  </a:solidFill>
                </a:rPr>
                <a:t>des grands volumes : </a:t>
              </a:r>
            </a:p>
            <a:p>
              <a:pPr lvl="0" algn="ctr"/>
              <a:endParaRPr lang="fr-FR" sz="950" dirty="0">
                <a:solidFill>
                  <a:srgbClr val="002060"/>
                </a:solidFill>
              </a:endParaRPr>
            </a:p>
            <a:p>
              <a:pPr lvl="0" algn="ctr"/>
              <a:r>
                <a:rPr lang="fr-FR" sz="950" dirty="0">
                  <a:solidFill>
                    <a:srgbClr val="002060"/>
                  </a:solidFill>
                </a:rPr>
                <a:t>plusieurs émetteurs pour un récepteur possibles, traitement UV/IR des signaux, discrimination améliorée des poussières et des fumées, </a:t>
              </a:r>
            </a:p>
            <a:p>
              <a:pPr lvl="0" algn="ctr"/>
              <a:r>
                <a:rPr lang="fr-FR" sz="950" dirty="0">
                  <a:solidFill>
                    <a:srgbClr val="002060"/>
                  </a:solidFill>
                </a:rPr>
                <a:t>réglage d’ajustement par simple outil laser; tolérance augmentée aux mouvements des bâtiments; </a:t>
              </a:r>
            </a:p>
            <a:p>
              <a:pPr lvl="0" algn="ctr"/>
              <a:r>
                <a:rPr lang="fr-FR" sz="950" dirty="0">
                  <a:solidFill>
                    <a:srgbClr val="002060"/>
                  </a:solidFill>
                </a:rPr>
                <a:t>désalignement jusque 4%, fiabilité dans des conditions d’éclairage multiples, ….</a:t>
              </a:r>
              <a:endParaRPr kumimoji="0" lang="fr-FR" sz="950" b="0" i="0" u="none" strike="noStrike" kern="1200" cap="none" spc="0" normalizeH="0" baseline="0" noProof="0" dirty="0">
                <a:ln>
                  <a:noFill/>
                </a:ln>
                <a:solidFill>
                  <a:srgbClr val="002060"/>
                </a:solidFill>
                <a:effectLst/>
                <a:uLnTx/>
                <a:uFillTx/>
                <a:latin typeface="Arial"/>
                <a:ea typeface="+mn-ea"/>
                <a:cs typeface="+mn-cs"/>
              </a:endParaRPr>
            </a:p>
          </p:txBody>
        </p:sp>
        <p:grpSp>
          <p:nvGrpSpPr>
            <p:cNvPr id="12" name="Groupe 11">
              <a:extLst>
                <a:ext uri="{FF2B5EF4-FFF2-40B4-BE49-F238E27FC236}">
                  <a16:creationId xmlns:a16="http://schemas.microsoft.com/office/drawing/2014/main" id="{0849C4BB-FFF5-5122-1F5E-171DA7C02874}"/>
                </a:ext>
              </a:extLst>
            </p:cNvPr>
            <p:cNvGrpSpPr/>
            <p:nvPr/>
          </p:nvGrpSpPr>
          <p:grpSpPr>
            <a:xfrm>
              <a:off x="123457" y="1620046"/>
              <a:ext cx="1886480" cy="1967790"/>
              <a:chOff x="334050" y="1620046"/>
              <a:chExt cx="1886480" cy="1967790"/>
            </a:xfrm>
          </p:grpSpPr>
          <p:sp>
            <p:nvSpPr>
              <p:cNvPr id="59" name="Rectangle 58"/>
              <p:cNvSpPr/>
              <p:nvPr/>
            </p:nvSpPr>
            <p:spPr>
              <a:xfrm>
                <a:off x="343267" y="1620046"/>
                <a:ext cx="1872208" cy="196779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60" name="Rectangle 59"/>
              <p:cNvSpPr/>
              <p:nvPr/>
            </p:nvSpPr>
            <p:spPr>
              <a:xfrm>
                <a:off x="334050" y="2681619"/>
                <a:ext cx="1881425"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61" name="Rectangle 60"/>
              <p:cNvSpPr/>
              <p:nvPr/>
            </p:nvSpPr>
            <p:spPr>
              <a:xfrm>
                <a:off x="348323" y="2681619"/>
                <a:ext cx="1872207"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Gamme OSID</a:t>
                </a:r>
                <a:r>
                  <a:rPr kumimoji="0" lang="fr-FR" sz="950" b="1" i="0" u="none" strike="noStrike" kern="1200" cap="all" spc="0" normalizeH="0" baseline="30000" noProof="0" dirty="0">
                    <a:ln>
                      <a:noFill/>
                    </a:ln>
                    <a:solidFill>
                      <a:srgbClr val="1F497D"/>
                    </a:solidFill>
                    <a:effectLst/>
                    <a:uLnTx/>
                    <a:uFillTx/>
                    <a:latin typeface="Arial"/>
                    <a:ea typeface="+mn-ea"/>
                    <a:cs typeface="+mn-cs"/>
                  </a:rPr>
                  <a:t>®</a:t>
                </a:r>
                <a:endParaRPr kumimoji="0" lang="fr-FR" sz="950" b="1" i="0" u="none" strike="noStrike" kern="1200" cap="all" spc="0" normalizeH="0" baseline="0" noProof="0" dirty="0">
                  <a:ln>
                    <a:noFill/>
                  </a:ln>
                  <a:solidFill>
                    <a:srgbClr val="1F497D"/>
                  </a:solidFill>
                  <a:effectLst/>
                  <a:uLnTx/>
                  <a:uFillTx/>
                  <a:latin typeface="Arial"/>
                  <a:ea typeface="+mn-ea"/>
                  <a:cs typeface="+mn-cs"/>
                </a:endParaRPr>
              </a:p>
            </p:txBody>
          </p:sp>
          <p:sp>
            <p:nvSpPr>
              <p:cNvPr id="62" name="Rectangle 61"/>
              <p:cNvSpPr/>
              <p:nvPr/>
            </p:nvSpPr>
            <p:spPr>
              <a:xfrm>
                <a:off x="339106" y="1620048"/>
                <a:ext cx="1872207"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50" b="0" i="0" u="none" strike="noStrike" kern="1200" cap="none" spc="0" normalizeH="0" baseline="0" noProof="0" dirty="0">
                    <a:ln>
                      <a:noFill/>
                    </a:ln>
                    <a:solidFill>
                      <a:srgbClr val="002060"/>
                    </a:solidFill>
                    <a:effectLst/>
                    <a:uLnTx/>
                    <a:uFillTx/>
                    <a:latin typeface="Arial"/>
                    <a:ea typeface="+mn-ea"/>
                    <a:cs typeface="+mn-cs"/>
                  </a:rPr>
                  <a:t>Détection optique linéaire</a:t>
                </a:r>
              </a:p>
            </p:txBody>
          </p:sp>
          <p:sp>
            <p:nvSpPr>
              <p:cNvPr id="64" name="Rectangle 63"/>
              <p:cNvSpPr/>
              <p:nvPr/>
            </p:nvSpPr>
            <p:spPr>
              <a:xfrm>
                <a:off x="339105" y="2910728"/>
                <a:ext cx="1872208" cy="677108"/>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950" b="1" dirty="0">
                    <a:solidFill>
                      <a:prstClr val="black"/>
                    </a:solidFill>
                    <a:latin typeface="Arial"/>
                  </a:rPr>
                  <a:t>Augmenter</a:t>
                </a:r>
                <a:r>
                  <a:rPr kumimoji="0" lang="fr-FR" sz="950" b="1" i="0" u="none" strike="noStrike" kern="1200" cap="none" spc="0" normalizeH="0" baseline="0" noProof="0" dirty="0">
                    <a:ln>
                      <a:noFill/>
                    </a:ln>
                    <a:solidFill>
                      <a:prstClr val="black"/>
                    </a:solidFill>
                    <a:effectLst/>
                    <a:uLnTx/>
                    <a:uFillTx/>
                    <a:latin typeface="Arial"/>
                    <a:ea typeface="+mn-ea"/>
                    <a:cs typeface="+mn-cs"/>
                  </a:rPr>
                  <a:t>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Les portées et améliorer la stabilité de la détection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optique linéaire </a:t>
                </a:r>
              </a:p>
            </p:txBody>
          </p:sp>
          <p:sp>
            <p:nvSpPr>
              <p:cNvPr id="66" name="Rectangle à coins arrondis 65"/>
              <p:cNvSpPr/>
              <p:nvPr/>
            </p:nvSpPr>
            <p:spPr>
              <a:xfrm>
                <a:off x="395536" y="2019075"/>
                <a:ext cx="1757154" cy="59779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grpSp>
            <p:nvGrpSpPr>
              <p:cNvPr id="8" name="Groupe 7">
                <a:extLst>
                  <a:ext uri="{FF2B5EF4-FFF2-40B4-BE49-F238E27FC236}">
                    <a16:creationId xmlns:a16="http://schemas.microsoft.com/office/drawing/2014/main" id="{A3FA1FF6-1C5D-46FD-8318-1BAD98B04359}"/>
                  </a:ext>
                </a:extLst>
              </p:cNvPr>
              <p:cNvGrpSpPr/>
              <p:nvPr/>
            </p:nvGrpSpPr>
            <p:grpSpPr>
              <a:xfrm>
                <a:off x="482025" y="2099277"/>
                <a:ext cx="1584176" cy="437390"/>
                <a:chOff x="552938" y="2137861"/>
                <a:chExt cx="1584176" cy="437390"/>
              </a:xfrm>
            </p:grpSpPr>
            <p:pic>
              <p:nvPicPr>
                <p:cNvPr id="105" name="Picture 6">
                  <a:extLst>
                    <a:ext uri="{FF2B5EF4-FFF2-40B4-BE49-F238E27FC236}">
                      <a16:creationId xmlns:a16="http://schemas.microsoft.com/office/drawing/2014/main" id="{03D8CD80-1A68-44DB-B16C-5A825276864D}"/>
                    </a:ext>
                  </a:extLst>
                </p:cNvPr>
                <p:cNvPicPr>
                  <a:picLocks noChangeAspect="1" noChangeArrowheads="1"/>
                </p:cNvPicPr>
                <p:nvPr/>
              </p:nvPicPr>
              <p:blipFill>
                <a:blip r:embed="rId2" cstate="print">
                  <a:clrChange>
                    <a:clrFrom>
                      <a:srgbClr val="FEFEFF"/>
                    </a:clrFrom>
                    <a:clrTo>
                      <a:srgbClr val="FEFEFF">
                        <a:alpha val="0"/>
                      </a:srgbClr>
                    </a:clrTo>
                  </a:clrChange>
                  <a:extLst>
                    <a:ext uri="{28A0092B-C50C-407E-A947-70E740481C1C}">
                      <a14:useLocalDpi xmlns:a14="http://schemas.microsoft.com/office/drawing/2010/main"/>
                    </a:ext>
                  </a:extLst>
                </a:blip>
                <a:srcRect/>
                <a:stretch>
                  <a:fillRect/>
                </a:stretch>
              </p:blipFill>
              <p:spPr bwMode="auto">
                <a:xfrm>
                  <a:off x="552938" y="2137861"/>
                  <a:ext cx="1584176" cy="4373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6" name="Image 105">
                  <a:hlinkClick r:id="rId3" action="ppaction://hlinkfile"/>
                  <a:extLst>
                    <a:ext uri="{FF2B5EF4-FFF2-40B4-BE49-F238E27FC236}">
                      <a16:creationId xmlns:a16="http://schemas.microsoft.com/office/drawing/2014/main" id="{8DFFF873-DD31-4D89-BE89-B8774E82FD9C}"/>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0696" t="18556" r="16088" b="9804"/>
                <a:stretch/>
              </p:blipFill>
              <p:spPr>
                <a:xfrm>
                  <a:off x="1345026" y="2169408"/>
                  <a:ext cx="540770" cy="352752"/>
                </a:xfrm>
                <a:prstGeom prst="rect">
                  <a:avLst/>
                </a:prstGeom>
              </p:spPr>
            </p:pic>
          </p:grpSp>
          <p:pic>
            <p:nvPicPr>
              <p:cNvPr id="107" name="Image 106">
                <a:extLst>
                  <a:ext uri="{FF2B5EF4-FFF2-40B4-BE49-F238E27FC236}">
                    <a16:creationId xmlns:a16="http://schemas.microsoft.com/office/drawing/2014/main" id="{5180BD91-6613-4731-BCEA-D27EE799F504}"/>
                  </a:ext>
                </a:extLst>
              </p:cNvPr>
              <p:cNvPicPr>
                <a:picLocks noChangeAspect="1"/>
              </p:cNvPicPr>
              <p:nvPr/>
            </p:nvPicPr>
            <p:blipFill>
              <a:blip r:embed="rId5" cstate="screen">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rot="10800000">
                <a:off x="745114" y="2198397"/>
                <a:ext cx="466214" cy="322180"/>
              </a:xfrm>
              <a:prstGeom prst="rect">
                <a:avLst/>
              </a:prstGeom>
            </p:spPr>
          </p:pic>
        </p:grpSp>
        <p:grpSp>
          <p:nvGrpSpPr>
            <p:cNvPr id="15" name="Groupe 14">
              <a:extLst>
                <a:ext uri="{FF2B5EF4-FFF2-40B4-BE49-F238E27FC236}">
                  <a16:creationId xmlns:a16="http://schemas.microsoft.com/office/drawing/2014/main" id="{E8823AB9-7582-CF83-23B6-413C4B2CE9B5}"/>
                </a:ext>
              </a:extLst>
            </p:cNvPr>
            <p:cNvGrpSpPr/>
            <p:nvPr/>
          </p:nvGrpSpPr>
          <p:grpSpPr>
            <a:xfrm>
              <a:off x="2421960" y="1620045"/>
              <a:ext cx="1892840" cy="1967790"/>
              <a:chOff x="2346627" y="1620045"/>
              <a:chExt cx="1892840" cy="1967790"/>
            </a:xfrm>
          </p:grpSpPr>
          <p:sp>
            <p:nvSpPr>
              <p:cNvPr id="110" name="Rectangle 109">
                <a:extLst>
                  <a:ext uri="{FF2B5EF4-FFF2-40B4-BE49-F238E27FC236}">
                    <a16:creationId xmlns:a16="http://schemas.microsoft.com/office/drawing/2014/main" id="{FAFD1F2C-6F98-4506-9222-D8BCDF81ABE1}"/>
                  </a:ext>
                </a:extLst>
              </p:cNvPr>
              <p:cNvSpPr/>
              <p:nvPr/>
            </p:nvSpPr>
            <p:spPr>
              <a:xfrm>
                <a:off x="2367259" y="1620045"/>
                <a:ext cx="1872208" cy="1967790"/>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109" name="Rectangle à coins arrondis 65">
                <a:extLst>
                  <a:ext uri="{FF2B5EF4-FFF2-40B4-BE49-F238E27FC236}">
                    <a16:creationId xmlns:a16="http://schemas.microsoft.com/office/drawing/2014/main" id="{059E3C06-0305-4801-9D17-6ED2E8E6BBD2}"/>
                  </a:ext>
                </a:extLst>
              </p:cNvPr>
              <p:cNvSpPr/>
              <p:nvPr/>
            </p:nvSpPr>
            <p:spPr>
              <a:xfrm>
                <a:off x="2394766" y="2013851"/>
                <a:ext cx="1757154" cy="59779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sp>
            <p:nvSpPr>
              <p:cNvPr id="99" name="ZoneTexte 98">
                <a:extLst>
                  <a:ext uri="{FF2B5EF4-FFF2-40B4-BE49-F238E27FC236}">
                    <a16:creationId xmlns:a16="http://schemas.microsoft.com/office/drawing/2014/main" id="{3ABF5C3C-AB8F-46CA-976C-8684B79D1B4C}"/>
                  </a:ext>
                </a:extLst>
              </p:cNvPr>
              <p:cNvSpPr txBox="1"/>
              <p:nvPr/>
            </p:nvSpPr>
            <p:spPr>
              <a:xfrm>
                <a:off x="2362204" y="2910728"/>
                <a:ext cx="1872207" cy="553998"/>
              </a:xfrm>
              <a:prstGeom prst="rect">
                <a:avLst/>
              </a:prstGeom>
              <a:noFill/>
            </p:spPr>
            <p:txBody>
              <a:bodyPr wrap="square" rtlCol="0">
                <a:spAutoFit/>
              </a:bodyPr>
              <a:lstStyle/>
              <a:p>
                <a:pPr algn="ctr"/>
                <a:r>
                  <a:rPr lang="fr-FR" sz="1000" b="1" dirty="0"/>
                  <a:t>Analyse uniforme UV/IR</a:t>
                </a:r>
              </a:p>
              <a:p>
                <a:pPr algn="ctr"/>
                <a:r>
                  <a:rPr lang="fr-FR" sz="1000" dirty="0"/>
                  <a:t>Pas d’alarme feu </a:t>
                </a:r>
              </a:p>
              <a:p>
                <a:pPr algn="ctr"/>
                <a:r>
                  <a:rPr lang="fr-FR" sz="1000" dirty="0"/>
                  <a:t>Continuité d’exploitation</a:t>
                </a:r>
              </a:p>
            </p:txBody>
          </p:sp>
          <p:grpSp>
            <p:nvGrpSpPr>
              <p:cNvPr id="10" name="Groupe 9">
                <a:extLst>
                  <a:ext uri="{FF2B5EF4-FFF2-40B4-BE49-F238E27FC236}">
                    <a16:creationId xmlns:a16="http://schemas.microsoft.com/office/drawing/2014/main" id="{270836D6-8407-4EA9-8BB5-866FF62F3C11}"/>
                  </a:ext>
                </a:extLst>
              </p:cNvPr>
              <p:cNvGrpSpPr/>
              <p:nvPr/>
            </p:nvGrpSpPr>
            <p:grpSpPr>
              <a:xfrm>
                <a:off x="2443132" y="2085527"/>
                <a:ext cx="1724930" cy="466579"/>
                <a:chOff x="2450007" y="2099277"/>
                <a:chExt cx="1724930" cy="466579"/>
              </a:xfrm>
            </p:grpSpPr>
            <p:pic>
              <p:nvPicPr>
                <p:cNvPr id="98" name="Picture 4">
                  <a:extLst>
                    <a:ext uri="{FF2B5EF4-FFF2-40B4-BE49-F238E27FC236}">
                      <a16:creationId xmlns:a16="http://schemas.microsoft.com/office/drawing/2014/main" id="{9FD30C03-5E47-46D6-BBDA-1FE2B178D377}"/>
                    </a:ext>
                  </a:extLst>
                </p:cNvPr>
                <p:cNvPicPr>
                  <a:picLocks noChangeAspect="1" noChangeArrowheads="1"/>
                </p:cNvPicPr>
                <p:nvPr/>
              </p:nvPicPr>
              <p:blipFill>
                <a:blip r:embed="rId6" cstate="screen">
                  <a:clrChange>
                    <a:clrFrom>
                      <a:srgbClr val="FEFEFF"/>
                    </a:clrFrom>
                    <a:clrTo>
                      <a:srgbClr val="FEFEFF">
                        <a:alpha val="0"/>
                      </a:srgbClr>
                    </a:clrTo>
                  </a:clrChange>
                  <a:extLst>
                    <a:ext uri="{28A0092B-C50C-407E-A947-70E740481C1C}">
                      <a14:useLocalDpi xmlns:a14="http://schemas.microsoft.com/office/drawing/2010/main"/>
                    </a:ext>
                  </a:extLst>
                </a:blip>
                <a:srcRect/>
                <a:stretch>
                  <a:fillRect/>
                </a:stretch>
              </p:blipFill>
              <p:spPr bwMode="auto">
                <a:xfrm>
                  <a:off x="2450007" y="2099277"/>
                  <a:ext cx="1724930" cy="466579"/>
                </a:xfrm>
                <a:prstGeom prst="rect">
                  <a:avLst/>
                </a:prstGeom>
                <a:noFill/>
                <a:ln>
                  <a:noFill/>
                </a:ln>
                <a:extLst>
                  <a:ext uri="{91240B29-F687-4F45-9708-019B960494DF}">
                    <a14:hiddenLine xmlns:a14="http://schemas.microsoft.com/office/drawing/2010/main" w="9525">
                      <a:solidFill>
                        <a:schemeClr val="tx1"/>
                      </a:solidFill>
                      <a:miter lim="800000"/>
                      <a:headEnd/>
                      <a:tailEnd/>
                    </a14:hiddenLine>
                  </a:ext>
                </a:extLst>
              </p:spPr>
            </p:pic>
            <p:pic>
              <p:nvPicPr>
                <p:cNvPr id="108" name="Image 107">
                  <a:hlinkClick r:id="rId3" action="ppaction://hlinkfile"/>
                  <a:extLst>
                    <a:ext uri="{FF2B5EF4-FFF2-40B4-BE49-F238E27FC236}">
                      <a16:creationId xmlns:a16="http://schemas.microsoft.com/office/drawing/2014/main" id="{D71691E9-34CB-4303-8486-BBF947F0348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10696" t="18556" r="16088" b="9804"/>
                <a:stretch/>
              </p:blipFill>
              <p:spPr>
                <a:xfrm>
                  <a:off x="3350227" y="2124667"/>
                  <a:ext cx="540770" cy="352752"/>
                </a:xfrm>
                <a:prstGeom prst="rect">
                  <a:avLst/>
                </a:prstGeom>
              </p:spPr>
            </p:pic>
          </p:grpSp>
          <p:sp>
            <p:nvSpPr>
              <p:cNvPr id="111" name="Rectangle 110">
                <a:extLst>
                  <a:ext uri="{FF2B5EF4-FFF2-40B4-BE49-F238E27FC236}">
                    <a16:creationId xmlns:a16="http://schemas.microsoft.com/office/drawing/2014/main" id="{3A18BDAC-37A0-426F-9C58-49DDFE145174}"/>
                  </a:ext>
                </a:extLst>
              </p:cNvPr>
              <p:cNvSpPr/>
              <p:nvPr/>
            </p:nvSpPr>
            <p:spPr>
              <a:xfrm>
                <a:off x="2346627" y="2690216"/>
                <a:ext cx="1891947"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114" name="Rectangle 113">
                <a:extLst>
                  <a:ext uri="{FF2B5EF4-FFF2-40B4-BE49-F238E27FC236}">
                    <a16:creationId xmlns:a16="http://schemas.microsoft.com/office/drawing/2014/main" id="{3B40669A-08BC-4C74-9CF0-AD96CA7AB02E}"/>
                  </a:ext>
                </a:extLst>
              </p:cNvPr>
              <p:cNvSpPr/>
              <p:nvPr/>
            </p:nvSpPr>
            <p:spPr>
              <a:xfrm>
                <a:off x="2367260" y="1620045"/>
                <a:ext cx="1872207"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dirty="0">
                    <a:solidFill>
                      <a:srgbClr val="002060"/>
                    </a:solidFill>
                    <a:latin typeface="Arial"/>
                  </a:rPr>
                  <a:t>Stabilité à la poussière</a:t>
                </a:r>
                <a:endParaRPr kumimoji="0" lang="fr-FR" sz="1050" b="0" i="0" u="none" strike="noStrike" kern="1200" cap="none" spc="0" normalizeH="0" baseline="0" noProof="0" dirty="0">
                  <a:ln>
                    <a:noFill/>
                  </a:ln>
                  <a:solidFill>
                    <a:srgbClr val="002060"/>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7CE78EBF-40AF-4CCE-B2AE-4A16287F8C40}"/>
                  </a:ext>
                </a:extLst>
              </p:cNvPr>
              <p:cNvSpPr/>
              <p:nvPr/>
            </p:nvSpPr>
            <p:spPr>
              <a:xfrm>
                <a:off x="2366366" y="2685622"/>
                <a:ext cx="1868045" cy="238527"/>
              </a:xfrm>
              <a:prstGeom prst="rect">
                <a:avLst/>
              </a:prstGeom>
            </p:spPr>
            <p:txBody>
              <a:bodyPr wrap="square">
                <a:spAutoFit/>
              </a:bodyPr>
              <a:lstStyle/>
              <a:p>
                <a:pPr lvl="0" algn="ctr">
                  <a:defRPr/>
                </a:pPr>
                <a:r>
                  <a:rPr lang="fr-FR" sz="950" b="1" cap="all" dirty="0">
                    <a:solidFill>
                      <a:srgbClr val="1F497D"/>
                    </a:solidFill>
                  </a:rPr>
                  <a:t>Gamme OSID</a:t>
                </a:r>
                <a:r>
                  <a:rPr lang="fr-FR" sz="950" b="1" cap="all" baseline="30000" dirty="0">
                    <a:solidFill>
                      <a:srgbClr val="1F497D"/>
                    </a:solidFill>
                  </a:rPr>
                  <a:t>®</a:t>
                </a:r>
                <a:endParaRPr lang="fr-FR" sz="950" b="1" cap="all" dirty="0">
                  <a:solidFill>
                    <a:srgbClr val="1F497D"/>
                  </a:solidFill>
                </a:endParaRPr>
              </a:p>
            </p:txBody>
          </p:sp>
        </p:grpSp>
        <p:grpSp>
          <p:nvGrpSpPr>
            <p:cNvPr id="16" name="Groupe 15">
              <a:extLst>
                <a:ext uri="{FF2B5EF4-FFF2-40B4-BE49-F238E27FC236}">
                  <a16:creationId xmlns:a16="http://schemas.microsoft.com/office/drawing/2014/main" id="{12F5FFCE-2394-E4DC-7F77-68D9E4AA4CD6}"/>
                </a:ext>
              </a:extLst>
            </p:cNvPr>
            <p:cNvGrpSpPr/>
            <p:nvPr/>
          </p:nvGrpSpPr>
          <p:grpSpPr>
            <a:xfrm>
              <a:off x="4726823" y="1628771"/>
              <a:ext cx="1881425" cy="1959064"/>
              <a:chOff x="4421767" y="1628771"/>
              <a:chExt cx="1881425" cy="1959064"/>
            </a:xfrm>
          </p:grpSpPr>
          <p:sp>
            <p:nvSpPr>
              <p:cNvPr id="116" name="Rectangle 115">
                <a:extLst>
                  <a:ext uri="{FF2B5EF4-FFF2-40B4-BE49-F238E27FC236}">
                    <a16:creationId xmlns:a16="http://schemas.microsoft.com/office/drawing/2014/main" id="{06AED06C-E47E-4162-BAB4-3840E698FC49}"/>
                  </a:ext>
                </a:extLst>
              </p:cNvPr>
              <p:cNvSpPr/>
              <p:nvPr/>
            </p:nvSpPr>
            <p:spPr>
              <a:xfrm>
                <a:off x="4427984" y="1628771"/>
                <a:ext cx="1872208" cy="1959064"/>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120" name="Rectangle 119">
                <a:extLst>
                  <a:ext uri="{FF2B5EF4-FFF2-40B4-BE49-F238E27FC236}">
                    <a16:creationId xmlns:a16="http://schemas.microsoft.com/office/drawing/2014/main" id="{C2C2CB71-E80D-4FAA-B8BF-BEF5CDC488D2}"/>
                  </a:ext>
                </a:extLst>
              </p:cNvPr>
              <p:cNvSpPr/>
              <p:nvPr/>
            </p:nvSpPr>
            <p:spPr>
              <a:xfrm>
                <a:off x="4421767" y="2681391"/>
                <a:ext cx="1881425"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117" name="Rectangle 116">
                <a:extLst>
                  <a:ext uri="{FF2B5EF4-FFF2-40B4-BE49-F238E27FC236}">
                    <a16:creationId xmlns:a16="http://schemas.microsoft.com/office/drawing/2014/main" id="{2E4A0466-D5DD-46AC-815D-26494A754245}"/>
                  </a:ext>
                </a:extLst>
              </p:cNvPr>
              <p:cNvSpPr/>
              <p:nvPr/>
            </p:nvSpPr>
            <p:spPr>
              <a:xfrm>
                <a:off x="4427985" y="1628771"/>
                <a:ext cx="1872207"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dirty="0">
                    <a:solidFill>
                      <a:srgbClr val="002060"/>
                    </a:solidFill>
                    <a:latin typeface="Arial"/>
                  </a:rPr>
                  <a:t>Efficacité de la détection</a:t>
                </a:r>
                <a:endParaRPr kumimoji="0" lang="fr-FR" sz="1050" b="0" i="0" u="none" strike="noStrike" kern="1200" cap="none" spc="0" normalizeH="0" baseline="0" noProof="0" dirty="0">
                  <a:ln>
                    <a:noFill/>
                  </a:ln>
                  <a:solidFill>
                    <a:srgbClr val="002060"/>
                  </a:solidFill>
                  <a:effectLst/>
                  <a:uLnTx/>
                  <a:uFillTx/>
                  <a:latin typeface="Arial"/>
                  <a:ea typeface="+mn-ea"/>
                  <a:cs typeface="+mn-cs"/>
                </a:endParaRPr>
              </a:p>
            </p:txBody>
          </p:sp>
          <p:grpSp>
            <p:nvGrpSpPr>
              <p:cNvPr id="14" name="Groupe 13">
                <a:extLst>
                  <a:ext uri="{FF2B5EF4-FFF2-40B4-BE49-F238E27FC236}">
                    <a16:creationId xmlns:a16="http://schemas.microsoft.com/office/drawing/2014/main" id="{3615FCEC-2817-42A2-A7C3-C2D0957373DA}"/>
                  </a:ext>
                </a:extLst>
              </p:cNvPr>
              <p:cNvGrpSpPr/>
              <p:nvPr/>
            </p:nvGrpSpPr>
            <p:grpSpPr>
              <a:xfrm>
                <a:off x="4485511" y="2015000"/>
                <a:ext cx="1757154" cy="597794"/>
                <a:chOff x="4488038" y="2015000"/>
                <a:chExt cx="1757154" cy="597794"/>
              </a:xfrm>
            </p:grpSpPr>
            <p:sp>
              <p:nvSpPr>
                <p:cNvPr id="118" name="Rectangle à coins arrondis 65">
                  <a:extLst>
                    <a:ext uri="{FF2B5EF4-FFF2-40B4-BE49-F238E27FC236}">
                      <a16:creationId xmlns:a16="http://schemas.microsoft.com/office/drawing/2014/main" id="{D896A54A-C90B-491E-B1CA-6C6F06DD56AB}"/>
                    </a:ext>
                  </a:extLst>
                </p:cNvPr>
                <p:cNvSpPr/>
                <p:nvPr/>
              </p:nvSpPr>
              <p:spPr>
                <a:xfrm>
                  <a:off x="4488038" y="2015000"/>
                  <a:ext cx="1757154" cy="59779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94" name="Picture 3">
                  <a:extLst>
                    <a:ext uri="{FF2B5EF4-FFF2-40B4-BE49-F238E27FC236}">
                      <a16:creationId xmlns:a16="http://schemas.microsoft.com/office/drawing/2014/main" id="{2F15EFC3-4DDB-4E2E-9DF4-AD4421DE85EE}"/>
                    </a:ext>
                  </a:extLst>
                </p:cNvPr>
                <p:cNvPicPr>
                  <a:picLocks noChangeAspect="1" noChangeArrowheads="1"/>
                </p:cNvPicPr>
                <p:nvPr/>
              </p:nvPicPr>
              <p:blipFill>
                <a:blip r:embed="rId7" cstate="print">
                  <a:clrChange>
                    <a:clrFrom>
                      <a:srgbClr val="FEFEFF"/>
                    </a:clrFrom>
                    <a:clrTo>
                      <a:srgbClr val="FEFEFF">
                        <a:alpha val="0"/>
                      </a:srgbClr>
                    </a:clrTo>
                  </a:clrChange>
                  <a:extLst>
                    <a:ext uri="{28A0092B-C50C-407E-A947-70E740481C1C}">
                      <a14:useLocalDpi xmlns:a14="http://schemas.microsoft.com/office/drawing/2010/main"/>
                    </a:ext>
                  </a:extLst>
                </a:blip>
                <a:srcRect/>
                <a:stretch>
                  <a:fillRect/>
                </a:stretch>
              </p:blipFill>
              <p:spPr bwMode="auto">
                <a:xfrm>
                  <a:off x="4532247" y="2085527"/>
                  <a:ext cx="1668736" cy="45552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13" name="Rectangle 112">
                <a:extLst>
                  <a:ext uri="{FF2B5EF4-FFF2-40B4-BE49-F238E27FC236}">
                    <a16:creationId xmlns:a16="http://schemas.microsoft.com/office/drawing/2014/main" id="{42666B03-D5E0-4BE3-B585-44C95790F3F2}"/>
                  </a:ext>
                </a:extLst>
              </p:cNvPr>
              <p:cNvSpPr/>
              <p:nvPr/>
            </p:nvSpPr>
            <p:spPr>
              <a:xfrm>
                <a:off x="4427984" y="2910728"/>
                <a:ext cx="1865991" cy="530915"/>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none" spc="0" normalizeH="0" baseline="0" noProof="0" dirty="0">
                    <a:ln>
                      <a:noFill/>
                    </a:ln>
                    <a:solidFill>
                      <a:prstClr val="black"/>
                    </a:solidFill>
                    <a:effectLst/>
                    <a:uLnTx/>
                    <a:uFillTx/>
                    <a:latin typeface="Arial"/>
                    <a:ea typeface="+mn-ea"/>
                    <a:cs typeface="+mn-cs"/>
                  </a:rPr>
                  <a:t>Améliorer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Les portées et la stabilité de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0" i="0" u="none" strike="noStrike" kern="1200" cap="none" spc="0" normalizeH="0" baseline="0" noProof="0" dirty="0">
                    <a:ln>
                      <a:noFill/>
                    </a:ln>
                    <a:solidFill>
                      <a:prstClr val="black"/>
                    </a:solidFill>
                    <a:effectLst/>
                    <a:uLnTx/>
                    <a:uFillTx/>
                    <a:latin typeface="Arial"/>
                    <a:ea typeface="+mn-ea"/>
                    <a:cs typeface="+mn-cs"/>
                  </a:rPr>
                  <a:t>la détection optique linéaire </a:t>
                </a:r>
              </a:p>
            </p:txBody>
          </p:sp>
          <p:sp>
            <p:nvSpPr>
              <p:cNvPr id="121" name="Rectangle 120">
                <a:extLst>
                  <a:ext uri="{FF2B5EF4-FFF2-40B4-BE49-F238E27FC236}">
                    <a16:creationId xmlns:a16="http://schemas.microsoft.com/office/drawing/2014/main" id="{4BCF7642-9B5E-43C9-89F3-666EDD7DB3D5}"/>
                  </a:ext>
                </a:extLst>
              </p:cNvPr>
              <p:cNvSpPr/>
              <p:nvPr/>
            </p:nvSpPr>
            <p:spPr>
              <a:xfrm>
                <a:off x="4427984" y="2681391"/>
                <a:ext cx="1872207"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Gamme OSID</a:t>
                </a:r>
                <a:r>
                  <a:rPr kumimoji="0" lang="fr-FR" sz="950" b="1" i="0" u="none" strike="noStrike" kern="1200" cap="all" spc="0" normalizeH="0" baseline="30000" noProof="0" dirty="0">
                    <a:ln>
                      <a:noFill/>
                    </a:ln>
                    <a:solidFill>
                      <a:srgbClr val="1F497D"/>
                    </a:solidFill>
                    <a:effectLst/>
                    <a:uLnTx/>
                    <a:uFillTx/>
                    <a:latin typeface="Arial"/>
                    <a:ea typeface="+mn-ea"/>
                    <a:cs typeface="+mn-cs"/>
                  </a:rPr>
                  <a:t>®</a:t>
                </a:r>
                <a:endParaRPr kumimoji="0" lang="fr-FR" sz="950" b="1" i="0" u="none" strike="noStrike" kern="1200" cap="all" spc="0" normalizeH="0" baseline="0" noProof="0" dirty="0">
                  <a:ln>
                    <a:noFill/>
                  </a:ln>
                  <a:solidFill>
                    <a:srgbClr val="1F497D"/>
                  </a:solidFill>
                  <a:effectLst/>
                  <a:uLnTx/>
                  <a:uFillTx/>
                  <a:latin typeface="Arial"/>
                  <a:ea typeface="+mn-ea"/>
                  <a:cs typeface="+mn-cs"/>
                </a:endParaRPr>
              </a:p>
            </p:txBody>
          </p:sp>
        </p:grpSp>
        <p:grpSp>
          <p:nvGrpSpPr>
            <p:cNvPr id="17" name="Groupe 16">
              <a:extLst>
                <a:ext uri="{FF2B5EF4-FFF2-40B4-BE49-F238E27FC236}">
                  <a16:creationId xmlns:a16="http://schemas.microsoft.com/office/drawing/2014/main" id="{843E350A-65C7-7FC5-FC0D-E45644305BAB}"/>
                </a:ext>
              </a:extLst>
            </p:cNvPr>
            <p:cNvGrpSpPr/>
            <p:nvPr/>
          </p:nvGrpSpPr>
          <p:grpSpPr>
            <a:xfrm>
              <a:off x="7020272" y="1628771"/>
              <a:ext cx="1892040" cy="1959064"/>
              <a:chOff x="6488708" y="1628771"/>
              <a:chExt cx="1892040" cy="1959064"/>
            </a:xfrm>
          </p:grpSpPr>
          <p:sp>
            <p:nvSpPr>
              <p:cNvPr id="123" name="Rectangle 122">
                <a:extLst>
                  <a:ext uri="{FF2B5EF4-FFF2-40B4-BE49-F238E27FC236}">
                    <a16:creationId xmlns:a16="http://schemas.microsoft.com/office/drawing/2014/main" id="{E10DB4E4-A1CA-4AEE-996A-2C82193CF520}"/>
                  </a:ext>
                </a:extLst>
              </p:cNvPr>
              <p:cNvSpPr/>
              <p:nvPr/>
            </p:nvSpPr>
            <p:spPr>
              <a:xfrm>
                <a:off x="6508447" y="1628771"/>
                <a:ext cx="1872208" cy="1959064"/>
              </a:xfrm>
              <a:prstGeom prst="rect">
                <a:avLst/>
              </a:prstGeom>
              <a:solidFill>
                <a:schemeClr val="bg1"/>
              </a:solidFill>
              <a:ln>
                <a:noFill/>
              </a:ln>
              <a:effectLst>
                <a:outerShdw blurRad="63500" sx="102000" sy="102000" algn="ctr"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lIns="36000" tIns="36000"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30000" noProof="0" dirty="0">
                  <a:ln>
                    <a:noFill/>
                  </a:ln>
                  <a:solidFill>
                    <a:prstClr val="black"/>
                  </a:solidFill>
                  <a:effectLst/>
                  <a:uLnTx/>
                  <a:uFillTx/>
                  <a:latin typeface="Arial"/>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p:txBody>
          </p:sp>
          <p:sp>
            <p:nvSpPr>
              <p:cNvPr id="115" name="Rectangle 114">
                <a:extLst>
                  <a:ext uri="{FF2B5EF4-FFF2-40B4-BE49-F238E27FC236}">
                    <a16:creationId xmlns:a16="http://schemas.microsoft.com/office/drawing/2014/main" id="{5FA6D9FA-D22B-435B-BD47-B41DB347FBB5}"/>
                  </a:ext>
                </a:extLst>
              </p:cNvPr>
              <p:cNvSpPr/>
              <p:nvPr/>
            </p:nvSpPr>
            <p:spPr>
              <a:xfrm>
                <a:off x="6488708" y="2678612"/>
                <a:ext cx="1891947" cy="24130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small" spc="0" normalizeH="0" baseline="0" noProof="0" dirty="0">
                  <a:ln>
                    <a:noFill/>
                  </a:ln>
                  <a:solidFill>
                    <a:prstClr val="white"/>
                  </a:solidFill>
                  <a:effectLst/>
                  <a:uLnTx/>
                  <a:uFillTx/>
                  <a:latin typeface="Arial"/>
                  <a:ea typeface="+mn-ea"/>
                  <a:cs typeface="+mn-cs"/>
                </a:endParaRPr>
              </a:p>
            </p:txBody>
          </p:sp>
          <p:sp>
            <p:nvSpPr>
              <p:cNvPr id="95" name="ZoneTexte 94">
                <a:extLst>
                  <a:ext uri="{FF2B5EF4-FFF2-40B4-BE49-F238E27FC236}">
                    <a16:creationId xmlns:a16="http://schemas.microsoft.com/office/drawing/2014/main" id="{14D46808-0D6B-4387-ACCB-F715B2A97EBF}"/>
                  </a:ext>
                </a:extLst>
              </p:cNvPr>
              <p:cNvSpPr txBox="1"/>
              <p:nvPr/>
            </p:nvSpPr>
            <p:spPr>
              <a:xfrm>
                <a:off x="6508447" y="2910728"/>
                <a:ext cx="1872208" cy="553998"/>
              </a:xfrm>
              <a:prstGeom prst="rect">
                <a:avLst/>
              </a:prstGeom>
              <a:noFill/>
            </p:spPr>
            <p:txBody>
              <a:bodyPr wrap="square" rtlCol="0">
                <a:spAutoFit/>
              </a:bodyPr>
              <a:lstStyle/>
              <a:p>
                <a:pPr algn="ctr"/>
                <a:r>
                  <a:rPr lang="fr-FR" sz="1000" b="1" dirty="0"/>
                  <a:t>Faciliter </a:t>
                </a:r>
              </a:p>
              <a:p>
                <a:pPr algn="ctr"/>
                <a:r>
                  <a:rPr lang="fr-FR" sz="1000" dirty="0"/>
                  <a:t>l’efficacité et la stabilité sur de longues distances</a:t>
                </a:r>
              </a:p>
            </p:txBody>
          </p:sp>
          <p:pic>
            <p:nvPicPr>
              <p:cNvPr id="122" name="Picture 5">
                <a:extLst>
                  <a:ext uri="{FF2B5EF4-FFF2-40B4-BE49-F238E27FC236}">
                    <a16:creationId xmlns:a16="http://schemas.microsoft.com/office/drawing/2014/main" id="{A0EDE480-C7A5-4FC6-A60C-3075BA3A951B}"/>
                  </a:ext>
                </a:extLst>
              </p:cNvPr>
              <p:cNvPicPr>
                <a:picLocks noChangeAspect="1" noChangeArrowheads="1"/>
              </p:cNvPicPr>
              <p:nvPr/>
            </p:nvPicPr>
            <p:blipFill>
              <a:blip r:embed="rId8" cstate="screen">
                <a:clrChange>
                  <a:clrFrom>
                    <a:srgbClr val="FEFEFF"/>
                  </a:clrFrom>
                  <a:clrTo>
                    <a:srgbClr val="FEFEFF">
                      <a:alpha val="0"/>
                    </a:srgbClr>
                  </a:clrTo>
                </a:clrChange>
                <a:extLst>
                  <a:ext uri="{28A0092B-C50C-407E-A947-70E740481C1C}">
                    <a14:useLocalDpi xmlns:a14="http://schemas.microsoft.com/office/drawing/2010/main"/>
                  </a:ext>
                </a:extLst>
              </a:blip>
              <a:srcRect/>
              <a:stretch>
                <a:fillRect/>
              </a:stretch>
            </p:blipFill>
            <p:spPr bwMode="auto">
              <a:xfrm>
                <a:off x="6660232" y="2130824"/>
                <a:ext cx="1291398" cy="4298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4" name="Rectangle à coins arrondis 65">
                <a:extLst>
                  <a:ext uri="{FF2B5EF4-FFF2-40B4-BE49-F238E27FC236}">
                    <a16:creationId xmlns:a16="http://schemas.microsoft.com/office/drawing/2014/main" id="{DE7BA80F-9720-4016-BA40-1AFCBC9145BC}"/>
                  </a:ext>
                </a:extLst>
              </p:cNvPr>
              <p:cNvSpPr/>
              <p:nvPr/>
            </p:nvSpPr>
            <p:spPr>
              <a:xfrm>
                <a:off x="6556104" y="2022592"/>
                <a:ext cx="1757154" cy="597794"/>
              </a:xfrm>
              <a:prstGeom prst="round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dirty="0">
                  <a:ln>
                    <a:noFill/>
                  </a:ln>
                  <a:solidFill>
                    <a:prstClr val="white"/>
                  </a:solidFill>
                  <a:effectLst/>
                  <a:uLnTx/>
                  <a:uFillTx/>
                  <a:latin typeface="Arial"/>
                  <a:ea typeface="+mn-ea"/>
                  <a:cs typeface="+mn-cs"/>
                </a:endParaRPr>
              </a:p>
            </p:txBody>
          </p:sp>
          <p:pic>
            <p:nvPicPr>
              <p:cNvPr id="67" name="Image 66"/>
              <p:cNvPicPr>
                <a:picLocks noChangeAspect="1"/>
              </p:cNvPicPr>
              <p:nvPr/>
            </p:nvPicPr>
            <p:blipFill rotWithShape="1">
              <a:blip r:embed="rId9" cstate="screen">
                <a:extLst>
                  <a:ext uri="{28A0092B-C50C-407E-A947-70E740481C1C}">
                    <a14:useLocalDpi xmlns:a14="http://schemas.microsoft.com/office/drawing/2010/main"/>
                  </a:ext>
                </a:extLst>
              </a:blip>
              <a:srcRect l="16140" t="16037" r="20019" b="14277"/>
              <a:stretch/>
            </p:blipFill>
            <p:spPr>
              <a:xfrm>
                <a:off x="7120515" y="2078108"/>
                <a:ext cx="648072" cy="471614"/>
              </a:xfrm>
              <a:prstGeom prst="rect">
                <a:avLst/>
              </a:prstGeom>
              <a:effectLst>
                <a:outerShdw blurRad="50800" dist="38100" dir="2700000" algn="tl" rotWithShape="0">
                  <a:prstClr val="black">
                    <a:alpha val="40000"/>
                  </a:prstClr>
                </a:outerShdw>
              </a:effectLst>
            </p:spPr>
          </p:pic>
          <p:sp>
            <p:nvSpPr>
              <p:cNvPr id="128" name="Rectangle 127">
                <a:extLst>
                  <a:ext uri="{FF2B5EF4-FFF2-40B4-BE49-F238E27FC236}">
                    <a16:creationId xmlns:a16="http://schemas.microsoft.com/office/drawing/2014/main" id="{1274ACDB-0323-41A3-AAB3-AA05A51E9EC7}"/>
                  </a:ext>
                </a:extLst>
              </p:cNvPr>
              <p:cNvSpPr/>
              <p:nvPr/>
            </p:nvSpPr>
            <p:spPr>
              <a:xfrm>
                <a:off x="6508541" y="2662574"/>
                <a:ext cx="1872207" cy="23852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950" b="1" i="0" u="none" strike="noStrike" kern="1200" cap="all" spc="0" normalizeH="0" baseline="0" noProof="0" dirty="0">
                    <a:ln>
                      <a:noFill/>
                    </a:ln>
                    <a:solidFill>
                      <a:srgbClr val="1F497D"/>
                    </a:solidFill>
                    <a:effectLst/>
                    <a:uLnTx/>
                    <a:uFillTx/>
                    <a:latin typeface="Arial"/>
                    <a:ea typeface="+mn-ea"/>
                    <a:cs typeface="+mn-cs"/>
                  </a:rPr>
                  <a:t>Gamme OSID</a:t>
                </a:r>
                <a:r>
                  <a:rPr kumimoji="0" lang="fr-FR" sz="950" b="1" i="0" u="none" strike="noStrike" kern="1200" cap="all" spc="0" normalizeH="0" baseline="30000" noProof="0" dirty="0">
                    <a:ln>
                      <a:noFill/>
                    </a:ln>
                    <a:solidFill>
                      <a:srgbClr val="1F497D"/>
                    </a:solidFill>
                    <a:effectLst/>
                    <a:uLnTx/>
                    <a:uFillTx/>
                    <a:latin typeface="Arial"/>
                    <a:ea typeface="+mn-ea"/>
                    <a:cs typeface="+mn-cs"/>
                  </a:rPr>
                  <a:t>®</a:t>
                </a:r>
                <a:endParaRPr kumimoji="0" lang="fr-FR" sz="950" b="1" i="0" u="none" strike="noStrike" kern="1200" cap="all" spc="0" normalizeH="0" baseline="0" noProof="0" dirty="0">
                  <a:ln>
                    <a:noFill/>
                  </a:ln>
                  <a:solidFill>
                    <a:srgbClr val="1F497D"/>
                  </a:solidFill>
                  <a:effectLst/>
                  <a:uLnTx/>
                  <a:uFillTx/>
                  <a:latin typeface="Arial"/>
                  <a:ea typeface="+mn-ea"/>
                  <a:cs typeface="+mn-cs"/>
                </a:endParaRPr>
              </a:p>
            </p:txBody>
          </p:sp>
          <p:sp>
            <p:nvSpPr>
              <p:cNvPr id="130" name="Rectangle 129">
                <a:extLst>
                  <a:ext uri="{FF2B5EF4-FFF2-40B4-BE49-F238E27FC236}">
                    <a16:creationId xmlns:a16="http://schemas.microsoft.com/office/drawing/2014/main" id="{F653C71C-B68D-4BBF-9E96-FF26EF5E5B41}"/>
                  </a:ext>
                </a:extLst>
              </p:cNvPr>
              <p:cNvSpPr/>
              <p:nvPr/>
            </p:nvSpPr>
            <p:spPr>
              <a:xfrm>
                <a:off x="6508448" y="1628771"/>
                <a:ext cx="1872207" cy="253916"/>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fr-FR" sz="1050" dirty="0">
                    <a:solidFill>
                      <a:srgbClr val="002060"/>
                    </a:solidFill>
                    <a:latin typeface="Arial"/>
                  </a:rPr>
                  <a:t>Efficacité de la détection</a:t>
                </a:r>
                <a:endParaRPr kumimoji="0" lang="fr-FR" sz="1050" b="0" i="0" u="none" strike="noStrike" kern="1200" cap="none" spc="0" normalizeH="0" baseline="0" noProof="0" dirty="0">
                  <a:ln>
                    <a:noFill/>
                  </a:ln>
                  <a:solidFill>
                    <a:srgbClr val="002060"/>
                  </a:solidFill>
                  <a:effectLst/>
                  <a:uLnTx/>
                  <a:uFillTx/>
                  <a:latin typeface="Arial"/>
                  <a:ea typeface="+mn-ea"/>
                  <a:cs typeface="+mn-cs"/>
                </a:endParaRPr>
              </a:p>
            </p:txBody>
          </p:sp>
        </p:grpSp>
      </p:grpSp>
      <p:grpSp>
        <p:nvGrpSpPr>
          <p:cNvPr id="4" name="Groupe 3">
            <a:extLst>
              <a:ext uri="{FF2B5EF4-FFF2-40B4-BE49-F238E27FC236}">
                <a16:creationId xmlns:a16="http://schemas.microsoft.com/office/drawing/2014/main" id="{8D717C82-16DC-7CEE-23CB-A05D3DC1F93E}"/>
              </a:ext>
            </a:extLst>
          </p:cNvPr>
          <p:cNvGrpSpPr/>
          <p:nvPr/>
        </p:nvGrpSpPr>
        <p:grpSpPr>
          <a:xfrm>
            <a:off x="293281" y="4778604"/>
            <a:ext cx="1617232" cy="258317"/>
            <a:chOff x="293281" y="4778604"/>
            <a:chExt cx="1617232" cy="258317"/>
          </a:xfrm>
        </p:grpSpPr>
        <p:pic>
          <p:nvPicPr>
            <p:cNvPr id="5" name="Image 4">
              <a:hlinkClick r:id="rId10" action="ppaction://hlinksldjump"/>
              <a:extLst>
                <a:ext uri="{FF2B5EF4-FFF2-40B4-BE49-F238E27FC236}">
                  <a16:creationId xmlns:a16="http://schemas.microsoft.com/office/drawing/2014/main" id="{C4F8E014-D680-9301-4D2F-FFC33F53BCFB}"/>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293281" y="4778604"/>
              <a:ext cx="568298" cy="258317"/>
            </a:xfrm>
            <a:prstGeom prst="rect">
              <a:avLst/>
            </a:prstGeom>
          </p:spPr>
        </p:pic>
        <p:pic>
          <p:nvPicPr>
            <p:cNvPr id="6" name="Image 5">
              <a:hlinkClick r:id="rId12" action="ppaction://hlinksldjump"/>
              <a:extLst>
                <a:ext uri="{FF2B5EF4-FFF2-40B4-BE49-F238E27FC236}">
                  <a16:creationId xmlns:a16="http://schemas.microsoft.com/office/drawing/2014/main" id="{3A07B262-D6BF-08DB-8620-C338E1C14FCD}"/>
                </a:ext>
              </a:extLst>
            </p:cNvPr>
            <p:cNvPicPr>
              <a:picLocks noChangeAspect="1"/>
            </p:cNvPicPr>
            <p:nvPr/>
          </p:nvPicPr>
          <p:blipFill>
            <a:blip r:embed="rId13"/>
            <a:stretch>
              <a:fillRect/>
            </a:stretch>
          </p:blipFill>
          <p:spPr>
            <a:xfrm>
              <a:off x="1403783" y="4778604"/>
              <a:ext cx="506730" cy="258317"/>
            </a:xfrm>
            <a:prstGeom prst="rect">
              <a:avLst/>
            </a:prstGeom>
          </p:spPr>
        </p:pic>
        <p:pic>
          <p:nvPicPr>
            <p:cNvPr id="7" name="Image 6">
              <a:hlinkClick r:id="rId14" action="ppaction://hlinksldjump"/>
              <a:extLst>
                <a:ext uri="{FF2B5EF4-FFF2-40B4-BE49-F238E27FC236}">
                  <a16:creationId xmlns:a16="http://schemas.microsoft.com/office/drawing/2014/main" id="{0F42E3C2-2648-57C3-669C-596A0A147320}"/>
                </a:ext>
              </a:extLst>
            </p:cNvPr>
            <p:cNvPicPr>
              <a:picLocks noChangeAspect="1"/>
            </p:cNvPicPr>
            <p:nvPr/>
          </p:nvPicPr>
          <p:blipFill>
            <a:blip r:embed="rId15"/>
            <a:stretch>
              <a:fillRect/>
            </a:stretch>
          </p:blipFill>
          <p:spPr>
            <a:xfrm>
              <a:off x="822290" y="4778604"/>
              <a:ext cx="584693" cy="258317"/>
            </a:xfrm>
            <a:prstGeom prst="rect">
              <a:avLst/>
            </a:prstGeom>
          </p:spPr>
        </p:pic>
      </p:grpSp>
      <p:sp>
        <p:nvSpPr>
          <p:cNvPr id="11" name="Rectangle 10">
            <a:extLst>
              <a:ext uri="{FF2B5EF4-FFF2-40B4-BE49-F238E27FC236}">
                <a16:creationId xmlns:a16="http://schemas.microsoft.com/office/drawing/2014/main" id="{CAAB3A4C-6D09-389B-1E0D-7E82758BF887}"/>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rgbClr val="00A0E4"/>
                </a:solidFill>
                <a:effectLst/>
                <a:uLnTx/>
                <a:uFillTx/>
                <a:latin typeface="Arial"/>
                <a:ea typeface="+mn-ea"/>
                <a:cs typeface="+mn-cs"/>
              </a:rPr>
              <a:t>Détection automatique d’incendie optique linéaire</a:t>
            </a:r>
          </a:p>
        </p:txBody>
      </p:sp>
    </p:spTree>
    <p:extLst>
      <p:ext uri="{BB962C8B-B14F-4D97-AF65-F5344CB8AC3E}">
        <p14:creationId xmlns:p14="http://schemas.microsoft.com/office/powerpoint/2010/main" val="1098117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hubb-Dec22">
  <a:themeElements>
    <a:clrScheme name="Chubb-test-dec22">
      <a:dk1>
        <a:srgbClr val="000000"/>
      </a:dk1>
      <a:lt1>
        <a:srgbClr val="FFFFFF"/>
      </a:lt1>
      <a:dk2>
        <a:srgbClr val="0067B1"/>
      </a:dk2>
      <a:lt2>
        <a:srgbClr val="FFFFFF"/>
      </a:lt2>
      <a:accent1>
        <a:srgbClr val="0067B1"/>
      </a:accent1>
      <a:accent2>
        <a:srgbClr val="97CDE1"/>
      </a:accent2>
      <a:accent3>
        <a:srgbClr val="C3C3C7"/>
      </a:accent3>
      <a:accent4>
        <a:srgbClr val="868686"/>
      </a:accent4>
      <a:accent5>
        <a:srgbClr val="F92745"/>
      </a:accent5>
      <a:accent6>
        <a:srgbClr val="1DB390"/>
      </a:accent6>
      <a:hlink>
        <a:srgbClr val="FF9900"/>
      </a:hlink>
      <a:folHlink>
        <a:srgbClr val="F9274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100" dirty="0" err="1" smtClean="0"/>
        </a:defPPr>
      </a:lstStyle>
    </a:txDef>
  </a:objectDefaults>
  <a:extraClrSchemeLst/>
  <a:custClrLst>
    <a:custClr name="Chubb blue">
      <a:srgbClr val="0067B1"/>
    </a:custClr>
    <a:custClr name="Innovation blue">
      <a:srgbClr val="00A0E4"/>
    </a:custClr>
    <a:custClr name="Fire red">
      <a:srgbClr val="F92745"/>
    </a:custClr>
    <a:custClr name="ESG green">
      <a:srgbClr val="1DB390"/>
    </a:custClr>
    <a:custClr name="Security grey">
      <a:srgbClr val="868686"/>
    </a:custClr>
    <a:custClr name="People orange">
      <a:srgbClr val="FF9900"/>
    </a:custClr>
    <a:custClr name="Vision+ green">
      <a:srgbClr val="58B031"/>
    </a:custClr>
    <a:custClr name="Soft blue">
      <a:srgbClr val="97CDE1"/>
    </a:custClr>
    <a:custClr name="Yellow">
      <a:srgbClr val="F6CB46"/>
    </a:custClr>
    <a:custClr name="Soft grey">
      <a:srgbClr val="C3C3C7"/>
    </a:custClr>
    <a:custClr name="Seafoam">
      <a:srgbClr val="6BCC94"/>
    </a:custClr>
    <a:custClr name="Nude">
      <a:srgbClr val="E5CFBF"/>
    </a:custClr>
  </a:custClrLst>
  <a:extLst>
    <a:ext uri="{05A4C25C-085E-4340-85A3-A5531E510DB2}">
      <thm15:themeFamily xmlns:thm15="http://schemas.microsoft.com/office/thememl/2012/main" name="Romola-v1" id="{6F026CD1-82BA-4210-AA95-7C51B50889F2}" vid="{F145A1CA-3500-4D7F-B498-3DD93CC30CE8}"/>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2000</TotalTime>
  <Words>5127</Words>
  <Application>Microsoft Office PowerPoint</Application>
  <PresentationFormat>Affichage à l'écran (16:9)</PresentationFormat>
  <Paragraphs>1405</Paragraphs>
  <Slides>40</Slides>
  <Notes>7</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40</vt:i4>
      </vt:variant>
    </vt:vector>
  </HeadingPairs>
  <TitlesOfParts>
    <vt:vector size="48" baseType="lpstr">
      <vt:lpstr>Arial</vt:lpstr>
      <vt:lpstr>Calibri</vt:lpstr>
      <vt:lpstr>Cooper Black</vt:lpstr>
      <vt:lpstr>HelveticaNeueLT Pro 57 Cn</vt:lpstr>
      <vt:lpstr>Monotype Corsiva</vt:lpstr>
      <vt:lpstr>Wingdings</vt:lpstr>
      <vt:lpstr>Wingdings 2</vt:lpstr>
      <vt:lpstr>Chubb-Dec22</vt:lpstr>
      <vt:lpstr>Les solution  Chubb France</vt:lpstr>
      <vt:lpstr>Le contexte – sinistres incendie(1)</vt:lpstr>
      <vt:lpstr>Les enjeux </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Les solutions Chubb France</vt:lpstr>
      <vt:lpstr>Nous sommes Chubb Fire &amp; Security</vt:lpstr>
      <vt:lpstr>Powered by api group</vt:lpstr>
      <vt:lpstr>Powered by API GROUP </vt:lpstr>
      <vt:lpstr>Nos valeurs</vt:lpstr>
      <vt:lpstr>Chubb Fire &amp; Security Group</vt:lpstr>
      <vt:lpstr>Chubb Fire &amp; Security Group</vt:lpstr>
      <vt:lpstr>Chubb Fire &amp; Security Group</vt:lpstr>
      <vt:lpstr>Chubb France</vt:lpstr>
      <vt:lpstr>Chubb France</vt:lpstr>
      <vt:lpstr>Chubb France</vt:lpstr>
    </vt:vector>
  </TitlesOfParts>
  <Company>Chubb France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Solutions Chubb France - Hôtellerie</dc:title>
  <dc:creator>Administrator</dc:creator>
  <cp:keywords>Chubb France; hôtellerie</cp:keywords>
  <cp:lastModifiedBy>Caron, Pierre Nicolas</cp:lastModifiedBy>
  <cp:revision>23</cp:revision>
  <cp:lastPrinted>2018-02-26T09:04:46Z</cp:lastPrinted>
  <dcterms:created xsi:type="dcterms:W3CDTF">2017-01-18T15:57:05Z</dcterms:created>
  <dcterms:modified xsi:type="dcterms:W3CDTF">2023-02-20T10:19:15Z</dcterms:modified>
</cp:coreProperties>
</file>